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81" r:id="rId5"/>
    <p:sldId id="290" r:id="rId6"/>
    <p:sldId id="259" r:id="rId7"/>
    <p:sldId id="260" r:id="rId8"/>
    <p:sldId id="292" r:id="rId9"/>
    <p:sldId id="265" r:id="rId10"/>
    <p:sldId id="323" r:id="rId11"/>
    <p:sldId id="331" r:id="rId12"/>
    <p:sldId id="270" r:id="rId13"/>
    <p:sldId id="327" r:id="rId14"/>
    <p:sldId id="328" r:id="rId15"/>
    <p:sldId id="320" r:id="rId16"/>
    <p:sldId id="310" r:id="rId17"/>
    <p:sldId id="311" r:id="rId18"/>
    <p:sldId id="312" r:id="rId19"/>
    <p:sldId id="313" r:id="rId20"/>
    <p:sldId id="314" r:id="rId21"/>
    <p:sldId id="316" r:id="rId22"/>
    <p:sldId id="317" r:id="rId23"/>
    <p:sldId id="286" r:id="rId24"/>
    <p:sldId id="288" r:id="rId25"/>
    <p:sldId id="326" r:id="rId26"/>
    <p:sldId id="272" r:id="rId27"/>
    <p:sldId id="273" r:id="rId28"/>
    <p:sldId id="318" r:id="rId29"/>
    <p:sldId id="275" r:id="rId30"/>
    <p:sldId id="284" r:id="rId31"/>
    <p:sldId id="293" r:id="rId32"/>
    <p:sldId id="332" r:id="rId33"/>
    <p:sldId id="333" r:id="rId34"/>
    <p:sldId id="309" r:id="rId35"/>
    <p:sldId id="295" r:id="rId36"/>
    <p:sldId id="276" r:id="rId37"/>
    <p:sldId id="307" r:id="rId38"/>
    <p:sldId id="321" r:id="rId39"/>
    <p:sldId id="279" r:id="rId40"/>
    <p:sldId id="334" r:id="rId41"/>
    <p:sldId id="335" r:id="rId4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6856" autoAdjust="0"/>
  </p:normalViewPr>
  <p:slideViewPr>
    <p:cSldViewPr>
      <p:cViewPr>
        <p:scale>
          <a:sx n="70" d="100"/>
          <a:sy n="70" d="100"/>
        </p:scale>
        <p:origin x="-99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CFC75-7252-4E81-8BAA-A325AB03BE96}" type="datetimeFigureOut">
              <a:rPr lang="fr-BE" smtClean="0"/>
              <a:t>26/04/2016</a:t>
            </a:fld>
            <a:endParaRPr lang="fr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98ED0-D81C-415B-BC65-8EFE0B41E476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9982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699E-93A1-48A4-9BD3-232EF652BBF4}" type="datetimeFigureOut">
              <a:rPr lang="fr-BE" smtClean="0"/>
              <a:t>26/04/2016</a:t>
            </a:fld>
            <a:endParaRPr lang="fr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E3AA4-64E3-40AB-AE2B-D449B52A95B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704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67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847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151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1160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243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243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5223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5223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5223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429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445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309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082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651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77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662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770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3AA4-64E3-40AB-AE2B-D449B52A95B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723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3" name="Picture 3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5575" cy="1470025"/>
          </a:xfrm>
        </p:spPr>
        <p:txBody>
          <a:bodyPr/>
          <a:lstStyle>
            <a:lvl1pPr algn="ctr">
              <a:defRPr>
                <a:solidFill>
                  <a:srgbClr val="0096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0963" y="3357563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pic>
        <p:nvPicPr>
          <p:cNvPr id="389126" name="Picture 6" descr="Unilet_FR_RGB_72_DP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4" y="188640"/>
            <a:ext cx="121977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-26988"/>
            <a:ext cx="974407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98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CAE3D4-5220-470A-824C-9AC3538F6A30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059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1638" y="44450"/>
            <a:ext cx="2212975" cy="61102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491288" cy="61102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94934E-A737-424F-8958-2DF3BCCBF0B8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661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569325" cy="7381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179388" y="1125538"/>
            <a:ext cx="8785225" cy="50292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D63A-98CB-44F2-81A4-DAA59376A717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70926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184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337125"/>
            <a:ext cx="684212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054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1D0032-6828-4730-A4F6-6BFE4E94BF76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59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289E9-AE75-45C1-8DC2-EFC759F72749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10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D320B2-96DE-46F1-9F92-EF60088544B6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345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D09AD0-9AF6-4D7B-A729-EC5C193B6F9E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632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471EF-3B25-41CC-AD65-5C9DDB1F4B54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309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90062-25FA-404B-B032-BAF5972CEEFE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73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F4BA33-21B8-468D-87CA-59C1216EA33F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669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14">
            <a:lum bright="34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8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44450"/>
            <a:ext cx="85693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736"/>
            <a:ext cx="8785225" cy="51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6337125"/>
            <a:ext cx="684212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fr-FR" altLang="fr-FR"/>
          </a:p>
        </p:txBody>
      </p:sp>
      <p:pic>
        <p:nvPicPr>
          <p:cNvPr id="388106" name="Picture 10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6" t="91904" r="28406"/>
          <a:stretch>
            <a:fillRect/>
          </a:stretch>
        </p:blipFill>
        <p:spPr bwMode="auto">
          <a:xfrm>
            <a:off x="2517775" y="6309320"/>
            <a:ext cx="41703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76D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76D"/>
        </a:buClr>
        <a:buSzPct val="115000"/>
        <a:buChar char="•"/>
        <a:defRPr sz="3200">
          <a:solidFill>
            <a:srgbClr val="00376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697"/>
        </a:buClr>
        <a:buFont typeface="Wingdings" pitchFamily="2" charset="2"/>
        <a:buChar char="§"/>
        <a:defRPr sz="2800">
          <a:solidFill>
            <a:srgbClr val="00969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50000"/>
        <a:buFont typeface="Wingdings" pitchFamily="2" charset="2"/>
        <a:buChar char="q"/>
        <a:defRPr sz="2400">
          <a:solidFill>
            <a:srgbClr val="00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6AA"/>
        </a:buClr>
        <a:buSzPct val="85000"/>
        <a:buFont typeface="Arial" charset="0"/>
        <a:buChar char="►"/>
        <a:defRPr sz="2000">
          <a:solidFill>
            <a:srgbClr val="0096A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5Gh0onNP0fI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ien.belgium.b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onweb.b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eid.belgium.be/" TargetMode="External"/><Relationship Id="rId4" Type="http://schemas.openxmlformats.org/officeDocument/2006/relationships/hyperlink" Target="http://www.myminfin.be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ien.belgium.be/sites/default/files/downloads/111-buitenlandse-inkomsten-2016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ancien.belgium.b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re 2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9144000" cy="1079500"/>
          </a:xfrm>
        </p:spPr>
        <p:txBody>
          <a:bodyPr/>
          <a:lstStyle/>
          <a:p>
            <a:pPr algn="l"/>
            <a:r>
              <a:rPr lang="fr-BE" altLang="fr-FR" dirty="0" err="1" smtClean="0">
                <a:solidFill>
                  <a:schemeClr val="bg1"/>
                </a:solidFill>
              </a:rPr>
              <a:t>Aangifte</a:t>
            </a:r>
            <a:r>
              <a:rPr lang="fr-BE" altLang="fr-FR" dirty="0" smtClean="0">
                <a:solidFill>
                  <a:schemeClr val="bg1"/>
                </a:solidFill>
              </a:rPr>
              <a:t> PB  			  </a:t>
            </a:r>
            <a:r>
              <a:rPr lang="fr-BE" altLang="fr-FR" sz="4400" dirty="0" smtClean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3074" name="Sous-titre 1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4104134" cy="3095997"/>
          </a:xfrm>
        </p:spPr>
        <p:txBody>
          <a:bodyPr/>
          <a:lstStyle/>
          <a:p>
            <a:pPr lvl="0" algn="l" eaLnBrk="0" hangingPunct="0">
              <a:buClrTx/>
              <a:buSzTx/>
            </a:pPr>
            <a:r>
              <a:rPr lang="fr-BE" altLang="fr-FR" i="0" kern="1200" dirty="0">
                <a:solidFill>
                  <a:prstClr val="white"/>
                </a:solidFill>
                <a:latin typeface="Calibri"/>
              </a:rPr>
              <a:t>Johan Van </a:t>
            </a:r>
            <a:r>
              <a:rPr lang="fr-BE" altLang="fr-FR" i="0" kern="1200" dirty="0" err="1">
                <a:solidFill>
                  <a:prstClr val="white"/>
                </a:solidFill>
                <a:latin typeface="Calibri"/>
              </a:rPr>
              <a:t>Overtveldt</a:t>
            </a:r>
            <a:r>
              <a:rPr lang="fr-BE" altLang="fr-FR" i="0" kern="12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lvl="0" algn="l" eaLnBrk="0" hangingPunct="0">
              <a:buClrTx/>
              <a:buSzTx/>
            </a:pPr>
            <a:r>
              <a:rPr lang="fr-BE" altLang="fr-FR" sz="1800" i="0" kern="1200" dirty="0" err="1">
                <a:solidFill>
                  <a:prstClr val="white"/>
                </a:solidFill>
                <a:latin typeface="Calibri"/>
              </a:rPr>
              <a:t>Minister</a:t>
            </a:r>
            <a:r>
              <a:rPr lang="fr-BE" altLang="fr-FR" sz="1800" i="0" kern="1200" dirty="0">
                <a:solidFill>
                  <a:prstClr val="white"/>
                </a:solidFill>
                <a:latin typeface="Calibri"/>
              </a:rPr>
              <a:t> van </a:t>
            </a:r>
            <a:r>
              <a:rPr lang="fr-BE" altLang="fr-FR" sz="1800" i="0" kern="1200" dirty="0" err="1" smtClean="0">
                <a:solidFill>
                  <a:prstClr val="white"/>
                </a:solidFill>
                <a:latin typeface="Calibri"/>
              </a:rPr>
              <a:t>Financiën</a:t>
            </a:r>
            <a:endParaRPr lang="fr-BE" altLang="fr-FR" sz="1800" i="0" kern="1200" dirty="0" smtClean="0">
              <a:solidFill>
                <a:prstClr val="white"/>
              </a:solidFill>
              <a:latin typeface="Calibri"/>
            </a:endParaRPr>
          </a:p>
          <a:p>
            <a:pPr lvl="0" algn="l" eaLnBrk="0" hangingPunct="0">
              <a:buClrTx/>
              <a:buSzTx/>
            </a:pPr>
            <a:endParaRPr lang="fr-BE" altLang="fr-FR" sz="1800" i="0" kern="1200" dirty="0">
              <a:solidFill>
                <a:prstClr val="white"/>
              </a:solidFill>
              <a:latin typeface="Calibri"/>
            </a:endParaRPr>
          </a:p>
          <a:p>
            <a:pPr algn="l" eaLnBrk="0" hangingPunct="0">
              <a:buClrTx/>
              <a:buSzTx/>
            </a:pPr>
            <a:r>
              <a:rPr lang="fr-BE" altLang="fr-FR" i="0" kern="1200" dirty="0">
                <a:solidFill>
                  <a:prstClr val="white"/>
                </a:solidFill>
                <a:latin typeface="Calibri"/>
              </a:rPr>
              <a:t>Philippe </a:t>
            </a:r>
            <a:r>
              <a:rPr lang="fr-BE" altLang="fr-FR" i="0" kern="1200" dirty="0" err="1">
                <a:solidFill>
                  <a:prstClr val="white"/>
                </a:solidFill>
                <a:latin typeface="Calibri"/>
              </a:rPr>
              <a:t>Jacquij</a:t>
            </a:r>
            <a:endParaRPr lang="fr-BE" altLang="fr-FR" i="0" kern="1200" dirty="0">
              <a:solidFill>
                <a:prstClr val="white"/>
              </a:solidFill>
              <a:latin typeface="Calibri"/>
            </a:endParaRPr>
          </a:p>
          <a:p>
            <a:pPr marL="342900" lvl="0" indent="-342900" algn="l">
              <a:buClrTx/>
              <a:buSzTx/>
              <a:defRPr/>
            </a:pPr>
            <a:r>
              <a:rPr lang="fr-BE" altLang="fr-FR" sz="1800" i="0" kern="1200" dirty="0">
                <a:solidFill>
                  <a:prstClr val="white"/>
                </a:solidFill>
                <a:latin typeface="Calibri"/>
              </a:rPr>
              <a:t>Administrateur-</a:t>
            </a:r>
            <a:r>
              <a:rPr lang="fr-BE" altLang="fr-FR" sz="1800" i="0" kern="1200" dirty="0" err="1">
                <a:solidFill>
                  <a:prstClr val="white"/>
                </a:solidFill>
                <a:latin typeface="Calibri"/>
              </a:rPr>
              <a:t>generaal</a:t>
            </a:r>
            <a:r>
              <a:rPr lang="fr-BE" altLang="fr-FR" sz="1800" i="0" kern="1200" dirty="0">
                <a:solidFill>
                  <a:prstClr val="white"/>
                </a:solidFill>
                <a:latin typeface="Calibri"/>
              </a:rPr>
              <a:t> van de </a:t>
            </a:r>
            <a:r>
              <a:rPr lang="fr-BE" altLang="fr-FR" sz="1800" i="0" kern="1200" dirty="0" err="1">
                <a:solidFill>
                  <a:prstClr val="white"/>
                </a:solidFill>
                <a:latin typeface="Calibri"/>
              </a:rPr>
              <a:t>Fiscaliteit</a:t>
            </a:r>
            <a:endParaRPr lang="fr-BE" altLang="fr-FR" sz="1800" i="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ous-titre 1"/>
          <p:cNvSpPr txBox="1">
            <a:spLocks/>
          </p:cNvSpPr>
          <p:nvPr/>
        </p:nvSpPr>
        <p:spPr bwMode="auto">
          <a:xfrm>
            <a:off x="5292725" y="1989485"/>
            <a:ext cx="36718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00376D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BE" alt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Persconferentie</a:t>
            </a:r>
            <a:endParaRPr lang="fr-BE" alt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endParaRPr lang="fr-BE" alt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endParaRPr lang="fr-B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B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26 </a:t>
            </a:r>
            <a:r>
              <a:rPr lang="fr-BE" alt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april</a:t>
            </a:r>
            <a:r>
              <a:rPr lang="fr-B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2016</a:t>
            </a:r>
            <a:endParaRPr lang="fr-B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BE" alt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North</a:t>
            </a:r>
            <a:r>
              <a:rPr lang="fr-B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BE" alt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Galaxy</a:t>
            </a:r>
            <a:endParaRPr lang="fr-B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De aangifte 2016</a:t>
            </a:r>
            <a:br>
              <a:rPr lang="nl-BE" sz="3200" dirty="0" smtClean="0"/>
            </a:br>
            <a:r>
              <a:rPr lang="nl-BE" dirty="0" smtClean="0"/>
              <a:t>Gemiddeld aantal ingevulde codes 2015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82,71% van de burgers vullen minder dan 20 codes </a:t>
            </a:r>
            <a:r>
              <a:rPr lang="nl-BE" dirty="0" smtClean="0"/>
              <a:t>in.</a:t>
            </a:r>
            <a:endParaRPr lang="fr-BE" dirty="0"/>
          </a:p>
          <a:p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10</a:t>
            </a:fld>
            <a:endParaRPr lang="fr-FR" altLang="fr-FR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61856"/>
              </p:ext>
            </p:extLst>
          </p:nvPr>
        </p:nvGraphicFramePr>
        <p:xfrm>
          <a:off x="683568" y="2348880"/>
          <a:ext cx="7416824" cy="354520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70160"/>
                <a:gridCol w="2410360"/>
                <a:gridCol w="2736304"/>
              </a:tblGrid>
              <a:tr h="7200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800" b="1" i="0" u="none" strike="noStrike" kern="1200" dirty="0" err="1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Aantal</a:t>
                      </a: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codes </a:t>
                      </a:r>
                      <a:r>
                        <a:rPr lang="fr-BE" sz="1800" b="1" i="0" u="none" strike="noStrike" kern="1200" dirty="0" err="1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ingevuld</a:t>
                      </a: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per </a:t>
                      </a:r>
                      <a:r>
                        <a:rPr lang="fr-BE" sz="1800" b="1" i="0" u="none" strike="noStrike" kern="1200" dirty="0" err="1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aangifte</a:t>
                      </a:r>
                      <a:endParaRPr lang="fr-BE" sz="1800" b="1" i="0" u="none" strike="noStrike" kern="1200" dirty="0" smtClean="0">
                        <a:solidFill>
                          <a:srgbClr val="00376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Percentage van de aangiften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nl-NL" sz="16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(behalve VVA</a:t>
                      </a:r>
                      <a:r>
                        <a:rPr lang="fr-BE" sz="16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lang="fr-BE" sz="1600" b="1" i="0" u="none" strike="noStrike" kern="1200" dirty="0">
                        <a:solidFill>
                          <a:srgbClr val="00376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Gecumuleerd percentage van de aangiften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nl-NL" sz="16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(behalve VVA)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</a:t>
                      </a: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of </a:t>
                      </a:r>
                      <a:r>
                        <a:rPr lang="fr-BE" sz="1800" b="1" i="0" u="none" strike="noStrike" kern="1200" dirty="0" err="1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minder</a:t>
                      </a:r>
                      <a:endParaRPr lang="fr-BE" sz="1800" b="1" i="0" u="none" strike="noStrike" kern="1200" dirty="0">
                        <a:solidFill>
                          <a:srgbClr val="00376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47,65%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47,65%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</a:t>
                      </a:r>
                      <a:r>
                        <a:rPr lang="fr-BE" sz="1800" b="1" i="0" u="none" strike="noStrike" kern="1200" dirty="0" err="1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</a:t>
                      </a: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20 </a:t>
                      </a:r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codes</a:t>
                      </a:r>
                    </a:p>
                  </a:txBody>
                  <a:tcPr marL="68570" marR="6857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35,06%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82,71%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 </a:t>
                      </a:r>
                      <a:r>
                        <a:rPr lang="fr-BE" sz="1800" b="1" i="0" u="none" strike="noStrike" kern="1200" dirty="0" err="1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</a:t>
                      </a: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 codes</a:t>
                      </a:r>
                    </a:p>
                  </a:txBody>
                  <a:tcPr marL="68570" marR="6857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13,30%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96,01%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 </a:t>
                      </a:r>
                      <a:r>
                        <a:rPr lang="fr-BE" sz="1800" b="1" i="0" u="none" strike="noStrike" kern="1200" dirty="0" err="1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</a:t>
                      </a: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60 </a:t>
                      </a:r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codes</a:t>
                      </a:r>
                    </a:p>
                  </a:txBody>
                  <a:tcPr marL="68570" marR="6857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3,96%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99,97%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5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b="1" i="0" u="none" strike="noStrike" kern="1200" dirty="0" err="1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Meer</a:t>
                      </a:r>
                      <a:r>
                        <a:rPr lang="fr-BE" sz="1800" b="1" i="0" u="none" strike="noStrike" kern="1200" dirty="0" smtClean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dan 60 </a:t>
                      </a:r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codes</a:t>
                      </a:r>
                    </a:p>
                  </a:txBody>
                  <a:tcPr marL="68570" marR="6857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0,03%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BE" sz="1800" b="1" i="0" u="none" strike="noStrike" kern="1200" dirty="0">
                          <a:solidFill>
                            <a:srgbClr val="00376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De aangifte 2016</a:t>
            </a:r>
            <a:br>
              <a:rPr lang="nl-BE" sz="3200" dirty="0" smtClean="0"/>
            </a:br>
            <a:r>
              <a:rPr lang="nl-BE" dirty="0" err="1" smtClean="0"/>
              <a:t>Voorafingevulde</a:t>
            </a:r>
            <a:r>
              <a:rPr lang="nl-BE" dirty="0" smtClean="0"/>
              <a:t> codes Tax-on-web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1124744"/>
            <a:ext cx="9324528" cy="5184576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302 codes vooraf ingevuld</a:t>
            </a:r>
          </a:p>
          <a:p>
            <a:pPr lvl="1"/>
            <a:r>
              <a:rPr lang="nl-NL" altLang="fr-FR" dirty="0"/>
              <a:t>Persoonlijke informatie van belastingplichtige </a:t>
            </a:r>
            <a:r>
              <a:rPr lang="nl-NL" altLang="fr-FR" sz="2600" dirty="0"/>
              <a:t>(adres …)</a:t>
            </a:r>
          </a:p>
          <a:p>
            <a:pPr lvl="1">
              <a:lnSpc>
                <a:spcPct val="80000"/>
              </a:lnSpc>
            </a:pPr>
            <a:r>
              <a:rPr lang="nl-NL" altLang="fr-FR" dirty="0"/>
              <a:t>Burgerlijke staat</a:t>
            </a:r>
            <a:r>
              <a:rPr lang="nl-NL" altLang="fr-FR" sz="2600" dirty="0"/>
              <a:t> (ongehuwd, gehuwd …)</a:t>
            </a:r>
          </a:p>
          <a:p>
            <a:pPr lvl="1">
              <a:lnSpc>
                <a:spcPct val="80000"/>
              </a:lnSpc>
            </a:pPr>
            <a:r>
              <a:rPr lang="nl-NL" altLang="fr-FR" dirty="0"/>
              <a:t>Personen ten laste</a:t>
            </a:r>
          </a:p>
          <a:p>
            <a:pPr lvl="1">
              <a:lnSpc>
                <a:spcPct val="80000"/>
              </a:lnSpc>
            </a:pPr>
            <a:r>
              <a:rPr lang="nl-NL" altLang="fr-FR" dirty="0"/>
              <a:t>Inkomsten: bezoldigingen, pensioenen, werkloosheid …</a:t>
            </a:r>
          </a:p>
          <a:p>
            <a:pPr lvl="1">
              <a:lnSpc>
                <a:spcPct val="80000"/>
              </a:lnSpc>
            </a:pPr>
            <a:r>
              <a:rPr lang="nl-NL" altLang="fr-FR" dirty="0" smtClean="0"/>
              <a:t>Belastingvoordelen: </a:t>
            </a:r>
            <a:r>
              <a:rPr lang="nl-NL" altLang="fr-FR" dirty="0"/>
              <a:t>pensioensparen, </a:t>
            </a:r>
            <a:r>
              <a:rPr lang="nl-NL" altLang="fr-FR" dirty="0" smtClean="0"/>
              <a:t>dienstencheques… </a:t>
            </a:r>
            <a:endParaRPr lang="nl-NL" altLang="fr-FR" dirty="0"/>
          </a:p>
          <a:p>
            <a:pPr lvl="1">
              <a:lnSpc>
                <a:spcPct val="80000"/>
              </a:lnSpc>
            </a:pPr>
            <a:r>
              <a:rPr lang="nl-NL" altLang="fr-FR" dirty="0"/>
              <a:t>Voorafbetalingen </a:t>
            </a:r>
          </a:p>
          <a:p>
            <a:pPr lvl="1">
              <a:lnSpc>
                <a:spcPct val="80000"/>
              </a:lnSpc>
            </a:pPr>
            <a:r>
              <a:rPr lang="nl-NL" altLang="fr-FR" dirty="0" smtClean="0"/>
              <a:t>Onroerend </a:t>
            </a:r>
            <a:r>
              <a:rPr lang="nl-NL" altLang="fr-FR" dirty="0"/>
              <a:t>inkomen (KI): bepaalde codes op basis van vorig </a:t>
            </a:r>
            <a:r>
              <a:rPr lang="nl-NL" altLang="fr-FR" dirty="0" smtClean="0"/>
              <a:t>aanslagjaar</a:t>
            </a:r>
            <a:endParaRPr lang="nl-NL" altLang="fr-FR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nl-NL" altLang="fr-FR" dirty="0"/>
              <a:t>Voorwaarde: in elektronisch formaat beschikbaar</a:t>
            </a:r>
          </a:p>
          <a:p>
            <a:pPr lvl="1">
              <a:lnSpc>
                <a:spcPct val="80000"/>
              </a:lnSpc>
            </a:pPr>
            <a:r>
              <a:rPr lang="nl-NL" altLang="fr-FR" dirty="0" smtClean="0"/>
              <a:t>Fiches </a:t>
            </a:r>
            <a:r>
              <a:rPr lang="nl-NL" altLang="fr-FR" dirty="0"/>
              <a:t>online </a:t>
            </a:r>
            <a:r>
              <a:rPr lang="nl-NL" altLang="fr-FR" dirty="0" smtClean="0"/>
              <a:t>raadplegen</a:t>
            </a:r>
            <a:endParaRPr lang="nl-NL" altLang="fr-FR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nl-NL" altLang="fr-FR" dirty="0"/>
          </a:p>
          <a:p>
            <a:pPr>
              <a:lnSpc>
                <a:spcPct val="80000"/>
              </a:lnSpc>
            </a:pPr>
            <a:r>
              <a:rPr lang="nl-NL" altLang="fr-FR" dirty="0"/>
              <a:t>Aanpassen/wijzigen van de gegevens indien onvolledig</a:t>
            </a:r>
          </a:p>
          <a:p>
            <a:pPr lvl="1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11</a:t>
            </a:fld>
            <a:endParaRPr lang="fr-FR" altLang="fr-FR"/>
          </a:p>
        </p:txBody>
      </p:sp>
      <p:pic>
        <p:nvPicPr>
          <p:cNvPr id="5" name="Picture 5" descr="attentio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35393"/>
            <a:ext cx="426272" cy="40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3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De aangifte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Nieuwe codes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459788" y="6350000"/>
            <a:ext cx="684212" cy="476250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12</a:t>
            </a:fld>
            <a:endParaRPr lang="fr-FR" altLang="fr-FR" dirty="0"/>
          </a:p>
        </p:txBody>
      </p:sp>
      <p:sp>
        <p:nvSpPr>
          <p:cNvPr id="6" name="Tekstvak 5"/>
          <p:cNvSpPr txBox="1"/>
          <p:nvPr/>
        </p:nvSpPr>
        <p:spPr>
          <a:xfrm>
            <a:off x="323528" y="5517232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376D"/>
                </a:solidFill>
              </a:rPr>
              <a:t>→ </a:t>
            </a:r>
            <a:r>
              <a:rPr lang="nl-BE" sz="2400" dirty="0">
                <a:solidFill>
                  <a:srgbClr val="00B050"/>
                </a:solidFill>
              </a:rPr>
              <a:t>23</a:t>
            </a:r>
            <a:r>
              <a:rPr lang="nl-BE" sz="2400" dirty="0">
                <a:solidFill>
                  <a:srgbClr val="00376D"/>
                </a:solidFill>
              </a:rPr>
              <a:t> nieuwe codes </a:t>
            </a:r>
            <a:r>
              <a:rPr lang="nl-BE" sz="2400" dirty="0" smtClean="0">
                <a:solidFill>
                  <a:srgbClr val="00376D"/>
                </a:solidFill>
              </a:rPr>
              <a:t>over de </a:t>
            </a:r>
            <a:r>
              <a:rPr lang="nl-BE" sz="2400" dirty="0">
                <a:solidFill>
                  <a:srgbClr val="00376D"/>
                </a:solidFill>
              </a:rPr>
              <a:t>woonfiscaliteit</a:t>
            </a:r>
            <a:endParaRPr lang="fr-BE" sz="2400" dirty="0">
              <a:solidFill>
                <a:srgbClr val="00376D"/>
              </a:solidFill>
            </a:endParaRPr>
          </a:p>
          <a:p>
            <a:r>
              <a:rPr lang="nl-BE" sz="2400" dirty="0" smtClean="0">
                <a:solidFill>
                  <a:srgbClr val="00376D"/>
                </a:solidFill>
              </a:rPr>
              <a:t>→ </a:t>
            </a:r>
            <a:r>
              <a:rPr lang="nl-BE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21</a:t>
            </a:r>
            <a:r>
              <a:rPr lang="nl-BE" sz="2400" dirty="0" smtClean="0">
                <a:solidFill>
                  <a:srgbClr val="00376D"/>
                </a:solidFill>
                <a:latin typeface="+mj-lt"/>
                <a:ea typeface="+mj-ea"/>
                <a:cs typeface="+mj-cs"/>
              </a:rPr>
              <a:t> nieuwe </a:t>
            </a:r>
            <a:r>
              <a:rPr lang="nl-BE" sz="2400" dirty="0">
                <a:solidFill>
                  <a:srgbClr val="00376D"/>
                </a:solidFill>
                <a:latin typeface="+mj-lt"/>
                <a:ea typeface="+mj-ea"/>
                <a:cs typeface="+mj-cs"/>
              </a:rPr>
              <a:t>codes </a:t>
            </a:r>
            <a:r>
              <a:rPr lang="nl-BE" sz="2400" dirty="0" smtClean="0">
                <a:solidFill>
                  <a:srgbClr val="00376D"/>
                </a:solidFill>
                <a:latin typeface="+mj-lt"/>
                <a:ea typeface="+mj-ea"/>
                <a:cs typeface="+mj-cs"/>
              </a:rPr>
              <a:t>over gewestelijke materie</a:t>
            </a:r>
          </a:p>
          <a:p>
            <a:endParaRPr lang="nl-BE" sz="2000" dirty="0">
              <a:solidFill>
                <a:srgbClr val="00376D"/>
              </a:solidFill>
              <a:latin typeface="+mj-lt"/>
              <a:ea typeface="+mj-ea"/>
              <a:cs typeface="+mj-cs"/>
            </a:endParaRPr>
          </a:p>
          <a:p>
            <a:endParaRPr lang="fr-BE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92732"/>
              </p:ext>
            </p:extLst>
          </p:nvPr>
        </p:nvGraphicFramePr>
        <p:xfrm>
          <a:off x="179512" y="1052736"/>
          <a:ext cx="8785223" cy="4384386"/>
        </p:xfrm>
        <a:graphic>
          <a:graphicData uri="http://schemas.openxmlformats.org/drawingml/2006/table">
            <a:tbl>
              <a:tblPr firstRow="1" firstCol="1" bandRow="1"/>
              <a:tblGrid>
                <a:gridCol w="2451155"/>
                <a:gridCol w="1077237"/>
                <a:gridCol w="1008112"/>
                <a:gridCol w="1224136"/>
                <a:gridCol w="1008112"/>
                <a:gridCol w="1102091"/>
                <a:gridCol w="914380"/>
              </a:tblGrid>
              <a:tr h="5040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Vak</a:t>
                      </a:r>
                      <a:endParaRPr lang="nl-BE" sz="15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Nieuw</a:t>
                      </a:r>
                      <a:endParaRPr lang="nl-BE" sz="15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Federaal</a:t>
                      </a:r>
                      <a:endParaRPr lang="nl-BE" sz="15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l-BE" noProof="0" dirty="0" smtClean="0"/>
                        <a:t> </a:t>
                      </a:r>
                      <a:r>
                        <a:rPr lang="nl-BE" sz="1500" b="1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Gewestelijk</a:t>
                      </a:r>
                      <a:endParaRPr lang="nl-BE" sz="15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1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Vlaanderen</a:t>
                      </a:r>
                    </a:p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Wallonië</a:t>
                      </a:r>
                    </a:p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Brussel </a:t>
                      </a:r>
                      <a:endParaRPr lang="nl-BE" sz="15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Brussel Wallonië</a:t>
                      </a:r>
                      <a:endParaRPr lang="nl-BE" sz="15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Vlaanderen</a:t>
                      </a:r>
                      <a:endParaRPr lang="nl-BE" sz="15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Wallonië</a:t>
                      </a:r>
                      <a:endParaRPr lang="nl-BE" sz="15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8662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500" b="1" i="0" u="none" strike="noStrike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IV </a:t>
                      </a:r>
                      <a:endParaRPr lang="nl-BE" sz="1500" b="1" i="0" u="none" strike="noStrike" noProof="0" dirty="0" smtClean="0">
                        <a:solidFill>
                          <a:srgbClr val="2D2D8A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500" b="1" i="0" u="none" strike="noStrike" noProof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</a:rPr>
                        <a:t>Wedden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2665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500" b="1" i="0" u="none" strike="noStrike" noProof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</a:rPr>
                        <a:t>V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500" b="1" i="0" u="none" strike="noStrike" noProof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</a:rPr>
                        <a:t>Pensioenen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500" b="1" i="0" u="none" strike="noStrike" kern="1200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IX</a:t>
                      </a:r>
                      <a:endParaRPr lang="nl-BE" sz="1500" b="1" i="0" u="none" strike="noStrike" kern="1200" noProof="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nl-BE" sz="1500" b="1" i="0" u="none" strike="noStrike" kern="1200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Leningen</a:t>
                      </a:r>
                      <a:endParaRPr lang="nl-BE" sz="1500" b="1" i="0" u="none" strike="noStrike" kern="1200" noProof="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nl-BE" sz="2000" b="1" i="0" u="none" strike="noStrike" noProof="0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nl-BE" sz="2000" b="1" i="0" u="none" strike="noStrike" noProof="0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nl-BE" sz="2000" b="1" i="0" u="none" strike="noStrike" noProof="0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nl-BE" sz="2000" b="1" i="0" u="none" strike="noStrike" noProof="0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nl-BE" sz="2000" b="1" i="0" u="none" strike="noStrike" noProof="0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6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X  </a:t>
                      </a:r>
                      <a:endParaRPr lang="nl-BE" sz="1500" b="1" i="0" u="none" strike="noStrike" noProof="0" dirty="0">
                        <a:solidFill>
                          <a:srgbClr val="2D2D8A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nl-BE" sz="1500" b="1" i="0" u="none" strike="noStrike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</a:rPr>
                        <a:t> Belastingverminderingen</a:t>
                      </a:r>
                      <a:endParaRPr lang="nl-BE" sz="1500" b="1" i="0" u="none" strike="noStrike" noProof="0" dirty="0">
                        <a:solidFill>
                          <a:srgbClr val="2D2D8A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1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500" b="1" i="0" u="none" strike="noStrike" kern="1200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XIV</a:t>
                      </a:r>
                      <a:endParaRPr lang="nl-BE" sz="1500" b="1" i="0" u="none" strike="noStrike" kern="1200" noProof="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nl-BE" sz="1500" b="1" i="0" u="none" strike="noStrike" kern="1200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Leningen starters</a:t>
                      </a:r>
                      <a:endParaRPr lang="nl-BE" sz="1500" b="1" i="0" u="none" strike="noStrike" kern="1200" noProof="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2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5118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500" b="1" i="0" u="none" strike="noStrike" kern="1200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XVI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nl-BE" sz="1500" b="1" i="0" u="none" strike="noStrike" kern="1200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Diverse inkomsten</a:t>
                      </a:r>
                      <a:endParaRPr lang="nl-BE" sz="1500" b="1" i="0" u="none" strike="noStrike" kern="1200" noProof="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8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nl-BE" sz="20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4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2000" b="1" i="0" u="none" strike="noStrike" kern="1200" noProof="0" dirty="0" smtClean="0">
                          <a:solidFill>
                            <a:srgbClr val="2D2D8A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TOTAAL</a:t>
                      </a:r>
                      <a:endParaRPr lang="nl-BE" sz="2000" b="1" i="0" u="none" strike="noStrike" kern="1200" noProof="0" dirty="0">
                        <a:solidFill>
                          <a:srgbClr val="2D2D8A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1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nl-BE" sz="20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1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nl-BE" sz="20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nl-BE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nl-BE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nl-BE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BE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nl-BE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4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De aangifte 2016</a:t>
            </a:r>
            <a:br>
              <a:rPr lang="nl-BE" sz="3200" dirty="0" smtClean="0"/>
            </a:br>
            <a:r>
              <a:rPr lang="nl-BE" dirty="0" smtClean="0"/>
              <a:t>Nieuwe codes: Vak IV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Overwerktoeslag </a:t>
            </a:r>
            <a:r>
              <a:rPr lang="nl-BE" sz="2800" dirty="0" smtClean="0"/>
              <a:t>(1 x 2 codes)</a:t>
            </a:r>
          </a:p>
          <a:p>
            <a:pPr lvl="1"/>
            <a:r>
              <a:rPr lang="nl-BE" dirty="0" smtClean="0"/>
              <a:t>Overuren die recht geven op een overwerktoeslag en in aanmerking komen voor begrenzing tot 360 uren</a:t>
            </a:r>
          </a:p>
          <a:p>
            <a:pPr lvl="2"/>
            <a:r>
              <a:rPr lang="nl-BE" u="sng" dirty="0" smtClean="0"/>
              <a:t>Onder bepaalde voorwaarden </a:t>
            </a:r>
            <a:r>
              <a:rPr lang="nl-BE" dirty="0" smtClean="0"/>
              <a:t>wordt het maximale aantal overuren met recht op een overwerktoeslag die in aanmerking komen voor een belastingvermindering, </a:t>
            </a:r>
            <a:r>
              <a:rPr lang="nl-BE" u="sng" dirty="0" smtClean="0"/>
              <a:t>opgetrokken van 130 uren tot 360 uren voor werknemers in de horeca</a:t>
            </a:r>
            <a:endParaRPr lang="fr-BE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85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De aangifte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Nieuwe codes: Vak V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Vervroegde inning van taks op het lange </a:t>
            </a:r>
            <a:r>
              <a:rPr lang="nl-BE" dirty="0" err="1"/>
              <a:t>termijnsparen</a:t>
            </a:r>
            <a:r>
              <a:rPr lang="nl-BE" dirty="0"/>
              <a:t> </a:t>
            </a:r>
            <a:r>
              <a:rPr lang="nl-BE" dirty="0" smtClean="0"/>
              <a:t>in het kader van het pensioensparen (1 </a:t>
            </a:r>
            <a:r>
              <a:rPr lang="nl-BE" dirty="0"/>
              <a:t>x 2 codes)</a:t>
            </a:r>
          </a:p>
          <a:p>
            <a:pPr lvl="1"/>
            <a:r>
              <a:rPr lang="nl-BE" dirty="0" smtClean="0"/>
              <a:t>Herinnering van nieuwe regelingen</a:t>
            </a:r>
          </a:p>
          <a:p>
            <a:pPr marL="1371600" lvl="2" indent="-457200">
              <a:buSzPct val="90000"/>
              <a:buFont typeface="+mj-lt"/>
              <a:buAutoNum type="arabicPeriod"/>
            </a:pPr>
            <a:r>
              <a:rPr lang="nl-BE" dirty="0" smtClean="0"/>
              <a:t>Verlaging </a:t>
            </a:r>
            <a:r>
              <a:rPr lang="nl-BE" dirty="0"/>
              <a:t>van de taks op het lange </a:t>
            </a:r>
            <a:r>
              <a:rPr lang="nl-BE" dirty="0" err="1" smtClean="0"/>
              <a:t>termijnsparen</a:t>
            </a:r>
            <a:r>
              <a:rPr lang="nl-BE" dirty="0" smtClean="0"/>
              <a:t> en afzonderlijke </a:t>
            </a:r>
            <a:r>
              <a:rPr lang="nl-BE" dirty="0"/>
              <a:t>aanslagvoet in de PB van 10 % naar 8 </a:t>
            </a:r>
            <a:r>
              <a:rPr lang="nl-BE" dirty="0" smtClean="0"/>
              <a:t>%</a:t>
            </a:r>
          </a:p>
          <a:p>
            <a:pPr marL="1371600" lvl="2" indent="-457200">
              <a:buSzPct val="90000"/>
              <a:buFont typeface="+mj-lt"/>
              <a:buAutoNum type="arabicPeriod"/>
            </a:pPr>
            <a:r>
              <a:rPr lang="nl-BE" dirty="0" smtClean="0"/>
              <a:t>Vervroegde inning (van 2015 tot 2019, 1 </a:t>
            </a:r>
            <a:r>
              <a:rPr lang="nl-BE" dirty="0"/>
              <a:t>% van de </a:t>
            </a:r>
            <a:r>
              <a:rPr lang="nl-BE" dirty="0" smtClean="0"/>
              <a:t>waarde op 31.12.2014, automatische inhouding); afgetrokken van de 8%:</a:t>
            </a:r>
            <a:endParaRPr lang="nl-BE" dirty="0"/>
          </a:p>
          <a:p>
            <a:pPr lvl="3"/>
            <a:r>
              <a:rPr lang="nl-BE" dirty="0" smtClean="0"/>
              <a:t>ofwel bij de betaling van de taks</a:t>
            </a:r>
          </a:p>
          <a:p>
            <a:pPr lvl="3"/>
            <a:r>
              <a:rPr lang="nl-BE" dirty="0"/>
              <a:t>o</a:t>
            </a:r>
            <a:r>
              <a:rPr lang="nl-BE" dirty="0" smtClean="0"/>
              <a:t>fwel via de PB-aangifte in specifieke gevallen (betaling voor 60 jaar) =&gt; nieuwe codes </a:t>
            </a:r>
          </a:p>
          <a:p>
            <a:pPr lvl="3"/>
            <a:endParaRPr lang="nl-BE" dirty="0"/>
          </a:p>
          <a:p>
            <a:pPr marL="457200" lvl="1" indent="0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/>
              <a:t>De aangifte 2016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Nieuwe </a:t>
            </a:r>
            <a:r>
              <a:rPr lang="nl-BE" dirty="0"/>
              <a:t>codes: Vak IX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nl-BE" dirty="0" err="1" smtClean="0"/>
              <a:t>Differentiëring</a:t>
            </a:r>
            <a:r>
              <a:rPr lang="nl-BE" dirty="0" smtClean="0"/>
              <a:t> </a:t>
            </a:r>
            <a:r>
              <a:rPr lang="nl-BE" dirty="0"/>
              <a:t>contracten ‘eigen woning’ gesloten vóór</a:t>
            </a:r>
            <a:r>
              <a:rPr lang="nl-BE" dirty="0" smtClean="0"/>
              <a:t> </a:t>
            </a:r>
            <a:r>
              <a:rPr lang="nl-BE" dirty="0"/>
              <a:t>2015 en in </a:t>
            </a:r>
            <a:r>
              <a:rPr lang="nl-BE" dirty="0" smtClean="0"/>
              <a:t>2015 </a:t>
            </a:r>
          </a:p>
          <a:p>
            <a:pPr marL="0" indent="0" defTabSz="355600" fontAlgn="t">
              <a:buNone/>
            </a:pPr>
            <a:r>
              <a:rPr lang="fr-BE" sz="2800" dirty="0" smtClean="0"/>
              <a:t>	(</a:t>
            </a:r>
            <a:r>
              <a:rPr lang="nl-BE" sz="2800" dirty="0"/>
              <a:t>6 x 2 codes en 3 x 1 </a:t>
            </a:r>
            <a:r>
              <a:rPr lang="nl-BE" sz="2800" dirty="0" smtClean="0"/>
              <a:t>code)</a:t>
            </a:r>
            <a:endParaRPr lang="nl-BE" sz="2800" dirty="0"/>
          </a:p>
          <a:p>
            <a:pPr lvl="1" fontAlgn="t"/>
            <a:r>
              <a:rPr lang="nl-BE" dirty="0" smtClean="0"/>
              <a:t>Verschillen in </a:t>
            </a:r>
            <a:r>
              <a:rPr lang="nl-BE" dirty="0"/>
              <a:t>de regelgeving tussen de gewesten</a:t>
            </a:r>
          </a:p>
          <a:p>
            <a:pPr lvl="2" fontAlgn="t"/>
            <a:r>
              <a:rPr lang="nl-BE" dirty="0" smtClean="0"/>
              <a:t>B, 1, a: Leningen gesloten in 2015</a:t>
            </a:r>
          </a:p>
          <a:p>
            <a:pPr lvl="2" fontAlgn="t"/>
            <a:r>
              <a:rPr lang="nl-BE" dirty="0" smtClean="0"/>
              <a:t>B, 1, b: Leningen gesloten van 2005 tot en met 2014</a:t>
            </a:r>
          </a:p>
          <a:p>
            <a:pPr marL="457200" lvl="1" indent="0" fontAlgn="t">
              <a:buNone/>
            </a:pPr>
            <a:endParaRPr lang="nl-BE" dirty="0" smtClean="0"/>
          </a:p>
          <a:p>
            <a:pPr lvl="1" fontAlgn="t"/>
            <a:endParaRPr lang="nl-BE" dirty="0"/>
          </a:p>
          <a:p>
            <a:pPr lvl="1" fontAlgn="t"/>
            <a:endParaRPr lang="nl-BE" dirty="0" smtClean="0"/>
          </a:p>
          <a:p>
            <a:pPr lvl="1" fontAlgn="t"/>
            <a:endParaRPr lang="nl-BE" dirty="0"/>
          </a:p>
          <a:p>
            <a:pPr lvl="1" fontAlgn="t"/>
            <a:endParaRPr lang="fr-BE" dirty="0"/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98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De aangifte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Nieuwe codes: </a:t>
            </a:r>
            <a:r>
              <a:rPr lang="nl-BE" dirty="0"/>
              <a:t>Vak IX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gewestelijke en federale woonbonus </a:t>
            </a:r>
          </a:p>
          <a:p>
            <a:pPr marL="0" indent="0" defTabSz="355600">
              <a:buNone/>
            </a:pPr>
            <a:r>
              <a:rPr lang="nl-BE" sz="2400" dirty="0"/>
              <a:t>	</a:t>
            </a:r>
            <a:r>
              <a:rPr lang="nl-BE" sz="2800" dirty="0" smtClean="0"/>
              <a:t>(4 x 2 codes)</a:t>
            </a:r>
            <a:endParaRPr lang="nl-BE" sz="2600" dirty="0" smtClean="0"/>
          </a:p>
          <a:p>
            <a:pPr lvl="1"/>
            <a:r>
              <a:rPr lang="nl-BE" dirty="0" smtClean="0"/>
              <a:t>Verhogingen van het basisbedrag van de gewestelijke en de federale woonbonus maar van toepassing tijdens de eerste 10 jaar van de hypothecaire lening</a:t>
            </a:r>
          </a:p>
          <a:p>
            <a:pPr lvl="2"/>
            <a:r>
              <a:rPr lang="nl-BE" dirty="0" smtClean="0"/>
              <a:t>Leningen gesloten in 2005: eind van de verhoging van de basisbedragen voor het aanslagjaar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72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9216"/>
            <a:ext cx="8569325" cy="738188"/>
          </a:xfrm>
        </p:spPr>
        <p:txBody>
          <a:bodyPr/>
          <a:lstStyle/>
          <a:p>
            <a:r>
              <a:rPr lang="nl-BE" sz="3200" dirty="0"/>
              <a:t>De aangifte 2016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Nieuwe </a:t>
            </a:r>
            <a:r>
              <a:rPr lang="nl-BE" dirty="0"/>
              <a:t>codes: Vak X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nl-BE" dirty="0" smtClean="0"/>
              <a:t>De </a:t>
            </a:r>
            <a:r>
              <a:rPr lang="nl-BE" dirty="0"/>
              <a:t>belastingvermindering voor dienstencheques in het Waals </a:t>
            </a:r>
            <a:r>
              <a:rPr lang="nl-BE" dirty="0" smtClean="0"/>
              <a:t>Gewest</a:t>
            </a:r>
          </a:p>
          <a:p>
            <a:pPr marL="0" indent="0" fontAlgn="t">
              <a:buNone/>
              <a:tabLst>
                <a:tab pos="355600" algn="l"/>
              </a:tabLst>
            </a:pPr>
            <a:r>
              <a:rPr lang="nl-BE" sz="2600" dirty="0" smtClean="0"/>
              <a:t>	</a:t>
            </a:r>
            <a:r>
              <a:rPr lang="nl-BE" sz="2800" dirty="0" smtClean="0"/>
              <a:t>(</a:t>
            </a:r>
            <a:r>
              <a:rPr lang="nl-BE" sz="2800" dirty="0" smtClean="0">
                <a:solidFill>
                  <a:srgbClr val="00376D"/>
                </a:solidFill>
              </a:rPr>
              <a:t>1 x 2 codes)</a:t>
            </a:r>
          </a:p>
          <a:p>
            <a:pPr lvl="1" fontAlgn="t"/>
            <a:r>
              <a:rPr lang="nl-BE" dirty="0" smtClean="0"/>
              <a:t>Waals Gewest: aantal </a:t>
            </a:r>
            <a:r>
              <a:rPr lang="nl-BE" dirty="0"/>
              <a:t>dienstencheques </a:t>
            </a:r>
            <a:r>
              <a:rPr lang="nl-BE" dirty="0" smtClean="0"/>
              <a:t>vermelden </a:t>
            </a:r>
            <a:r>
              <a:rPr lang="nl-BE" dirty="0"/>
              <a:t>i.p.v. de gedane </a:t>
            </a:r>
            <a:r>
              <a:rPr lang="nl-BE" dirty="0" smtClean="0"/>
              <a:t>betalingen</a:t>
            </a:r>
          </a:p>
          <a:p>
            <a:pPr lvl="2" fontAlgn="t"/>
            <a:r>
              <a:rPr lang="nl-BE" dirty="0"/>
              <a:t>Enkel de eerste 150 aangekochte dienstencheques geven recht op een belastingvermindering </a:t>
            </a:r>
            <a:endParaRPr lang="nl-BE" dirty="0" smtClean="0"/>
          </a:p>
          <a:p>
            <a:pPr lvl="1" fontAlgn="t"/>
            <a:endParaRPr lang="nl-BE" dirty="0"/>
          </a:p>
          <a:p>
            <a:pPr marL="457200" lvl="1" indent="0" fontAlgn="t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87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De aangifte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Nieuwe codes</a:t>
            </a:r>
            <a:r>
              <a:rPr lang="nl-BE" dirty="0"/>
              <a:t>: Vak X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Belastingvermindering voor verwerving nieuwe aandelen van startende kleine vennootschappen </a:t>
            </a:r>
            <a:r>
              <a:rPr lang="nl-BE" sz="2800" dirty="0" smtClean="0"/>
              <a:t>(2 x 2 codes)</a:t>
            </a:r>
          </a:p>
          <a:p>
            <a:pPr lvl="1"/>
            <a:r>
              <a:rPr lang="nl-BE" dirty="0" smtClean="0"/>
              <a:t>Investering </a:t>
            </a:r>
            <a:r>
              <a:rPr lang="nl-BE" dirty="0"/>
              <a:t>van maximaal </a:t>
            </a:r>
            <a:r>
              <a:rPr lang="nl-BE" dirty="0" smtClean="0"/>
              <a:t>100.000 €</a:t>
            </a:r>
            <a:endParaRPr lang="fr-BE" dirty="0"/>
          </a:p>
          <a:p>
            <a:pPr lvl="1"/>
            <a:r>
              <a:rPr lang="nl-BE" dirty="0" smtClean="0"/>
              <a:t>Tarief belastingvermindering:</a:t>
            </a:r>
          </a:p>
          <a:p>
            <a:pPr lvl="2"/>
            <a:r>
              <a:rPr lang="nl-BE" dirty="0" smtClean="0"/>
              <a:t>30% voor startende kleine vennootschappen</a:t>
            </a:r>
          </a:p>
          <a:p>
            <a:pPr lvl="2"/>
            <a:r>
              <a:rPr lang="nl-BE" dirty="0" smtClean="0"/>
              <a:t>45% voor startende micro-vennootschappen</a:t>
            </a:r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01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De aangifte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Nieuwe codes: </a:t>
            </a:r>
            <a:r>
              <a:rPr lang="nl-BE" dirty="0"/>
              <a:t>Vak XIV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Aantal leningen toegestaan aan startende kleine vennootschappen </a:t>
            </a:r>
            <a:r>
              <a:rPr lang="nl-BE" sz="2800" dirty="0" smtClean="0"/>
              <a:t>(1 x 2 codes)</a:t>
            </a:r>
          </a:p>
          <a:p>
            <a:pPr lvl="1"/>
            <a:r>
              <a:rPr lang="nl-BE" dirty="0" smtClean="0"/>
              <a:t>Het betreft leningen:</a:t>
            </a:r>
          </a:p>
          <a:p>
            <a:pPr lvl="2"/>
            <a:r>
              <a:rPr lang="nl-BE" dirty="0" smtClean="0"/>
              <a:t>Afgesloten buiten de beroepswerkzaamheid</a:t>
            </a:r>
          </a:p>
          <a:p>
            <a:pPr lvl="2"/>
            <a:r>
              <a:rPr lang="nl-BE" dirty="0" smtClean="0"/>
              <a:t>Met een kleine, startende vennootschap</a:t>
            </a:r>
          </a:p>
          <a:p>
            <a:pPr lvl="2"/>
            <a:r>
              <a:rPr lang="nl-BE" dirty="0" smtClean="0"/>
              <a:t>Via een erkend </a:t>
            </a:r>
            <a:r>
              <a:rPr lang="nl-BE" dirty="0" err="1" smtClean="0"/>
              <a:t>crowdfundingplatform</a:t>
            </a:r>
            <a:endParaRPr lang="nl-BE" dirty="0" smtClean="0"/>
          </a:p>
          <a:p>
            <a:pPr lvl="2"/>
            <a:r>
              <a:rPr lang="nl-BE" dirty="0" smtClean="0"/>
              <a:t>Van 1.08.2015 tot 31.12.2015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88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			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980728"/>
            <a:ext cx="8857108" cy="5328592"/>
          </a:xfrm>
        </p:spPr>
        <p:txBody>
          <a:bodyPr>
            <a:normAutofit/>
          </a:bodyPr>
          <a:lstStyle/>
          <a:p>
            <a:r>
              <a:rPr lang="nl-BE" sz="2400" dirty="0" smtClean="0"/>
              <a:t>Indienen van de aangifte 2015</a:t>
            </a:r>
          </a:p>
          <a:p>
            <a:r>
              <a:rPr lang="nl-BE" sz="2400" dirty="0" smtClean="0"/>
              <a:t>Behandeling van de aangiften</a:t>
            </a:r>
          </a:p>
          <a:p>
            <a:r>
              <a:rPr lang="nl-BE" sz="2400" dirty="0" smtClean="0"/>
              <a:t>De aangifte 2016 </a:t>
            </a:r>
          </a:p>
          <a:p>
            <a:r>
              <a:rPr lang="nl-BE" sz="2400" dirty="0" smtClean="0"/>
              <a:t>Steeds minder papier </a:t>
            </a:r>
          </a:p>
          <a:p>
            <a:r>
              <a:rPr lang="nl-BE" sz="2400" dirty="0" smtClean="0"/>
              <a:t>Nieuwigheden Tax-on-web </a:t>
            </a:r>
          </a:p>
          <a:p>
            <a:r>
              <a:rPr lang="nl-BE" sz="2400" dirty="0" smtClean="0"/>
              <a:t>Termijnen indiening van de aangifte </a:t>
            </a:r>
          </a:p>
          <a:p>
            <a:r>
              <a:rPr lang="nl-BE" sz="2400" dirty="0" smtClean="0"/>
              <a:t>Ingediende aangiften</a:t>
            </a:r>
          </a:p>
          <a:p>
            <a:r>
              <a:rPr lang="nl-BE" sz="2400" dirty="0" smtClean="0">
                <a:solidFill>
                  <a:srgbClr val="002060"/>
                </a:solidFill>
              </a:rPr>
              <a:t>Herinneringsbrieven </a:t>
            </a:r>
          </a:p>
          <a:p>
            <a:r>
              <a:rPr lang="nl-BE" sz="2400" dirty="0" smtClean="0"/>
              <a:t>Sancties bij niet-indiening </a:t>
            </a:r>
            <a:endParaRPr lang="nl-BE" sz="2400" dirty="0" smtClean="0">
              <a:solidFill>
                <a:srgbClr val="002060"/>
              </a:solidFill>
            </a:endParaRPr>
          </a:p>
          <a:p>
            <a:r>
              <a:rPr lang="nl-BE" sz="2400" dirty="0" smtClean="0"/>
              <a:t>Hulp bij het invullen van de aangiften</a:t>
            </a:r>
          </a:p>
          <a:p>
            <a:r>
              <a:rPr lang="nl-BE" altLang="fr-FR" sz="2400" dirty="0" smtClean="0"/>
              <a:t>Nuttige telefoonnummers en </a:t>
            </a:r>
            <a:r>
              <a:rPr lang="nl-BE" altLang="fr-FR" sz="2400" dirty="0" smtClean="0"/>
              <a:t>adressen</a:t>
            </a:r>
          </a:p>
          <a:p>
            <a:r>
              <a:rPr lang="nl-BE" sz="2400" smtClean="0"/>
              <a:t>Tax Shift</a:t>
            </a:r>
            <a:r>
              <a:rPr lang="nl-BE" sz="2400" smtClean="0"/>
              <a:t> </a:t>
            </a:r>
            <a:endParaRPr lang="nl-BE" sz="2400" dirty="0" smtClean="0"/>
          </a:p>
          <a:p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39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02984"/>
            <a:ext cx="9036050" cy="7381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BE" sz="3200" dirty="0"/>
              <a:t>De aangifte 2016</a:t>
            </a:r>
            <a:br>
              <a:rPr lang="nl-BE" sz="3200" dirty="0"/>
            </a:br>
            <a:r>
              <a:rPr lang="nl-BE" dirty="0"/>
              <a:t>Voorstellen vereenvoudigde </a:t>
            </a:r>
            <a:r>
              <a:rPr lang="nl-BE" dirty="0" smtClean="0"/>
              <a:t>aangifte </a:t>
            </a:r>
            <a:r>
              <a:rPr lang="nl-BE" sz="2800" dirty="0" smtClean="0"/>
              <a:t>(</a:t>
            </a:r>
            <a:r>
              <a:rPr lang="nl-BE" sz="2800" dirty="0" err="1" smtClean="0"/>
              <a:t>VVA’s</a:t>
            </a:r>
            <a:r>
              <a:rPr lang="nl-BE" sz="2800" dirty="0" smtClean="0"/>
              <a:t>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Doelgroep blijft dezelfde als in 2015</a:t>
            </a:r>
          </a:p>
          <a:p>
            <a:pPr lvl="1"/>
            <a:r>
              <a:rPr lang="nl-NL" dirty="0"/>
              <a:t>Gepensioneerden, personen die een </a:t>
            </a:r>
            <a:r>
              <a:rPr lang="nl-NL"/>
              <a:t>uitkering krijgen of met </a:t>
            </a:r>
            <a:r>
              <a:rPr lang="nl-NL" smtClean="0"/>
              <a:t>zeer </a:t>
            </a:r>
            <a:r>
              <a:rPr lang="nl-NL"/>
              <a:t>laag </a:t>
            </a:r>
            <a:r>
              <a:rPr lang="nl-NL" smtClean="0"/>
              <a:t>inkomen</a:t>
            </a:r>
            <a:endParaRPr lang="nl-BE" dirty="0">
              <a:solidFill>
                <a:srgbClr val="FF0000"/>
              </a:solidFill>
            </a:endParaRPr>
          </a:p>
          <a:p>
            <a:r>
              <a:rPr lang="fr-BE" dirty="0"/>
              <a:t>2016: </a:t>
            </a:r>
            <a:r>
              <a:rPr lang="fr-BE" dirty="0" err="1"/>
              <a:t>verzending</a:t>
            </a:r>
            <a:r>
              <a:rPr lang="fr-BE" dirty="0"/>
              <a:t> van 2.193.666  </a:t>
            </a:r>
            <a:r>
              <a:rPr lang="fr-BE" dirty="0" err="1"/>
              <a:t>VVA’s</a:t>
            </a:r>
            <a:endParaRPr lang="fr-BE" dirty="0"/>
          </a:p>
          <a:p>
            <a:pPr lvl="1"/>
            <a:r>
              <a:rPr lang="fr-BE" dirty="0"/>
              <a:t>2015: </a:t>
            </a:r>
            <a:r>
              <a:rPr lang="en-US" dirty="0"/>
              <a:t> </a:t>
            </a:r>
            <a:r>
              <a:rPr lang="nl-BE" altLang="fr-FR" dirty="0"/>
              <a:t>2.123.596 </a:t>
            </a:r>
            <a:r>
              <a:rPr lang="nl-BE" altLang="fr-FR" dirty="0" err="1"/>
              <a:t>VVA’s</a:t>
            </a:r>
            <a:endParaRPr lang="nl-BE" altLang="fr-FR" dirty="0"/>
          </a:p>
          <a:p>
            <a:pPr lvl="2"/>
            <a:r>
              <a:rPr lang="nl-BE" altLang="fr-FR" dirty="0"/>
              <a:t>95,9 % aanvaard zonder wijziging</a:t>
            </a:r>
            <a:endParaRPr lang="nl-BE" altLang="fr-FR" dirty="0">
              <a:solidFill>
                <a:srgbClr val="FF0000"/>
              </a:solidFill>
            </a:endParaRPr>
          </a:p>
          <a:p>
            <a:r>
              <a:rPr lang="en-US" dirty="0"/>
              <a:t>Datum </a:t>
            </a:r>
            <a:r>
              <a:rPr lang="en-US" dirty="0" err="1"/>
              <a:t>verzending</a:t>
            </a:r>
            <a:endParaRPr lang="en-US" dirty="0"/>
          </a:p>
          <a:p>
            <a:pPr lvl="1"/>
            <a:r>
              <a:rPr lang="en-US" dirty="0"/>
              <a:t>Van 9 </a:t>
            </a:r>
            <a:r>
              <a:rPr lang="en-US" dirty="0" err="1"/>
              <a:t>mei</a:t>
            </a:r>
            <a:r>
              <a:rPr lang="en-US" dirty="0"/>
              <a:t> tot 20 </a:t>
            </a:r>
            <a:r>
              <a:rPr lang="en-US" dirty="0" err="1"/>
              <a:t>mei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72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9036050" cy="7381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BE" sz="3200" dirty="0"/>
              <a:t>De aangifte 2016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Voorstellen vereenvoudigde aangifte </a:t>
            </a:r>
            <a:r>
              <a:rPr lang="nl-BE" sz="2800" dirty="0"/>
              <a:t>(</a:t>
            </a:r>
            <a:r>
              <a:rPr lang="nl-BE" sz="2800" dirty="0" err="1"/>
              <a:t>VVA’s</a:t>
            </a:r>
            <a:r>
              <a:rPr lang="nl-BE" sz="2800" dirty="0" smtClean="0"/>
              <a:t>)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Nieuw ontwerp VVA</a:t>
            </a:r>
          </a:p>
          <a:p>
            <a:pPr lvl="1"/>
            <a:r>
              <a:rPr lang="nl-BE" sz="2400" dirty="0" smtClean="0"/>
              <a:t>Focus op leesbaarheid voor de burger</a:t>
            </a:r>
          </a:p>
          <a:p>
            <a:pPr lvl="2"/>
            <a:r>
              <a:rPr lang="nl-BE" sz="2000" dirty="0" smtClean="0"/>
              <a:t>Overzichtelijke lay-out</a:t>
            </a:r>
          </a:p>
          <a:p>
            <a:pPr lvl="2"/>
            <a:r>
              <a:rPr lang="nl-BE" sz="2000" dirty="0" smtClean="0"/>
              <a:t>In kleur</a:t>
            </a:r>
          </a:p>
          <a:p>
            <a:pPr lvl="1"/>
            <a:r>
              <a:rPr lang="nl-BE" dirty="0"/>
              <a:t>De  burger die een VVA ontvangt in 2016 kan ervoor kiezen deze elektronisch te ontvangen in 2017</a:t>
            </a:r>
          </a:p>
          <a:p>
            <a:pPr lvl="2"/>
            <a:r>
              <a:rPr lang="fr-BE" dirty="0"/>
              <a:t>Via het </a:t>
            </a:r>
            <a:r>
              <a:rPr lang="fr-BE" dirty="0" err="1"/>
              <a:t>persoonlijk</a:t>
            </a:r>
            <a:r>
              <a:rPr lang="fr-BE" dirty="0"/>
              <a:t> dossier op www.myminfin.be</a:t>
            </a:r>
          </a:p>
          <a:p>
            <a:pPr lvl="3"/>
            <a:r>
              <a:rPr lang="fr-BE" dirty="0" err="1"/>
              <a:t>Rubriek</a:t>
            </a:r>
            <a:r>
              <a:rPr lang="fr-BE" dirty="0"/>
              <a:t>: </a:t>
            </a:r>
            <a:r>
              <a:rPr lang="fr-BE" dirty="0" err="1"/>
              <a:t>Inkomen</a:t>
            </a:r>
            <a:r>
              <a:rPr lang="fr-BE" dirty="0"/>
              <a:t> en </a:t>
            </a:r>
            <a:r>
              <a:rPr lang="fr-BE" dirty="0" err="1"/>
              <a:t>fiscaliteit</a:t>
            </a:r>
            <a:endParaRPr lang="fr-BE" dirty="0"/>
          </a:p>
          <a:p>
            <a:pPr lvl="4"/>
            <a:r>
              <a:rPr lang="fr-BE" dirty="0" err="1" smtClean="0"/>
              <a:t>Subrubriek</a:t>
            </a:r>
            <a:r>
              <a:rPr lang="fr-BE" dirty="0" smtClean="0"/>
              <a:t>: </a:t>
            </a:r>
            <a:r>
              <a:rPr lang="fr-BE" dirty="0"/>
              <a:t>Tax-on-web</a:t>
            </a:r>
          </a:p>
          <a:p>
            <a:pPr lvl="2" fontAlgn="t"/>
            <a:endParaRPr lang="nl-BE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BE" sz="2400" dirty="0" smtClean="0"/>
          </a:p>
          <a:p>
            <a:endParaRPr lang="nl-BE" sz="2800" dirty="0" smtClean="0"/>
          </a:p>
          <a:p>
            <a:endParaRPr lang="nl-BE" sz="1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80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937" y="1252960"/>
            <a:ext cx="8785225" cy="5184576"/>
          </a:xfrm>
        </p:spPr>
        <p:txBody>
          <a:bodyPr/>
          <a:lstStyle/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r>
              <a:rPr lang="nl-BE" sz="2800" dirty="0" smtClean="0"/>
              <a:t>2015</a:t>
            </a:r>
          </a:p>
          <a:p>
            <a:endParaRPr lang="nl-BE" sz="2800" dirty="0" smtClean="0"/>
          </a:p>
          <a:p>
            <a:endParaRPr lang="nl-BE" sz="1400" dirty="0" smtClean="0"/>
          </a:p>
          <a:p>
            <a:pPr marL="0" indent="0">
              <a:buNone/>
            </a:pPr>
            <a:endParaRPr lang="nl-BE" sz="2800" dirty="0" smtClean="0"/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800" dirty="0" smtClean="0"/>
              <a:t>2016</a:t>
            </a:r>
            <a:endParaRPr lang="fr-BE" sz="280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50000" r="7242" b="25000"/>
          <a:stretch>
            <a:fillRect/>
          </a:stretch>
        </p:blipFill>
        <p:spPr bwMode="auto">
          <a:xfrm>
            <a:off x="899592" y="1252960"/>
            <a:ext cx="8224612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9037" r="11566" b="48697"/>
          <a:stretch>
            <a:fillRect/>
          </a:stretch>
        </p:blipFill>
        <p:spPr bwMode="auto">
          <a:xfrm>
            <a:off x="913231" y="3501208"/>
            <a:ext cx="8123265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3892" y="1259313"/>
            <a:ext cx="8208000" cy="1620000"/>
          </a:xfrm>
          <a:prstGeom prst="rect">
            <a:avLst/>
          </a:prstGeom>
          <a:solidFill>
            <a:srgbClr val="BBE0E3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IJL-OMLAAG 9"/>
          <p:cNvSpPr/>
          <p:nvPr/>
        </p:nvSpPr>
        <p:spPr>
          <a:xfrm>
            <a:off x="4223100" y="2996952"/>
            <a:ext cx="348900" cy="37099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 altLang="fr-FR"/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9036050" cy="7381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BE" sz="3200" dirty="0"/>
              <a:t>De aangifte 2016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Voorstellen vereenvoudigde aangifte </a:t>
            </a:r>
            <a:r>
              <a:rPr lang="nl-BE" sz="2800" dirty="0"/>
              <a:t>(</a:t>
            </a:r>
            <a:r>
              <a:rPr lang="nl-BE" sz="2800" dirty="0" err="1"/>
              <a:t>VVA’s</a:t>
            </a:r>
            <a:r>
              <a:rPr lang="nl-BE" sz="2800" dirty="0" smtClean="0"/>
              <a:t>)</a:t>
            </a:r>
            <a:endParaRPr lang="fr-BE" dirty="0"/>
          </a:p>
        </p:txBody>
      </p:sp>
      <p:sp>
        <p:nvSpPr>
          <p:cNvPr id="15" name="Rectangle 14"/>
          <p:cNvSpPr/>
          <p:nvPr/>
        </p:nvSpPr>
        <p:spPr>
          <a:xfrm>
            <a:off x="899592" y="3429000"/>
            <a:ext cx="8208000" cy="1944016"/>
          </a:xfrm>
          <a:prstGeom prst="rect">
            <a:avLst/>
          </a:prstGeom>
          <a:solidFill>
            <a:srgbClr val="BBE0E3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2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5184576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Verzending papieren </a:t>
            </a:r>
            <a:r>
              <a:rPr lang="nl-BE" dirty="0" smtClean="0"/>
              <a:t>aangiften van 2 tot 26 </a:t>
            </a:r>
            <a:r>
              <a:rPr lang="nl-BE" dirty="0"/>
              <a:t>mei</a:t>
            </a:r>
          </a:p>
          <a:p>
            <a:r>
              <a:rPr lang="nl-BE" dirty="0"/>
              <a:t>Vermindering van de afgedrukte aangiften</a:t>
            </a:r>
          </a:p>
          <a:p>
            <a:pPr lvl="1"/>
            <a:r>
              <a:rPr lang="nl-BE" dirty="0"/>
              <a:t>2016: 2.757.210 aangiften</a:t>
            </a:r>
          </a:p>
          <a:p>
            <a:pPr lvl="1"/>
            <a:r>
              <a:rPr lang="nl-BE" dirty="0"/>
              <a:t>2015: 2.857.500 aangiften</a:t>
            </a:r>
          </a:p>
          <a:p>
            <a:r>
              <a:rPr lang="nl-BE" dirty="0"/>
              <a:t>Project “Slim Besparen”: minder “toelichtingen”</a:t>
            </a:r>
          </a:p>
          <a:p>
            <a:pPr lvl="1"/>
            <a:r>
              <a:rPr lang="nl-BE" dirty="0"/>
              <a:t>1.981.000 aangiften met toelichting </a:t>
            </a:r>
          </a:p>
          <a:p>
            <a:pPr lvl="1"/>
            <a:r>
              <a:rPr lang="nl-BE" dirty="0"/>
              <a:t>776.210 aangiften zonder toelichting (TOW Ambtenaar)</a:t>
            </a:r>
          </a:p>
          <a:p>
            <a:pPr>
              <a:buFont typeface="Symbol"/>
              <a:buChar char="Þ"/>
            </a:pPr>
            <a:r>
              <a:rPr lang="nl-BE" dirty="0"/>
              <a:t>23 miljoen afgedrukte pagina’s minder </a:t>
            </a:r>
          </a:p>
          <a:p>
            <a:pPr>
              <a:buFont typeface="Symbol"/>
              <a:buChar char="Þ"/>
            </a:pPr>
            <a:r>
              <a:rPr lang="nl-BE" dirty="0"/>
              <a:t>Besparing in afdrukkosten: 160.112 € </a:t>
            </a:r>
          </a:p>
          <a:p>
            <a:pPr>
              <a:buFont typeface="Symbol"/>
              <a:buChar char="Þ"/>
            </a:pPr>
            <a:r>
              <a:rPr lang="nl-BE" dirty="0"/>
              <a:t>Besparing in verzendingskosten: 88.481 €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640514" cy="936278"/>
          </a:xfrm>
        </p:spPr>
        <p:txBody>
          <a:bodyPr/>
          <a:lstStyle/>
          <a:p>
            <a:r>
              <a:rPr lang="nl-BE" dirty="0" smtClean="0"/>
              <a:t>Steeds minder papier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37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/>
              <a:t>Nieuwigheden Tax-on-web</a:t>
            </a:r>
            <a:r>
              <a:rPr lang="nl-BE" sz="3200" dirty="0" smtClean="0"/>
              <a:t/>
            </a:r>
            <a:br>
              <a:rPr lang="nl-BE" sz="3200" dirty="0" smtClean="0"/>
            </a:br>
            <a:r>
              <a:rPr lang="nl-BE" dirty="0" smtClean="0"/>
              <a:t>Aanmelden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179388" y="2137750"/>
            <a:ext cx="4316412" cy="4099562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-222250" algn="ctr">
              <a:buNone/>
            </a:pPr>
            <a:r>
              <a:rPr lang="nl-BE" b="1" dirty="0" smtClean="0">
                <a:solidFill>
                  <a:schemeClr val="accent5">
                    <a:lumMod val="50000"/>
                  </a:schemeClr>
                </a:solidFill>
              </a:rPr>
              <a:t>De draadloze </a:t>
            </a:r>
            <a:r>
              <a:rPr lang="nl-BE" b="1" dirty="0" err="1" smtClean="0">
                <a:solidFill>
                  <a:schemeClr val="accent5">
                    <a:lumMod val="50000"/>
                  </a:schemeClr>
                </a:solidFill>
              </a:rPr>
              <a:t>eID</a:t>
            </a:r>
            <a:r>
              <a:rPr lang="nl-BE" b="1" dirty="0" smtClean="0">
                <a:solidFill>
                  <a:schemeClr val="accent5">
                    <a:lumMod val="50000"/>
                  </a:schemeClr>
                </a:solidFill>
              </a:rPr>
              <a:t> kaartlezer</a:t>
            </a:r>
          </a:p>
          <a:p>
            <a:pPr marL="0" indent="-222250" algn="ctr">
              <a:buNone/>
            </a:pPr>
            <a:endParaRPr lang="nl-BE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-222250" algn="ctr">
              <a:buNone/>
            </a:pPr>
            <a:endParaRPr lang="nl-BE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-222250" algn="ctr">
              <a:buNone/>
            </a:pPr>
            <a:endParaRPr lang="nl-BE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-222250" algn="ctr">
              <a:buNone/>
            </a:pPr>
            <a:endParaRPr lang="nl-BE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-222250" algn="ctr">
              <a:buNone/>
            </a:pPr>
            <a:endParaRPr lang="nl-BE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-222250" algn="ctr">
              <a:buNone/>
            </a:pPr>
            <a:endParaRPr lang="nl-BE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-222250" algn="ctr">
              <a:buNone/>
            </a:pPr>
            <a:endParaRPr lang="nl-BE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-222250">
              <a:lnSpc>
                <a:spcPct val="200000"/>
              </a:lnSpc>
              <a:buNone/>
            </a:pPr>
            <a:r>
              <a:rPr lang="nl-BE" sz="1800" kern="1200" dirty="0" smtClean="0">
                <a:solidFill>
                  <a:srgbClr val="002060"/>
                </a:solidFill>
              </a:rPr>
              <a:t>(</a:t>
            </a:r>
            <a:r>
              <a:rPr lang="nl-BE" sz="1800" kern="1200" dirty="0" err="1">
                <a:solidFill>
                  <a:srgbClr val="002060"/>
                </a:solidFill>
              </a:rPr>
              <a:t>Digipass</a:t>
            </a:r>
            <a:r>
              <a:rPr lang="nl-BE" sz="1800" kern="1200" dirty="0">
                <a:solidFill>
                  <a:srgbClr val="002060"/>
                </a:solidFill>
              </a:rPr>
              <a:t> 870)</a:t>
            </a:r>
          </a:p>
          <a:p>
            <a:pPr marL="0" indent="-22225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457200" lvl="1" indent="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457200" lvl="1" indent="0">
              <a:buNone/>
            </a:pPr>
            <a:endParaRPr lang="nl-BE" sz="2000" dirty="0" smtClean="0"/>
          </a:p>
          <a:p>
            <a:pPr marL="971550" lvl="1" indent="-514350">
              <a:buFont typeface="+mj-lt"/>
              <a:buAutoNum type="arabicPeriod" startAt="2"/>
            </a:pPr>
            <a:endParaRPr lang="nl-BE" dirty="0"/>
          </a:p>
          <a:p>
            <a:pPr marL="457200" lvl="1" indent="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457200" lvl="1" indent="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457200" lvl="1" indent="0">
              <a:buNone/>
            </a:pPr>
            <a:endParaRPr lang="fr-BE" sz="2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316413" cy="4104456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nl-BE" b="1" dirty="0">
                <a:solidFill>
                  <a:schemeClr val="accent5">
                    <a:lumMod val="50000"/>
                  </a:schemeClr>
                </a:solidFill>
              </a:rPr>
              <a:t>Aanmelden met beveiligingscode via mobiele </a:t>
            </a:r>
            <a:r>
              <a:rPr lang="nl-BE" b="1" dirty="0" err="1">
                <a:solidFill>
                  <a:schemeClr val="accent5">
                    <a:lumMod val="50000"/>
                  </a:schemeClr>
                </a:solidFill>
              </a:rPr>
              <a:t>app</a:t>
            </a:r>
            <a:endParaRPr lang="nl-BE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1" y="3140968"/>
            <a:ext cx="3272719" cy="2582996"/>
          </a:xfrm>
          <a:prstGeom prst="rect">
            <a:avLst/>
          </a:prstGeom>
        </p:spPr>
      </p:pic>
      <p:pic>
        <p:nvPicPr>
          <p:cNvPr id="7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69495"/>
            <a:ext cx="3114346" cy="2019745"/>
          </a:xfrm>
          <a:prstGeom prst="rect">
            <a:avLst/>
          </a:prstGeom>
        </p:spPr>
      </p:pic>
      <p:sp>
        <p:nvSpPr>
          <p:cNvPr id="13" name="Titel 2"/>
          <p:cNvSpPr txBox="1">
            <a:spLocks/>
          </p:cNvSpPr>
          <p:nvPr/>
        </p:nvSpPr>
        <p:spPr bwMode="auto">
          <a:xfrm>
            <a:off x="107504" y="1196752"/>
            <a:ext cx="9036496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76D"/>
                </a:solidFill>
                <a:latin typeface="Arial" charset="0"/>
              </a:defRPr>
            </a:lvl9pPr>
          </a:lstStyle>
          <a:p>
            <a:pPr marL="273050" indent="-273050">
              <a:buFont typeface="Arial" panose="020B0604020202020204" pitchFamily="34" charset="0"/>
              <a:buChar char="•"/>
            </a:pPr>
            <a:r>
              <a:rPr lang="nl-BE" sz="2800" dirty="0" smtClean="0"/>
              <a:t>Via CSAM: </a:t>
            </a:r>
            <a:r>
              <a:rPr lang="nl-BE" sz="2800" dirty="0"/>
              <a:t>B</a:t>
            </a:r>
            <a:r>
              <a:rPr lang="nl-BE" sz="2800" dirty="0" smtClean="0"/>
              <a:t>eveiligde toegang tot publieke diensten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nl-BE" sz="2800" dirty="0" smtClean="0"/>
              <a:t>2 </a:t>
            </a:r>
            <a:r>
              <a:rPr lang="nl-BE" sz="2800" dirty="0"/>
              <a:t>bijkomende digitale sleutels </a:t>
            </a:r>
            <a:r>
              <a:rPr lang="nl-BE" sz="2800" dirty="0" smtClean="0"/>
              <a:t>beschikbaar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5589240"/>
            <a:ext cx="2749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  <a:hlinkClick r:id="rId4"/>
              </a:rPr>
              <a:t>Video</a:t>
            </a:r>
            <a:r>
              <a:rPr lang="fr-FR" dirty="0" smtClean="0">
                <a:solidFill>
                  <a:srgbClr val="002060"/>
                </a:solidFill>
                <a:hlinkClick r:id="rId4"/>
              </a:rPr>
              <a:t> CSAM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err="1" smtClean="0">
                <a:solidFill>
                  <a:srgbClr val="002060"/>
                </a:solidFill>
              </a:rPr>
              <a:t>Vb</a:t>
            </a:r>
            <a:r>
              <a:rPr lang="fr-FR" dirty="0">
                <a:solidFill>
                  <a:srgbClr val="002060"/>
                </a:solidFill>
              </a:rPr>
              <a:t>. Google </a:t>
            </a:r>
            <a:r>
              <a:rPr lang="fr-FR" dirty="0" err="1">
                <a:solidFill>
                  <a:srgbClr val="002060"/>
                </a:solidFill>
              </a:rPr>
              <a:t>Authenticator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289E9-AE75-45C1-8DC2-EFC759F72749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78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/>
              <a:t>Nieuwigheden </a:t>
            </a:r>
            <a:r>
              <a:rPr lang="fr-BE" sz="3200" dirty="0" smtClean="0"/>
              <a:t>Tax-on-web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Aanmelden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4 digitale sleutels voor 2016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>
              <a:spcBef>
                <a:spcPts val="1800"/>
              </a:spcBef>
            </a:pPr>
            <a:r>
              <a:rPr lang="nl-BE" sz="2400" dirty="0" smtClean="0"/>
              <a:t>Opgelet! Tax-on-web met </a:t>
            </a:r>
            <a:r>
              <a:rPr lang="nl-BE" sz="2400" dirty="0" err="1" smtClean="0"/>
              <a:t>eID</a:t>
            </a:r>
            <a:r>
              <a:rPr lang="nl-BE" sz="2400" dirty="0" smtClean="0"/>
              <a:t> is momenteel niet toegankelijk via </a:t>
            </a:r>
            <a:r>
              <a:rPr lang="nl-BE" sz="2400" dirty="0"/>
              <a:t>de nieuwe browser </a:t>
            </a:r>
            <a:r>
              <a:rPr lang="fr-BE" sz="2400" dirty="0" err="1" smtClean="0"/>
              <a:t>Edge</a:t>
            </a:r>
            <a:r>
              <a:rPr lang="fr-BE" sz="2400" dirty="0" smtClean="0"/>
              <a:t> </a:t>
            </a:r>
            <a:r>
              <a:rPr lang="fr-BE" sz="2400" dirty="0"/>
              <a:t>van Windows </a:t>
            </a:r>
            <a:r>
              <a:rPr lang="fr-BE" sz="2400" dirty="0" smtClean="0"/>
              <a:t>10.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25</a:t>
            </a:fld>
            <a:endParaRPr lang="fr-FR" alt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707" r="35053" b="9267"/>
          <a:stretch/>
        </p:blipFill>
        <p:spPr bwMode="auto">
          <a:xfrm>
            <a:off x="1547664" y="1625183"/>
            <a:ext cx="5760641" cy="37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Nieuwigheden Tax-on-web</a:t>
            </a:r>
            <a:br>
              <a:rPr lang="nl-BE" sz="3200" dirty="0" smtClean="0"/>
            </a:br>
            <a:r>
              <a:rPr lang="nl-BE" dirty="0" smtClean="0"/>
              <a:t>Beschikbaar op tablet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5184576"/>
          </a:xfrm>
        </p:spPr>
        <p:txBody>
          <a:bodyPr/>
          <a:lstStyle/>
          <a:p>
            <a:r>
              <a:rPr lang="nl-BE" dirty="0" smtClean="0"/>
              <a:t>Met behulp van de nieuwe aanmeldmogelijkheden</a:t>
            </a:r>
          </a:p>
          <a:p>
            <a:r>
              <a:rPr lang="nl-BE" dirty="0" smtClean="0"/>
              <a:t>Alle functies beschikbaar</a:t>
            </a:r>
          </a:p>
          <a:p>
            <a:endParaRPr lang="fr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05216"/>
            <a:ext cx="3672407" cy="25171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84" y="3781136"/>
            <a:ext cx="2497541" cy="68266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2" t="60072" r="19301" b="29094"/>
          <a:stretch/>
        </p:blipFill>
        <p:spPr bwMode="auto">
          <a:xfrm>
            <a:off x="1227803" y="5620677"/>
            <a:ext cx="5896304" cy="7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43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9036050" cy="738188"/>
          </a:xfrm>
        </p:spPr>
        <p:txBody>
          <a:bodyPr/>
          <a:lstStyle/>
          <a:p>
            <a:r>
              <a:rPr lang="nl-BE" dirty="0" smtClean="0"/>
              <a:t>Termijnen indiening van de aangifte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256584"/>
          </a:xfrm>
        </p:spPr>
        <p:txBody>
          <a:bodyPr/>
          <a:lstStyle/>
          <a:p>
            <a:r>
              <a:rPr lang="fr-BE" sz="2800" dirty="0" err="1" smtClean="0"/>
              <a:t>Papieren</a:t>
            </a:r>
            <a:r>
              <a:rPr lang="fr-BE" sz="2800" dirty="0" smtClean="0"/>
              <a:t> </a:t>
            </a:r>
            <a:r>
              <a:rPr lang="fr-BE" sz="2800" dirty="0" err="1" smtClean="0"/>
              <a:t>aangifte</a:t>
            </a:r>
            <a:r>
              <a:rPr lang="fr-BE" sz="2800" dirty="0" smtClean="0"/>
              <a:t> </a:t>
            </a:r>
          </a:p>
          <a:p>
            <a:pPr lvl="1"/>
            <a:r>
              <a:rPr lang="fr-BE" sz="2400" dirty="0" err="1" smtClean="0"/>
              <a:t>Ten</a:t>
            </a:r>
            <a:r>
              <a:rPr lang="fr-BE" sz="2400" dirty="0" smtClean="0"/>
              <a:t> </a:t>
            </a:r>
            <a:r>
              <a:rPr lang="fr-BE" sz="2400" dirty="0" err="1" smtClean="0"/>
              <a:t>laatste</a:t>
            </a:r>
            <a:r>
              <a:rPr lang="fr-BE" sz="2400" dirty="0"/>
              <a:t> </a:t>
            </a:r>
            <a:r>
              <a:rPr lang="fr-BE" sz="2400" b="1" dirty="0" smtClean="0"/>
              <a:t>30 </a:t>
            </a:r>
            <a:r>
              <a:rPr lang="fr-BE" sz="2400" b="1" dirty="0" err="1" smtClean="0"/>
              <a:t>juni</a:t>
            </a:r>
            <a:r>
              <a:rPr lang="fr-BE" sz="2400" b="1" dirty="0" smtClean="0"/>
              <a:t> 2016 </a:t>
            </a:r>
            <a:r>
              <a:rPr lang="fr-BE" sz="2400" dirty="0" smtClean="0"/>
              <a:t>(burger, </a:t>
            </a:r>
            <a:r>
              <a:rPr lang="fr-BE" sz="2400" dirty="0" err="1" smtClean="0"/>
              <a:t>mandataris</a:t>
            </a:r>
            <a:r>
              <a:rPr lang="fr-BE" sz="2400" dirty="0" smtClean="0"/>
              <a:t> en VVA) </a:t>
            </a:r>
          </a:p>
          <a:p>
            <a:pPr lvl="1"/>
            <a:r>
              <a:rPr lang="nl-BE" sz="2400" dirty="0" smtClean="0"/>
              <a:t>Papieren aangifte per post naar het scanningcentrum van Gent of Namen</a:t>
            </a:r>
          </a:p>
          <a:p>
            <a:r>
              <a:rPr lang="fr-BE" sz="2800" dirty="0" err="1" smtClean="0"/>
              <a:t>Elektronische</a:t>
            </a:r>
            <a:r>
              <a:rPr lang="fr-BE" sz="2800" dirty="0" smtClean="0"/>
              <a:t> </a:t>
            </a:r>
            <a:r>
              <a:rPr lang="fr-BE" sz="2800" dirty="0" err="1" smtClean="0"/>
              <a:t>aangifte</a:t>
            </a:r>
            <a:r>
              <a:rPr lang="fr-BE" sz="2800" dirty="0" smtClean="0"/>
              <a:t> Tax-on-web </a:t>
            </a:r>
          </a:p>
          <a:p>
            <a:pPr lvl="1"/>
            <a:r>
              <a:rPr lang="fr-BE" sz="2400" dirty="0" err="1" smtClean="0"/>
              <a:t>Ten</a:t>
            </a:r>
            <a:r>
              <a:rPr lang="fr-BE" sz="2400" dirty="0" smtClean="0"/>
              <a:t> </a:t>
            </a:r>
            <a:r>
              <a:rPr lang="fr-BE" sz="2400" dirty="0" err="1" smtClean="0"/>
              <a:t>laatste</a:t>
            </a:r>
            <a:r>
              <a:rPr lang="fr-BE" sz="2400" dirty="0" smtClean="0"/>
              <a:t> </a:t>
            </a:r>
            <a:r>
              <a:rPr lang="fr-BE" sz="2400" b="1" dirty="0" smtClean="0"/>
              <a:t>13 </a:t>
            </a:r>
            <a:r>
              <a:rPr lang="fr-BE" sz="2400" b="1" dirty="0" err="1" smtClean="0"/>
              <a:t>juli</a:t>
            </a:r>
            <a:r>
              <a:rPr lang="fr-BE" sz="2400" b="1" dirty="0" smtClean="0"/>
              <a:t> 2016</a:t>
            </a:r>
            <a:r>
              <a:rPr lang="fr-BE" sz="2400" dirty="0" smtClean="0"/>
              <a:t> (burger en VVA) </a:t>
            </a:r>
          </a:p>
          <a:p>
            <a:pPr lvl="1"/>
            <a:r>
              <a:rPr lang="fr-BE" sz="2400" dirty="0" err="1" smtClean="0"/>
              <a:t>Ten</a:t>
            </a:r>
            <a:r>
              <a:rPr lang="fr-BE" sz="2400" dirty="0" smtClean="0"/>
              <a:t> </a:t>
            </a:r>
            <a:r>
              <a:rPr lang="fr-BE" sz="2400" dirty="0" err="1" smtClean="0"/>
              <a:t>laatste</a:t>
            </a:r>
            <a:r>
              <a:rPr lang="fr-BE" sz="2400" dirty="0" smtClean="0"/>
              <a:t> </a:t>
            </a:r>
            <a:r>
              <a:rPr lang="fr-BE" sz="2400" b="1" dirty="0" smtClean="0"/>
              <a:t>27 </a:t>
            </a:r>
            <a:r>
              <a:rPr lang="fr-BE" sz="2400" b="1" dirty="0" err="1" smtClean="0"/>
              <a:t>oktober</a:t>
            </a:r>
            <a:r>
              <a:rPr lang="fr-BE" sz="2400" b="1" dirty="0" smtClean="0"/>
              <a:t> 2016 </a:t>
            </a:r>
            <a:r>
              <a:rPr lang="fr-BE" sz="2400" dirty="0" smtClean="0"/>
              <a:t>(</a:t>
            </a:r>
            <a:r>
              <a:rPr lang="fr-BE" sz="2400" dirty="0" err="1" smtClean="0"/>
              <a:t>mandataris</a:t>
            </a:r>
            <a:r>
              <a:rPr lang="fr-BE" sz="2400" dirty="0" smtClean="0"/>
              <a:t>) </a:t>
            </a:r>
          </a:p>
          <a:p>
            <a:pPr lvl="1"/>
            <a:r>
              <a:rPr lang="nl-BE" sz="2400" dirty="0"/>
              <a:t>Direct </a:t>
            </a:r>
            <a:r>
              <a:rPr lang="nl-BE" sz="2400" dirty="0" smtClean="0"/>
              <a:t>op </a:t>
            </a:r>
            <a:r>
              <a:rPr lang="nl-BE" sz="2400" dirty="0" smtClean="0">
                <a:solidFill>
                  <a:srgbClr val="002060"/>
                </a:solidFill>
              </a:rPr>
              <a:t>www.taxonweb.be</a:t>
            </a:r>
          </a:p>
          <a:p>
            <a:pPr marL="457200" lvl="1" indent="0">
              <a:buNone/>
            </a:pPr>
            <a:r>
              <a:rPr lang="nl-BE" sz="2400" dirty="0"/>
              <a:t>	</a:t>
            </a:r>
            <a:r>
              <a:rPr lang="nl-BE" sz="2400" dirty="0" smtClean="0"/>
              <a:t>of </a:t>
            </a:r>
          </a:p>
          <a:p>
            <a:pPr marL="457200" lvl="1" indent="266700">
              <a:buNone/>
              <a:tabLst>
                <a:tab pos="723900" algn="l"/>
              </a:tabLst>
            </a:pPr>
            <a:r>
              <a:rPr lang="nl-BE" sz="2400" dirty="0" smtClean="0"/>
              <a:t>via </a:t>
            </a:r>
            <a:r>
              <a:rPr lang="nl-BE" sz="2400" dirty="0"/>
              <a:t>het persoonlijk fiscaal elektronisch dossier op </a:t>
            </a:r>
            <a:r>
              <a:rPr lang="nl-BE" sz="2400" dirty="0" smtClean="0"/>
              <a:t>	</a:t>
            </a:r>
            <a:r>
              <a:rPr lang="nl-BE" sz="2400" dirty="0" smtClean="0">
                <a:solidFill>
                  <a:srgbClr val="002060"/>
                </a:solidFill>
              </a:rPr>
              <a:t>www.myminfin.be</a:t>
            </a:r>
            <a:endParaRPr lang="fr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78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mtClean="0"/>
              <a:t>Ingediende aangiften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28</a:t>
            </a:fld>
            <a:endParaRPr lang="fr-FR" alt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332881"/>
              </p:ext>
            </p:extLst>
          </p:nvPr>
        </p:nvGraphicFramePr>
        <p:xfrm>
          <a:off x="179387" y="1412775"/>
          <a:ext cx="8785101" cy="3242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244"/>
                <a:gridCol w="1260085"/>
                <a:gridCol w="1386486"/>
                <a:gridCol w="1273694"/>
                <a:gridCol w="1330090"/>
                <a:gridCol w="1714502"/>
              </a:tblGrid>
              <a:tr h="1328942">
                <a:tc>
                  <a:txBody>
                    <a:bodyPr/>
                    <a:lstStyle/>
                    <a:p>
                      <a:pPr algn="l" fontAlgn="t"/>
                      <a:r>
                        <a:rPr lang="fr-B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Tijdig</a:t>
                      </a:r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ingediende</a:t>
                      </a:r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aangiften</a:t>
                      </a:r>
                      <a:endParaRPr lang="fr-BE" sz="18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Laattijdig</a:t>
                      </a:r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ingediende</a:t>
                      </a:r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aangiften</a:t>
                      </a:r>
                      <a:endParaRPr lang="fr-BE" sz="18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Totaal</a:t>
                      </a:r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ingediende</a:t>
                      </a:r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aangiften</a:t>
                      </a:r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Niet </a:t>
                      </a:r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ingediende</a:t>
                      </a:r>
                      <a:r>
                        <a:rPr lang="fr-B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BE" sz="18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aangiften</a:t>
                      </a:r>
                      <a:endParaRPr lang="fr-BE" sz="18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endParaRPr lang="fr-BE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Aantal in te dienen aangiften op 31.12.2015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87283">
                <a:tc>
                  <a:txBody>
                    <a:bodyPr/>
                    <a:lstStyle/>
                    <a:p>
                      <a:pPr algn="l" fontAlgn="t"/>
                      <a:r>
                        <a:rPr lang="fr-BE" sz="18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Loontrekkers</a:t>
                      </a:r>
                      <a:r>
                        <a:rPr lang="fr-BE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en </a:t>
                      </a:r>
                      <a:r>
                        <a:rPr lang="fr-BE" sz="18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bedrijfsleiders</a:t>
                      </a:r>
                      <a:endParaRPr lang="fr-BE" sz="1800" b="1" u="none" strike="noStrike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5.914.316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149.403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6.063.719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227.195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6.290.914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fr-BE" sz="18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Zelfstandigen</a:t>
                      </a:r>
                      <a:endParaRPr lang="fr-BE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581.198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37.023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618.221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11.441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629.662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10800" marT="108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6.495.514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10800" marT="10800" marB="3600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186.426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10800" marT="10800" marB="3600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6.681.940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10800" marT="10800" marB="3600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238.636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10800" marT="10800" marB="3600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6.920.576</a:t>
                      </a:r>
                      <a:endParaRPr lang="fr-BE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10800" marR="10800" marT="10800" marB="3600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dirty="0" smtClean="0"/>
              <a:t>Herinneringsbrieven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544616"/>
          </a:xfrm>
        </p:spPr>
        <p:txBody>
          <a:bodyPr>
            <a:normAutofit/>
          </a:bodyPr>
          <a:lstStyle/>
          <a:p>
            <a:r>
              <a:rPr lang="nl-BE" altLang="fr-FR" dirty="0" smtClean="0"/>
              <a:t>Verzending bij niet-aangifte</a:t>
            </a:r>
            <a:endParaRPr lang="nl-BE" altLang="fr-FR" sz="3600" dirty="0"/>
          </a:p>
          <a:p>
            <a:r>
              <a:rPr lang="nl-BE" altLang="fr-FR" dirty="0"/>
              <a:t>94% van de belastingplichtigen dienen hun aangifte spontaan in binnen de </a:t>
            </a:r>
            <a:r>
              <a:rPr lang="nl-BE" altLang="fr-FR" dirty="0" smtClean="0"/>
              <a:t>termijn</a:t>
            </a:r>
            <a:endParaRPr lang="nl-BE" altLang="fr-FR" dirty="0"/>
          </a:p>
          <a:p>
            <a:pPr marL="355600" indent="-355600">
              <a:buNone/>
            </a:pPr>
            <a:r>
              <a:rPr lang="nl-BE" altLang="fr-FR" dirty="0" smtClean="0">
                <a:sym typeface="Wingdings"/>
              </a:rPr>
              <a:t></a:t>
            </a:r>
            <a:r>
              <a:rPr lang="nl-BE" altLang="fr-FR" dirty="0" smtClean="0"/>
              <a:t>Na </a:t>
            </a:r>
            <a:r>
              <a:rPr lang="nl-BE" altLang="fr-FR" dirty="0"/>
              <a:t>versturen van de herinneringsbrieven bedraagt het totaal van de ingediende aangiften 97%.</a:t>
            </a:r>
          </a:p>
          <a:p>
            <a:endParaRPr lang="nl-BE" altLang="fr-FR" dirty="0" smtClean="0"/>
          </a:p>
          <a:p>
            <a:endParaRPr lang="nl-BE" altLang="fr-FR" dirty="0"/>
          </a:p>
          <a:p>
            <a:endParaRPr lang="nl-BE" altLang="fr-FR" dirty="0" smtClean="0"/>
          </a:p>
          <a:p>
            <a:pPr lvl="1"/>
            <a:endParaRPr lang="nl-BE" altLang="fr-FR" dirty="0" smtClean="0"/>
          </a:p>
          <a:p>
            <a:pPr lvl="1"/>
            <a:endParaRPr lang="nl-BE" altLang="fr-FR" dirty="0" smtClean="0"/>
          </a:p>
          <a:p>
            <a:pPr lvl="1"/>
            <a:endParaRPr lang="nl-BE" altLang="fr-FR" dirty="0" smtClean="0"/>
          </a:p>
          <a:p>
            <a:pPr lvl="1"/>
            <a:endParaRPr lang="nl-BE" altLang="fr-FR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29</a:t>
            </a:fld>
            <a:endParaRPr lang="fr-FR" altLang="fr-FR"/>
          </a:p>
        </p:txBody>
      </p:sp>
      <p:graphicFrame>
        <p:nvGraphicFramePr>
          <p:cNvPr id="5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14631"/>
              </p:ext>
            </p:extLst>
          </p:nvPr>
        </p:nvGraphicFramePr>
        <p:xfrm>
          <a:off x="35496" y="4437112"/>
          <a:ext cx="9036496" cy="185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160"/>
                <a:gridCol w="1777671"/>
                <a:gridCol w="1555462"/>
                <a:gridCol w="1824966"/>
                <a:gridCol w="1582237"/>
              </a:tblGrid>
              <a:tr h="346869"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Aanslagjaar 2015</a:t>
                      </a:r>
                      <a:endParaRPr lang="nl-BE" sz="1600" dirty="0"/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Aanslagjaar 2014</a:t>
                      </a:r>
                      <a:endParaRPr lang="nl-BE" sz="1600" dirty="0"/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508367">
                <a:tc>
                  <a:txBody>
                    <a:bodyPr/>
                    <a:lstStyle/>
                    <a:p>
                      <a:endParaRPr lang="nl-B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Loontrekkers en bedrijfsleiders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Zelfstandigen</a:t>
                      </a:r>
                      <a:endParaRPr kumimoji="0" lang="nl-BE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Loontrekkers en bedrijfsleiders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Zelfstandigen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D"/>
                    </a:solidFill>
                  </a:tcPr>
                </a:tc>
              </a:tr>
              <a:tr h="386369">
                <a:tc>
                  <a:txBody>
                    <a:bodyPr/>
                    <a:lstStyle/>
                    <a:p>
                      <a:r>
                        <a:rPr lang="fr-FR" sz="1600" b="1" noProof="0" dirty="0" smtClean="0">
                          <a:solidFill>
                            <a:srgbClr val="00376D"/>
                          </a:solidFill>
                        </a:rPr>
                        <a:t>≠ </a:t>
                      </a:r>
                      <a:r>
                        <a:rPr lang="nl-BE" sz="1600" b="1" dirty="0" smtClean="0">
                          <a:solidFill>
                            <a:srgbClr val="00376D"/>
                          </a:solidFill>
                        </a:rPr>
                        <a:t>herinneringsbrieven</a:t>
                      </a:r>
                      <a:endParaRPr lang="nl-BE" sz="1600" b="1" dirty="0">
                        <a:solidFill>
                          <a:srgbClr val="00376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rgbClr val="00376D"/>
                          </a:solidFill>
                        </a:rPr>
                        <a:t>200.</a:t>
                      </a:r>
                      <a:r>
                        <a:rPr lang="en-US" sz="1600" dirty="0" smtClean="0">
                          <a:solidFill>
                            <a:srgbClr val="00376D"/>
                          </a:solidFill>
                        </a:rPr>
                        <a:t>198</a:t>
                      </a:r>
                      <a:endParaRPr lang="nl-BE" sz="1600" dirty="0">
                        <a:solidFill>
                          <a:srgbClr val="00376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rgbClr val="00376D"/>
                          </a:solidFill>
                        </a:rPr>
                        <a:t>29</a:t>
                      </a:r>
                      <a:r>
                        <a:rPr lang="fr-BE" sz="1600" dirty="0" smtClean="0">
                          <a:solidFill>
                            <a:srgbClr val="00376D"/>
                          </a:solidFill>
                        </a:rPr>
                        <a:t>.128</a:t>
                      </a:r>
                      <a:endParaRPr lang="nl-BE" sz="1600" dirty="0">
                        <a:solidFill>
                          <a:srgbClr val="00376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rgbClr val="00376D"/>
                          </a:solidFill>
                        </a:rPr>
                        <a:t>239.091</a:t>
                      </a:r>
                      <a:endParaRPr lang="nl-BE" sz="1600" dirty="0">
                        <a:solidFill>
                          <a:srgbClr val="00376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rgbClr val="00376D"/>
                          </a:solidFill>
                        </a:rPr>
                        <a:t>27.646</a:t>
                      </a:r>
                      <a:endParaRPr lang="nl-BE" sz="1600" dirty="0">
                        <a:solidFill>
                          <a:srgbClr val="00376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7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reactie</a:t>
                      </a:r>
                      <a:endParaRPr lang="nl-BE" sz="1600" b="1" dirty="0">
                        <a:solidFill>
                          <a:srgbClr val="00376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rgbClr val="00376D"/>
                          </a:solidFill>
                        </a:rPr>
                        <a:t>54 %</a:t>
                      </a:r>
                      <a:endParaRPr lang="nl-BE" sz="1600" dirty="0">
                        <a:solidFill>
                          <a:srgbClr val="00376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rgbClr val="00376D"/>
                          </a:solidFill>
                        </a:rPr>
                        <a:t>66%</a:t>
                      </a:r>
                      <a:endParaRPr lang="nl-BE" sz="1600" dirty="0">
                        <a:solidFill>
                          <a:srgbClr val="00376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rgbClr val="00376D"/>
                          </a:solidFill>
                        </a:rPr>
                        <a:t>53%</a:t>
                      </a:r>
                      <a:endParaRPr lang="nl-BE" sz="1600" dirty="0">
                        <a:solidFill>
                          <a:srgbClr val="00376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rgbClr val="00376D"/>
                          </a:solidFill>
                        </a:rPr>
                        <a:t>63%</a:t>
                      </a:r>
                      <a:endParaRPr lang="nl-BE" sz="1600" dirty="0">
                        <a:solidFill>
                          <a:srgbClr val="00376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5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Indiening van de aangifte 2015</a:t>
            </a:r>
            <a:br>
              <a:rPr lang="nl-BE" sz="3200" dirty="0" smtClean="0"/>
            </a:br>
            <a:r>
              <a:rPr lang="nl-NL" dirty="0" smtClean="0"/>
              <a:t>Evolutie per kanaal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1313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83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Sancties bij niet ingediende aangifte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fr-FR" dirty="0" smtClean="0"/>
              <a:t>Administratieve boeten van 50 € tot 1.250 €</a:t>
            </a:r>
          </a:p>
          <a:p>
            <a:pPr lvl="1"/>
            <a:r>
              <a:rPr lang="nl-NL" altLang="fr-FR" dirty="0" smtClean="0"/>
              <a:t>In 2015: 87.625 boeten</a:t>
            </a:r>
          </a:p>
          <a:p>
            <a:r>
              <a:rPr lang="nl-NL" altLang="fr-FR" dirty="0" smtClean="0"/>
              <a:t>Belastingverhogingen van 10 % tot 200 % op de niet aangegeven bedragen</a:t>
            </a:r>
          </a:p>
          <a:p>
            <a:r>
              <a:rPr lang="nl-NL" altLang="fr-FR" dirty="0" smtClean="0"/>
              <a:t>Aanslagen van ambtswege (omkering bewijslast)</a:t>
            </a:r>
            <a:endParaRPr lang="fr-BE" altLang="fr-FR" dirty="0" smtClean="0"/>
          </a:p>
          <a:p>
            <a:pPr lvl="1"/>
            <a:endParaRPr lang="nl-BE" altLang="fr-FR" dirty="0" smtClean="0"/>
          </a:p>
          <a:p>
            <a:pPr lvl="1"/>
            <a:endParaRPr lang="nl-BE" altLang="fr-FR" dirty="0" smtClean="0"/>
          </a:p>
          <a:p>
            <a:pPr lvl="1"/>
            <a:endParaRPr lang="nl-BE" altLang="fr-FR" dirty="0" smtClean="0"/>
          </a:p>
          <a:p>
            <a:pPr lvl="1"/>
            <a:endParaRPr lang="nl-BE" altLang="fr-FR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99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Hulp bij het invullen van de aangifte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Alle info met betrekking tot de aangifte 2016</a:t>
            </a:r>
          </a:p>
          <a:p>
            <a:pPr lvl="1"/>
            <a:r>
              <a:rPr lang="nl-BE" dirty="0" smtClean="0"/>
              <a:t>Site van de FOD Financiën </a:t>
            </a:r>
            <a:r>
              <a:rPr lang="nl-BE" dirty="0" smtClean="0">
                <a:hlinkClick r:id="rId2"/>
              </a:rPr>
              <a:t>www.financien.belgium.be</a:t>
            </a:r>
            <a:endParaRPr lang="nl-BE" dirty="0" smtClean="0"/>
          </a:p>
          <a:p>
            <a:pPr lvl="2"/>
            <a:r>
              <a:rPr lang="nl-BE" dirty="0" smtClean="0"/>
              <a:t>Uw aangifte indienen</a:t>
            </a:r>
          </a:p>
          <a:p>
            <a:pPr lvl="2"/>
            <a:r>
              <a:rPr lang="nl-BE" dirty="0" smtClean="0"/>
              <a:t>Hulp bij het invullen</a:t>
            </a:r>
          </a:p>
          <a:p>
            <a:pPr lvl="2"/>
            <a:r>
              <a:rPr lang="nl-BE" dirty="0" smtClean="0"/>
              <a:t>Elektronische aangifte</a:t>
            </a:r>
          </a:p>
          <a:p>
            <a:pPr lvl="2"/>
            <a:r>
              <a:rPr lang="nl-BE" dirty="0" smtClean="0"/>
              <a:t>Papieren aangifte</a:t>
            </a:r>
          </a:p>
          <a:p>
            <a:pPr lvl="2"/>
            <a:r>
              <a:rPr lang="nl-BE" dirty="0" smtClean="0"/>
              <a:t>Voorstel van vereenvoudigde aangifte</a:t>
            </a:r>
          </a:p>
          <a:p>
            <a:pPr lvl="2"/>
            <a:r>
              <a:rPr lang="nl-BE" smtClean="0"/>
              <a:t>…</a:t>
            </a:r>
            <a:endParaRPr lang="nl-BE" dirty="0" smtClean="0"/>
          </a:p>
          <a:p>
            <a:pPr marL="1371600" lvl="3" indent="0">
              <a:buNone/>
            </a:pP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26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Hulp bij het invullen van de aangifte</a:t>
            </a:r>
            <a:br>
              <a:rPr lang="nl-BE" sz="3200" dirty="0" smtClean="0"/>
            </a:br>
            <a:r>
              <a:rPr lang="nl-BE" dirty="0" smtClean="0"/>
              <a:t>e-services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124744"/>
            <a:ext cx="8964612" cy="5184576"/>
          </a:xfrm>
        </p:spPr>
        <p:txBody>
          <a:bodyPr/>
          <a:lstStyle/>
          <a:p>
            <a:r>
              <a:rPr lang="nl-BE" dirty="0"/>
              <a:t>Indiening van de elektronische aangifte vanaf 26.04.2016 : www.taxonweb.be </a:t>
            </a:r>
          </a:p>
          <a:p>
            <a:endParaRPr lang="fr-BE" dirty="0"/>
          </a:p>
          <a:p>
            <a:r>
              <a:rPr lang="fr-BE" dirty="0" err="1"/>
              <a:t>Simulatie</a:t>
            </a:r>
            <a:r>
              <a:rPr lang="fr-BE" dirty="0"/>
              <a:t> en </a:t>
            </a:r>
            <a:r>
              <a:rPr lang="fr-BE" dirty="0" err="1"/>
              <a:t>anonieme</a:t>
            </a:r>
            <a:r>
              <a:rPr lang="fr-BE" dirty="0"/>
              <a:t> </a:t>
            </a:r>
            <a:r>
              <a:rPr lang="fr-BE" dirty="0" err="1" smtClean="0"/>
              <a:t>berekening</a:t>
            </a:r>
            <a:r>
              <a:rPr lang="fr-BE" dirty="0" smtClean="0"/>
              <a:t>: </a:t>
            </a:r>
            <a:r>
              <a:rPr lang="fr-BE" dirty="0" err="1"/>
              <a:t>Taxcalc</a:t>
            </a:r>
            <a:r>
              <a:rPr lang="fr-BE" dirty="0"/>
              <a:t> </a:t>
            </a:r>
            <a:r>
              <a:rPr lang="fr-BE" sz="2000" dirty="0"/>
              <a:t>(</a:t>
            </a:r>
            <a:r>
              <a:rPr lang="fr-BE" sz="2000" dirty="0" err="1"/>
              <a:t>aanslagjaar</a:t>
            </a:r>
            <a:r>
              <a:rPr lang="fr-BE" sz="2000" dirty="0"/>
              <a:t> 2016 </a:t>
            </a:r>
            <a:r>
              <a:rPr lang="fr-BE" sz="2000" dirty="0" err="1"/>
              <a:t>vanaf</a:t>
            </a:r>
            <a:r>
              <a:rPr lang="fr-BE" sz="2000" dirty="0"/>
              <a:t> </a:t>
            </a:r>
            <a:r>
              <a:rPr lang="fr-BE" sz="2000" dirty="0" err="1"/>
              <a:t>tweede</a:t>
            </a:r>
            <a:r>
              <a:rPr lang="fr-BE" sz="2000" dirty="0"/>
              <a:t> </a:t>
            </a:r>
            <a:r>
              <a:rPr lang="fr-BE" sz="2000" dirty="0" err="1"/>
              <a:t>helft</a:t>
            </a:r>
            <a:r>
              <a:rPr lang="fr-BE" sz="2000" dirty="0"/>
              <a:t> </a:t>
            </a:r>
            <a:r>
              <a:rPr lang="fr-BE" sz="2000" dirty="0" err="1" smtClean="0"/>
              <a:t>mei</a:t>
            </a:r>
            <a:r>
              <a:rPr lang="fr-BE" sz="2000" dirty="0"/>
              <a:t>) </a:t>
            </a:r>
            <a:endParaRPr lang="fr-BE" sz="2400" dirty="0">
              <a:solidFill>
                <a:srgbClr val="FF0000"/>
              </a:solidFill>
            </a:endParaRPr>
          </a:p>
          <a:p>
            <a:endParaRPr lang="fr-BE" dirty="0">
              <a:solidFill>
                <a:srgbClr val="FF0000"/>
              </a:solidFill>
            </a:endParaRPr>
          </a:p>
          <a:p>
            <a:r>
              <a:rPr lang="fr-BE" dirty="0" err="1"/>
              <a:t>Didactisch</a:t>
            </a:r>
            <a:r>
              <a:rPr lang="fr-BE" dirty="0"/>
              <a:t> </a:t>
            </a:r>
            <a:r>
              <a:rPr lang="fr-BE" dirty="0" err="1"/>
              <a:t>hulpmiddel</a:t>
            </a:r>
            <a:r>
              <a:rPr lang="fr-BE" dirty="0"/>
              <a:t>: </a:t>
            </a:r>
            <a:r>
              <a:rPr lang="fr-BE" dirty="0" err="1"/>
              <a:t>Tax</a:t>
            </a:r>
            <a:r>
              <a:rPr lang="fr-BE" dirty="0"/>
              <a:t>-on-web Training </a:t>
            </a:r>
            <a:r>
              <a:rPr lang="fr-BE" sz="2000" dirty="0"/>
              <a:t>(</a:t>
            </a:r>
            <a:r>
              <a:rPr lang="fr-BE" sz="2000" dirty="0" err="1"/>
              <a:t>aanslagjaar</a:t>
            </a:r>
            <a:r>
              <a:rPr lang="fr-BE" sz="2000" dirty="0"/>
              <a:t> 2016 </a:t>
            </a:r>
            <a:r>
              <a:rPr lang="fr-BE" sz="2000" dirty="0" err="1"/>
              <a:t>vanaf</a:t>
            </a:r>
            <a:r>
              <a:rPr lang="fr-BE" sz="2000" dirty="0"/>
              <a:t> </a:t>
            </a:r>
            <a:r>
              <a:rPr lang="fr-BE" sz="2000" dirty="0" err="1"/>
              <a:t>tweede</a:t>
            </a:r>
            <a:r>
              <a:rPr lang="fr-BE" sz="2000" dirty="0"/>
              <a:t> </a:t>
            </a:r>
            <a:r>
              <a:rPr lang="fr-BE" sz="2000" dirty="0" err="1"/>
              <a:t>helft</a:t>
            </a:r>
            <a:r>
              <a:rPr lang="fr-BE" sz="2000" dirty="0"/>
              <a:t> </a:t>
            </a:r>
            <a:r>
              <a:rPr lang="fr-BE" sz="2000" dirty="0" err="1"/>
              <a:t>mei</a:t>
            </a:r>
            <a:r>
              <a:rPr lang="fr-BE" sz="2000" dirty="0"/>
              <a:t>)</a:t>
            </a:r>
            <a:endParaRPr lang="fr-BE" sz="2400" dirty="0"/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568308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32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850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Hulp bij het invullen van de aangifte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>Onthaal</a:t>
            </a:r>
            <a:r>
              <a:rPr lang="nl-BE" dirty="0" smtClean="0"/>
              <a:t> in de kantoren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Vanaf 2 mei tot 30 juni</a:t>
            </a:r>
          </a:p>
          <a:p>
            <a:r>
              <a:rPr lang="nl-BE" dirty="0"/>
              <a:t>Meer informatie op de </a:t>
            </a:r>
            <a:r>
              <a:rPr lang="nl-BE"/>
              <a:t>website www.financien.belgium.be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Aangifte 2016 &gt; Hulp bij het invullen &gt;		Lokale belastingkantoren</a:t>
            </a:r>
          </a:p>
          <a:p>
            <a:pPr lvl="2"/>
            <a:r>
              <a:rPr lang="nl-BE" dirty="0"/>
              <a:t>Voorspelling van de wachttijden in de kantoren: bij voorkeur in mei komen om lange wachtrijen te vermijden</a:t>
            </a:r>
          </a:p>
          <a:p>
            <a:pPr lvl="1"/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88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caluwae\Documents\TOW\TOW Flyers-Affiches-Permanences communales\TOW-fute-fonctionnaires-mai-juin-layout-n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48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9036050" cy="738188"/>
          </a:xfrm>
        </p:spPr>
        <p:txBody>
          <a:bodyPr/>
          <a:lstStyle/>
          <a:p>
            <a:r>
              <a:rPr lang="nl-BE" sz="3200" dirty="0" smtClean="0"/>
              <a:t>Hulp bij het invullen van de aangifte</a:t>
            </a:r>
            <a:br>
              <a:rPr lang="nl-BE" sz="3200" dirty="0" smtClean="0"/>
            </a:br>
            <a:r>
              <a:rPr lang="nl-BE" dirty="0" smtClean="0"/>
              <a:t>Gemeentelijke zitdagen &amp; SOS Belastingen 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Gemeentelijke </a:t>
            </a:r>
            <a:r>
              <a:rPr lang="nl-BE" dirty="0"/>
              <a:t>zitdagen </a:t>
            </a:r>
            <a:endParaRPr lang="nl-BE" dirty="0" smtClean="0"/>
          </a:p>
          <a:p>
            <a:pPr lvl="1"/>
            <a:r>
              <a:rPr lang="nl-BE" dirty="0" smtClean="0"/>
              <a:t>2016: 1.265 zitdagen op 524 locaties</a:t>
            </a:r>
          </a:p>
          <a:p>
            <a:pPr lvl="2"/>
            <a:r>
              <a:rPr lang="nl-BE" altLang="fr-FR" dirty="0" smtClean="0"/>
              <a:t>2015: 1.251 zitdagen op </a:t>
            </a:r>
            <a:r>
              <a:rPr lang="fr-BE" dirty="0" smtClean="0"/>
              <a:t>518 </a:t>
            </a:r>
            <a:r>
              <a:rPr lang="fr-BE" dirty="0" err="1" smtClean="0"/>
              <a:t>locaties</a:t>
            </a:r>
            <a:endParaRPr lang="nl-BE" altLang="fr-FR" dirty="0" smtClean="0"/>
          </a:p>
          <a:p>
            <a:pPr lvl="1"/>
            <a:r>
              <a:rPr lang="nl-BE" dirty="0" smtClean="0"/>
              <a:t>Van 27 april tot 30 juni</a:t>
            </a:r>
          </a:p>
          <a:p>
            <a:pPr lvl="1"/>
            <a:r>
              <a:rPr lang="nl-BE" dirty="0" smtClean="0"/>
              <a:t>Meerderheid zitdagen in mei</a:t>
            </a:r>
          </a:p>
          <a:p>
            <a:endParaRPr lang="nl-BE" dirty="0" smtClean="0"/>
          </a:p>
          <a:p>
            <a:endParaRPr lang="nl-BE" dirty="0" smtClean="0"/>
          </a:p>
          <a:p>
            <a:pPr>
              <a:lnSpc>
                <a:spcPct val="120000"/>
              </a:lnSpc>
            </a:pPr>
            <a:r>
              <a:rPr lang="nl-NL" dirty="0" smtClean="0"/>
              <a:t>SOS Belastingen</a:t>
            </a:r>
          </a:p>
          <a:p>
            <a:pPr lvl="1"/>
            <a:r>
              <a:rPr lang="nl-NL" dirty="0" smtClean="0"/>
              <a:t>18 dagen invulling in 16 commerciële centra</a:t>
            </a:r>
          </a:p>
          <a:p>
            <a:pPr lvl="1"/>
            <a:r>
              <a:rPr lang="nl-NL" dirty="0" smtClean="0"/>
              <a:t>Elk zaterdag van 21 mei tot 25 juni</a:t>
            </a:r>
          </a:p>
          <a:p>
            <a:r>
              <a:rPr lang="nl-BE" dirty="0" smtClean="0"/>
              <a:t>Meer info op www.financien.belgium.be</a:t>
            </a:r>
          </a:p>
          <a:p>
            <a:pPr lvl="1"/>
            <a:r>
              <a:rPr lang="nl-BE" sz="2600" dirty="0" smtClean="0"/>
              <a:t>Aangifte 2016 &gt; Hulp bij het invullen &gt; Gemeentelijke zitdagen</a:t>
            </a:r>
          </a:p>
          <a:p>
            <a:pPr lvl="1"/>
            <a:r>
              <a:rPr lang="nl-BE" sz="2600" dirty="0" smtClean="0"/>
              <a:t>Aangifte 2016 &gt; Hulp bij het invullen &gt; </a:t>
            </a:r>
            <a:r>
              <a:rPr lang="nl-BE" sz="2600" dirty="0" err="1" smtClean="0"/>
              <a:t>Shoppingcentra</a:t>
            </a:r>
            <a:endParaRPr lang="nl-BE" sz="2600" dirty="0" smtClean="0"/>
          </a:p>
          <a:p>
            <a:pPr lvl="1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7C3E34-17A2-4B65-B9E0-B4433CA9920B}" type="slidenum">
              <a:rPr lang="fr-FR" altLang="fr-FR" smtClean="0"/>
              <a:pPr/>
              <a:t>35</a:t>
            </a:fld>
            <a:endParaRPr lang="fr-FR" alt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65905"/>
              </p:ext>
            </p:extLst>
          </p:nvPr>
        </p:nvGraphicFramePr>
        <p:xfrm>
          <a:off x="971600" y="2924944"/>
          <a:ext cx="6696744" cy="790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8930"/>
                <a:gridCol w="1075938"/>
                <a:gridCol w="1075938"/>
                <a:gridCol w="1075938"/>
              </a:tblGrid>
              <a:tr h="43035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Gemeentelijke</a:t>
                      </a:r>
                      <a:r>
                        <a:rPr lang="fr-BE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BE" sz="1600" b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zitdagen</a:t>
                      </a:r>
                      <a:endParaRPr lang="fr-B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Mei</a:t>
                      </a:r>
                      <a:endParaRPr lang="fr-B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Juni</a:t>
                      </a:r>
                      <a:endParaRPr lang="fr-B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Totaal</a:t>
                      </a:r>
                      <a:endParaRPr lang="fr-B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36046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Total </a:t>
                      </a:r>
                      <a:endParaRPr lang="fr-B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819</a:t>
                      </a:r>
                      <a:endParaRPr lang="fr-B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446</a:t>
                      </a:r>
                      <a:endParaRPr lang="fr-B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1265</a:t>
                      </a:r>
                      <a:endParaRPr lang="fr-B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Hulp bij het invullen van de aangifte</a:t>
            </a:r>
            <a:br>
              <a:rPr lang="nl-BE" sz="3200" dirty="0" smtClean="0"/>
            </a:br>
            <a:r>
              <a:rPr lang="nl-BE" dirty="0" smtClean="0"/>
              <a:t>Dove en slechthorende personen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Naar een permanente dienstverlening vanaf juni 2016</a:t>
            </a:r>
          </a:p>
          <a:p>
            <a:pPr lvl="1"/>
            <a:r>
              <a:rPr lang="nl-BE" dirty="0" smtClean="0"/>
              <a:t>Ook buiten de aangifteperiode</a:t>
            </a:r>
          </a:p>
          <a:p>
            <a:pPr lvl="1"/>
            <a:r>
              <a:rPr lang="nl-BE" dirty="0" smtClean="0"/>
              <a:t>Tijdens de kantooruren</a:t>
            </a:r>
          </a:p>
          <a:p>
            <a:r>
              <a:rPr lang="nl-BE" dirty="0" smtClean="0"/>
              <a:t>Uitbreiding doelgroep</a:t>
            </a:r>
          </a:p>
          <a:p>
            <a:pPr lvl="1"/>
            <a:r>
              <a:rPr lang="nl-BE" dirty="0" smtClean="0"/>
              <a:t>Personen die </a:t>
            </a:r>
            <a:r>
              <a:rPr lang="nl-BE" altLang="nl-BE" dirty="0" smtClean="0"/>
              <a:t>communiceren met ondersteuning van </a:t>
            </a:r>
            <a:r>
              <a:rPr lang="nl-BE" altLang="nl-BE" dirty="0" err="1" smtClean="0"/>
              <a:t>hoorhulpmiddelen</a:t>
            </a:r>
            <a:endParaRPr lang="nl-BE" altLang="nl-BE" dirty="0" smtClean="0"/>
          </a:p>
          <a:p>
            <a:pPr lvl="1"/>
            <a:r>
              <a:rPr lang="nl-BE" dirty="0" smtClean="0"/>
              <a:t>Blijvende ondersteuning via tolk gebarentaal </a:t>
            </a:r>
            <a:r>
              <a:rPr lang="nl-BE" dirty="0"/>
              <a:t>(op afstand)</a:t>
            </a:r>
            <a:endParaRPr lang="nl-BE" dirty="0" smtClean="0">
              <a:solidFill>
                <a:srgbClr val="FF0000"/>
              </a:solidFill>
            </a:endParaRPr>
          </a:p>
          <a:p>
            <a:r>
              <a:rPr lang="nl-BE" dirty="0" smtClean="0"/>
              <a:t>Uitbreiding aantal locaties</a:t>
            </a:r>
          </a:p>
          <a:p>
            <a:pPr lvl="1"/>
            <a:r>
              <a:rPr lang="nl-BE" dirty="0" smtClean="0"/>
              <a:t>Meer dan 25 locaties verspreid over heel het land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44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dirty="0" err="1" smtClean="0"/>
              <a:t>Nuttige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telefoonnummers</a:t>
            </a:r>
            <a:r>
              <a:rPr lang="fr-BE" altLang="fr-FR" dirty="0" smtClean="0"/>
              <a:t> en </a:t>
            </a:r>
            <a:r>
              <a:rPr lang="fr-BE" altLang="fr-FR" dirty="0" err="1" smtClean="0"/>
              <a:t>adressen</a:t>
            </a:r>
            <a:endParaRPr lang="fr-FR" altLang="fr-FR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fr-FR" sz="2600" dirty="0"/>
              <a:t>Tax-on-web: </a:t>
            </a:r>
            <a:r>
              <a:rPr lang="nl-NL" altLang="fr-FR" sz="2600" u="sng" dirty="0">
                <a:hlinkClick r:id="rId3"/>
              </a:rPr>
              <a:t>http://www.taxonweb.be</a:t>
            </a:r>
            <a:endParaRPr lang="nl-NL" altLang="fr-FR" sz="2600" u="sng" dirty="0"/>
          </a:p>
          <a:p>
            <a:pPr eaLnBrk="1" hangingPunct="1"/>
            <a:r>
              <a:rPr lang="nl-NL" altLang="fr-FR" sz="2600" dirty="0" err="1"/>
              <a:t>MyMinfin</a:t>
            </a:r>
            <a:r>
              <a:rPr lang="nl-NL" altLang="fr-FR" sz="2600" dirty="0"/>
              <a:t>: </a:t>
            </a:r>
            <a:r>
              <a:rPr lang="nl-NL" altLang="fr-FR" sz="2600" u="sng" dirty="0">
                <a:hlinkClick r:id="rId4"/>
              </a:rPr>
              <a:t>http://www.myminfin.be</a:t>
            </a:r>
            <a:endParaRPr lang="nl-NL" altLang="fr-FR" sz="2600" u="sng" dirty="0"/>
          </a:p>
          <a:p>
            <a:pPr eaLnBrk="1" hangingPunct="1"/>
            <a:r>
              <a:rPr lang="nl-NL" altLang="fr-FR" sz="2600" dirty="0"/>
              <a:t>Programma voor de kaartlezer: </a:t>
            </a:r>
          </a:p>
          <a:p>
            <a:pPr eaLnBrk="1" hangingPunct="1">
              <a:buFontTx/>
              <a:buNone/>
            </a:pPr>
            <a:r>
              <a:rPr lang="nl-NL" altLang="fr-FR" sz="2600" dirty="0"/>
              <a:t>	</a:t>
            </a:r>
            <a:r>
              <a:rPr lang="nl-NL" altLang="fr-FR" sz="2600" u="sng" dirty="0">
                <a:hlinkClick r:id="rId5"/>
              </a:rPr>
              <a:t>http://eid.belgium.be</a:t>
            </a:r>
            <a:endParaRPr lang="nl-NL" altLang="fr-FR" sz="2600" u="sng" dirty="0"/>
          </a:p>
          <a:p>
            <a:pPr eaLnBrk="1" hangingPunct="1"/>
            <a:r>
              <a:rPr lang="nl-NL" altLang="fr-FR" sz="2600" dirty="0" smtClean="0"/>
              <a:t>FAQ’s </a:t>
            </a:r>
            <a:r>
              <a:rPr lang="nl-NL" altLang="fr-FR" sz="2600" dirty="0"/>
              <a:t>over Tax-on-web: Beschikbaar via “Help” op de onthaalpagina Tax-on-web (links boven) </a:t>
            </a:r>
            <a:endParaRPr lang="nl-NL" altLang="fr-FR" sz="2600" dirty="0">
              <a:solidFill>
                <a:srgbClr val="FF0000"/>
              </a:solidFill>
            </a:endParaRPr>
          </a:p>
          <a:p>
            <a:pPr eaLnBrk="1" hangingPunct="1"/>
            <a:r>
              <a:rPr lang="nl-NL" altLang="fr-FR" sz="2600" b="1" dirty="0"/>
              <a:t>Fiscale</a:t>
            </a:r>
            <a:r>
              <a:rPr lang="nl-NL" altLang="fr-FR" sz="2600" dirty="0"/>
              <a:t> vragen over </a:t>
            </a:r>
            <a:r>
              <a:rPr lang="nl-NL" altLang="fr-FR" sz="2600" dirty="0" smtClean="0"/>
              <a:t>de aangifte </a:t>
            </a:r>
            <a:r>
              <a:rPr lang="nl-NL" altLang="fr-FR" sz="2600" dirty="0"/>
              <a:t>of </a:t>
            </a:r>
            <a:r>
              <a:rPr lang="nl-NL" altLang="fr-FR" sz="2600" b="1" dirty="0"/>
              <a:t>technische</a:t>
            </a:r>
            <a:r>
              <a:rPr lang="nl-NL" altLang="fr-FR" sz="2600" dirty="0"/>
              <a:t> vragen over </a:t>
            </a:r>
            <a:r>
              <a:rPr lang="nl-NL" altLang="fr-FR" sz="2600" dirty="0" err="1"/>
              <a:t>eID</a:t>
            </a:r>
            <a:r>
              <a:rPr lang="nl-NL" altLang="fr-FR" sz="2600" dirty="0"/>
              <a:t> en token:</a:t>
            </a:r>
          </a:p>
          <a:p>
            <a:pPr eaLnBrk="1" hangingPunct="1">
              <a:buFontTx/>
              <a:buNone/>
            </a:pPr>
            <a:r>
              <a:rPr lang="nl-NL" altLang="fr-FR" sz="2600" dirty="0"/>
              <a:t>	Contact Center van FOD Financiën </a:t>
            </a:r>
            <a:r>
              <a:rPr lang="nl-NL" altLang="fr-FR" sz="2600" b="1" dirty="0"/>
              <a:t>0257/257.57</a:t>
            </a:r>
          </a:p>
          <a:p>
            <a:pPr eaLnBrk="1" hangingPunct="1">
              <a:buFontTx/>
              <a:buNone/>
            </a:pPr>
            <a:r>
              <a:rPr lang="nl-NL" altLang="fr-FR" sz="2600" dirty="0"/>
              <a:t>	(werkdagen: </a:t>
            </a:r>
            <a:r>
              <a:rPr lang="nl-NL" altLang="fr-FR" sz="2600" dirty="0" smtClean="0"/>
              <a:t>8 – 17 u.)</a:t>
            </a:r>
            <a:r>
              <a:rPr lang="fr-BE" altLang="fr-FR" sz="2600" dirty="0" smtClean="0"/>
              <a:t> </a:t>
            </a:r>
            <a:endParaRPr lang="fr-BE" altLang="fr-FR" sz="2600" b="1" dirty="0"/>
          </a:p>
          <a:p>
            <a:pPr eaLnBrk="1" hangingPunct="1">
              <a:buFontTx/>
              <a:buNone/>
            </a:pPr>
            <a:endParaRPr lang="nl-NL" altLang="fr-FR" sz="2600" dirty="0"/>
          </a:p>
          <a:p>
            <a:pPr eaLnBrk="1" hangingPunct="1"/>
            <a:endParaRPr lang="nl-NL" altLang="fr-FR" sz="2600" dirty="0"/>
          </a:p>
        </p:txBody>
      </p:sp>
      <p:sp>
        <p:nvSpPr>
          <p:cNvPr id="56324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68104" y="6308725"/>
            <a:ext cx="684334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76D"/>
              </a:buClr>
              <a:buSzPct val="115000"/>
              <a:buChar char="•"/>
              <a:defRPr sz="3200">
                <a:solidFill>
                  <a:srgbClr val="00376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697"/>
              </a:buClr>
              <a:buFont typeface="Wingdings" pitchFamily="2" charset="2"/>
              <a:buChar char="§"/>
              <a:defRPr sz="2800">
                <a:solidFill>
                  <a:srgbClr val="00969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SzPct val="50000"/>
              <a:buFont typeface="Wingdings" pitchFamily="2" charset="2"/>
              <a:buChar char="q"/>
              <a:defRPr sz="2400">
                <a:solidFill>
                  <a:srgbClr val="00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6AA"/>
              </a:buClr>
              <a:buSzPct val="85000"/>
              <a:buFont typeface="Arial" charset="0"/>
              <a:buChar char="►"/>
              <a:defRPr sz="2000">
                <a:solidFill>
                  <a:srgbClr val="0096A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8B92A1A7-E0B6-46D5-89E5-2A43681DF946}" type="slidenum">
              <a:rPr lang="fr-FR" altLang="fr-FR" sz="1400" smtClean="0">
                <a:solidFill>
                  <a:srgbClr val="000066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37</a:t>
            </a:fld>
            <a:endParaRPr lang="fr-FR" altLang="fr-FR" sz="1400" smtClean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85" y="2276476"/>
            <a:ext cx="99792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3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Tax Shift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sz="2800" dirty="0" err="1" smtClean="0"/>
              <a:t>Eerste</a:t>
            </a:r>
            <a:r>
              <a:rPr lang="fr-BE" altLang="fr-FR" sz="2800" dirty="0" smtClean="0"/>
              <a:t> </a:t>
            </a:r>
            <a:r>
              <a:rPr lang="fr-BE" altLang="fr-FR" sz="2800" dirty="0" err="1" smtClean="0"/>
              <a:t>effecten</a:t>
            </a:r>
            <a:r>
              <a:rPr lang="fr-BE" altLang="fr-FR" sz="2800" dirty="0" smtClean="0"/>
              <a:t> van de </a:t>
            </a:r>
            <a:r>
              <a:rPr lang="fr-BE" altLang="fr-FR" sz="2800" dirty="0" err="1" smtClean="0"/>
              <a:t>tax</a:t>
            </a:r>
            <a:r>
              <a:rPr lang="fr-BE" altLang="fr-FR" sz="2800" dirty="0" smtClean="0"/>
              <a:t> </a:t>
            </a:r>
            <a:r>
              <a:rPr lang="fr-BE" altLang="fr-FR" sz="2800" dirty="0"/>
              <a:t>shift </a:t>
            </a:r>
            <a:r>
              <a:rPr lang="fr-BE" altLang="fr-FR" sz="2800" dirty="0" smtClean="0"/>
              <a:t>op de </a:t>
            </a:r>
            <a:r>
              <a:rPr lang="fr-BE" altLang="fr-FR" sz="2800" dirty="0" err="1" smtClean="0"/>
              <a:t>aangifte</a:t>
            </a:r>
            <a:r>
              <a:rPr lang="fr-BE" altLang="fr-FR" sz="2800" dirty="0" smtClean="0"/>
              <a:t> </a:t>
            </a:r>
            <a:r>
              <a:rPr lang="fr-BE" altLang="fr-FR" sz="2800" dirty="0" err="1" smtClean="0"/>
              <a:t>voor</a:t>
            </a:r>
            <a:r>
              <a:rPr lang="fr-BE" altLang="fr-FR" sz="2800" dirty="0" smtClean="0"/>
              <a:t> de </a:t>
            </a:r>
            <a:r>
              <a:rPr lang="fr-BE" altLang="fr-FR" sz="2800" dirty="0" err="1" smtClean="0"/>
              <a:t>inkomsten</a:t>
            </a:r>
            <a:r>
              <a:rPr lang="fr-BE" altLang="fr-FR" sz="2800" dirty="0" smtClean="0"/>
              <a:t> van 2015:</a:t>
            </a:r>
            <a:endParaRPr lang="fr-BE" altLang="fr-FR" sz="2800" dirty="0"/>
          </a:p>
          <a:p>
            <a:pPr lvl="1"/>
            <a:r>
              <a:rPr lang="fr-BE" altLang="fr-FR" sz="2400" dirty="0" err="1" smtClean="0"/>
              <a:t>Eerste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verhoging</a:t>
            </a:r>
            <a:r>
              <a:rPr lang="fr-BE" altLang="fr-FR" sz="2400" dirty="0" smtClean="0"/>
              <a:t> van de forfaitaire </a:t>
            </a:r>
            <a:r>
              <a:rPr lang="fr-BE" altLang="fr-FR" sz="2400" dirty="0" err="1" smtClean="0"/>
              <a:t>beroepskosten</a:t>
            </a:r>
            <a:r>
              <a:rPr lang="fr-BE" altLang="fr-FR" sz="2400" dirty="0" smtClean="0"/>
              <a:t> (in de </a:t>
            </a:r>
            <a:r>
              <a:rPr lang="fr-BE" altLang="fr-FR" sz="2400" dirty="0" err="1" smtClean="0"/>
              <a:t>belastingberekening</a:t>
            </a:r>
            <a:r>
              <a:rPr lang="fr-BE" altLang="fr-FR" sz="2400" dirty="0" smtClean="0"/>
              <a:t>)</a:t>
            </a:r>
            <a:endParaRPr lang="fr-BE" altLang="fr-FR" sz="2400" dirty="0"/>
          </a:p>
          <a:p>
            <a:pPr lvl="1"/>
            <a:r>
              <a:rPr lang="fr-BE" altLang="fr-FR" sz="2400" dirty="0" err="1" smtClean="0"/>
              <a:t>Eerste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verhoging</a:t>
            </a:r>
            <a:r>
              <a:rPr lang="fr-BE" altLang="fr-FR" sz="2400" dirty="0" smtClean="0"/>
              <a:t> van de fiscale </a:t>
            </a:r>
            <a:r>
              <a:rPr lang="fr-BE" altLang="fr-FR" sz="2400" dirty="0" err="1" smtClean="0"/>
              <a:t>werkbonus</a:t>
            </a:r>
            <a:r>
              <a:rPr lang="fr-BE" altLang="fr-FR" sz="2400" dirty="0" smtClean="0"/>
              <a:t> (</a:t>
            </a:r>
            <a:r>
              <a:rPr lang="fr-BE" altLang="fr-FR" sz="2400" dirty="0" err="1" smtClean="0"/>
              <a:t>voor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lage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inkomens</a:t>
            </a:r>
            <a:r>
              <a:rPr lang="fr-BE" altLang="fr-FR" sz="2400" dirty="0" smtClean="0"/>
              <a:t>)</a:t>
            </a:r>
            <a:endParaRPr lang="fr-BE" altLang="fr-FR" sz="2400" dirty="0"/>
          </a:p>
          <a:p>
            <a:pPr lvl="1"/>
            <a:r>
              <a:rPr lang="fr-BE" altLang="fr-FR" sz="2400" dirty="0" err="1" smtClean="0"/>
              <a:t>Nieuwe</a:t>
            </a:r>
            <a:r>
              <a:rPr lang="fr-BE" altLang="fr-FR" sz="2400" dirty="0" smtClean="0"/>
              <a:t> fiscale </a:t>
            </a:r>
            <a:r>
              <a:rPr lang="fr-BE" altLang="fr-FR" sz="2400" dirty="0" err="1" smtClean="0"/>
              <a:t>voordelen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voor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steun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aan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startende</a:t>
            </a:r>
            <a:r>
              <a:rPr lang="fr-BE" altLang="fr-FR" sz="2400" dirty="0" smtClean="0"/>
              <a:t> </a:t>
            </a:r>
            <a:r>
              <a:rPr lang="fr-BE" altLang="fr-FR" sz="2400" dirty="0" err="1" smtClean="0"/>
              <a:t>ondernemingen</a:t>
            </a:r>
            <a:endParaRPr lang="fr-BE" altLang="fr-FR" sz="24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830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9036050" cy="738188"/>
          </a:xfrm>
        </p:spPr>
        <p:txBody>
          <a:bodyPr/>
          <a:lstStyle/>
          <a:p>
            <a:r>
              <a:rPr lang="nl-BE" sz="3200" dirty="0"/>
              <a:t>Indiening van de aangifte </a:t>
            </a:r>
            <a:r>
              <a:rPr lang="nl-BE" sz="3200" dirty="0" smtClean="0"/>
              <a:t>2015</a:t>
            </a:r>
            <a:br>
              <a:rPr lang="nl-BE" sz="3200" dirty="0" smtClean="0"/>
            </a:br>
            <a:r>
              <a:rPr lang="fr-FR" dirty="0" err="1"/>
              <a:t>G</a:t>
            </a:r>
            <a:r>
              <a:rPr lang="fr-FR" dirty="0" err="1" smtClean="0"/>
              <a:t>ebruikers</a:t>
            </a:r>
            <a:r>
              <a:rPr lang="fr-FR" dirty="0" smtClean="0"/>
              <a:t> Tax-on-web</a:t>
            </a:r>
            <a:endParaRPr lang="fr-BE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836712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1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Indiening van de aangifte 2015</a:t>
            </a:r>
            <a:br>
              <a:rPr lang="nl-BE" sz="3200" dirty="0" smtClean="0"/>
            </a:br>
            <a:r>
              <a:rPr lang="nl-BE" dirty="0" smtClean="0"/>
              <a:t>Tax-on-web Burger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Gebruik </a:t>
            </a:r>
            <a:r>
              <a:rPr lang="nl-BE" dirty="0" err="1" smtClean="0"/>
              <a:t>eID</a:t>
            </a:r>
            <a:r>
              <a:rPr lang="nl-BE" dirty="0" smtClean="0"/>
              <a:t>: 1.033.386</a:t>
            </a:r>
          </a:p>
          <a:p>
            <a:r>
              <a:rPr lang="nl-BE" dirty="0" smtClean="0"/>
              <a:t>Gebruik token: 425.502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459788" y="6350000"/>
            <a:ext cx="684212" cy="476250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5</a:t>
            </a:fld>
            <a:endParaRPr lang="fr-FR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36070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0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Hetzelfde resultaat eind 2015 als eind 2014</a:t>
            </a:r>
          </a:p>
          <a:p>
            <a:pPr lvl="1"/>
            <a:r>
              <a:rPr lang="nl-BE" sz="2400" dirty="0" smtClean="0"/>
              <a:t>Op 31 december 2015: 63 % afgehandelde aangiften</a:t>
            </a:r>
          </a:p>
          <a:p>
            <a:pPr lvl="1"/>
            <a:r>
              <a:rPr lang="nl-BE" sz="2400" dirty="0"/>
              <a:t>Op 31 </a:t>
            </a:r>
            <a:r>
              <a:rPr lang="nl-BE" sz="2400" dirty="0" smtClean="0"/>
              <a:t>december 2014: 62 </a:t>
            </a:r>
            <a:r>
              <a:rPr lang="nl-BE" sz="2400" dirty="0"/>
              <a:t>% afgehandelde </a:t>
            </a:r>
            <a:r>
              <a:rPr lang="nl-BE" sz="2400" dirty="0" smtClean="0"/>
              <a:t>aangiften</a:t>
            </a:r>
          </a:p>
          <a:p>
            <a:endParaRPr lang="nl-BE" sz="2800" dirty="0" smtClean="0"/>
          </a:p>
          <a:p>
            <a:endParaRPr lang="nl-BE" sz="2800" dirty="0"/>
          </a:p>
          <a:p>
            <a:endParaRPr lang="nl-BE" sz="2800" dirty="0" smtClean="0"/>
          </a:p>
          <a:p>
            <a:endParaRPr lang="nl-BE" sz="2800" dirty="0"/>
          </a:p>
          <a:p>
            <a:endParaRPr lang="nl-BE" sz="2800" dirty="0" smtClean="0"/>
          </a:p>
          <a:p>
            <a:endParaRPr lang="nl-BE" sz="2800" dirty="0"/>
          </a:p>
          <a:p>
            <a:pPr>
              <a:lnSpc>
                <a:spcPct val="200000"/>
              </a:lnSpc>
            </a:pPr>
            <a:r>
              <a:rPr lang="nl-BE" sz="2800" dirty="0" smtClean="0"/>
              <a:t>Eind maart 2016: 95 % afgehandelde aangiften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Behandeling van de aangiften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Ingekohierde</a:t>
            </a:r>
            <a:r>
              <a:rPr lang="nl-BE" dirty="0" smtClean="0"/>
              <a:t> aangiften</a:t>
            </a:r>
            <a:endParaRPr lang="nl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7" y="1813072"/>
            <a:ext cx="7776864" cy="413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64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>
            <a:noAutofit/>
          </a:bodyPr>
          <a:lstStyle/>
          <a:p>
            <a:r>
              <a:rPr lang="fr-FR" sz="3200" dirty="0" err="1"/>
              <a:t>Behandeling</a:t>
            </a:r>
            <a:r>
              <a:rPr lang="fr-FR" sz="3200" dirty="0"/>
              <a:t> van de </a:t>
            </a:r>
            <a:r>
              <a:rPr lang="fr-FR" sz="3200" dirty="0" err="1"/>
              <a:t>aangiften</a:t>
            </a:r>
            <a:r>
              <a:rPr lang="fr-FR" sz="3200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nl-BE" dirty="0"/>
              <a:t>De zes </a:t>
            </a:r>
            <a:r>
              <a:rPr lang="nl-BE" dirty="0" smtClean="0"/>
              <a:t>meest </a:t>
            </a:r>
            <a:r>
              <a:rPr lang="nl-BE" dirty="0"/>
              <a:t>gemaakte fouten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nl-BE" dirty="0"/>
              <a:t>Vergeten bepaalde inkomsten aan </a:t>
            </a:r>
            <a:r>
              <a:rPr lang="nl-BE" dirty="0" smtClean="0"/>
              <a:t>te geven</a:t>
            </a:r>
            <a:endParaRPr lang="fr-BE" dirty="0"/>
          </a:p>
          <a:p>
            <a:pPr marL="514350" lvl="0" indent="-514350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nl-BE" dirty="0"/>
              <a:t>Onjuist aantal personen ten laste of onjuiste samenstelling van het gezin</a:t>
            </a:r>
            <a:endParaRPr lang="fr-BE" dirty="0"/>
          </a:p>
          <a:p>
            <a:pPr marL="514350" lvl="0" indent="-514350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nl-BE" dirty="0"/>
              <a:t>Belastingvermindering voor het </a:t>
            </a:r>
            <a:r>
              <a:rPr lang="nl-BE" dirty="0" smtClean="0"/>
              <a:t>bouwsparen</a:t>
            </a:r>
            <a:r>
              <a:rPr lang="nl-BE" dirty="0"/>
              <a:t>, lange </a:t>
            </a:r>
            <a:r>
              <a:rPr lang="nl-BE" dirty="0" err="1"/>
              <a:t>termijnsparen</a:t>
            </a:r>
            <a:r>
              <a:rPr lang="nl-BE" dirty="0"/>
              <a:t> en aftrek voor enige en eigen </a:t>
            </a:r>
            <a:r>
              <a:rPr lang="nl-BE" dirty="0" smtClean="0"/>
              <a:t>woning</a:t>
            </a:r>
            <a:endParaRPr lang="fr-BE" dirty="0"/>
          </a:p>
          <a:p>
            <a:pPr marL="514350" lvl="0" indent="-514350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nl-BE" dirty="0" smtClean="0"/>
              <a:t>Geen </a:t>
            </a:r>
            <a:r>
              <a:rPr lang="nl-BE" dirty="0"/>
              <a:t>beperking van het bedrag van de kosten voor kinderopvang (11,20 € per </a:t>
            </a:r>
            <a:r>
              <a:rPr lang="nl-BE" dirty="0" err="1"/>
              <a:t>opvangdag</a:t>
            </a:r>
            <a:r>
              <a:rPr lang="nl-BE" dirty="0"/>
              <a:t> en per kind)</a:t>
            </a:r>
            <a:endParaRPr lang="fr-BE" dirty="0"/>
          </a:p>
          <a:p>
            <a:pPr marL="514350" lvl="0" indent="-514350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nl-BE" dirty="0" smtClean="0"/>
              <a:t>Bedrag </a:t>
            </a:r>
            <a:r>
              <a:rPr lang="nl-BE" dirty="0"/>
              <a:t>voor giften</a:t>
            </a:r>
            <a:endParaRPr lang="fr-BE" dirty="0"/>
          </a:p>
          <a:p>
            <a:pPr marL="514350" lvl="0" indent="-514350">
              <a:spcAft>
                <a:spcPts val="1200"/>
              </a:spcAft>
              <a:buSzPct val="90000"/>
              <a:buFont typeface="+mj-lt"/>
              <a:buAutoNum type="arabicPeriod"/>
            </a:pPr>
            <a:r>
              <a:rPr lang="nl-BE" dirty="0"/>
              <a:t>Foute overdracht van de belastingvermindering voor energiebesparende uitgaven </a:t>
            </a:r>
            <a:endParaRPr lang="fr-BE" dirty="0" smtClean="0"/>
          </a:p>
          <a:p>
            <a:pPr>
              <a:buSzPct val="90000"/>
            </a:pP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424292" y="6350264"/>
            <a:ext cx="684212" cy="476251"/>
          </a:xfrm>
        </p:spPr>
        <p:txBody>
          <a:bodyPr/>
          <a:lstStyle/>
          <a:p>
            <a:fld id="{D97C3E34-17A2-4B65-B9E0-B4433CA9920B}" type="slidenum">
              <a:rPr lang="fr-FR" altLang="fr-FR" smtClean="0"/>
              <a:pPr/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453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Behandeling van de aangiften</a:t>
            </a:r>
            <a:br>
              <a:rPr lang="nl-BE" sz="3200" dirty="0" smtClean="0"/>
            </a:br>
            <a:r>
              <a:rPr lang="nl-BE" dirty="0" smtClean="0"/>
              <a:t>Buitenlandse inkomsten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In de meerderheid van de gevallen moeten buitenlandse inkomsten worden aangegeven in de aangifte.</a:t>
            </a:r>
          </a:p>
          <a:p>
            <a:pPr lvl="1"/>
            <a:r>
              <a:rPr lang="nl-BE" sz="3200" dirty="0" smtClean="0">
                <a:solidFill>
                  <a:srgbClr val="00376D"/>
                </a:solidFill>
                <a:ea typeface="+mn-ea"/>
                <a:cs typeface="+mn-cs"/>
              </a:rPr>
              <a:t>Specifieke </a:t>
            </a:r>
            <a:r>
              <a:rPr lang="nl-BE" sz="3200" dirty="0">
                <a:solidFill>
                  <a:srgbClr val="00376D"/>
                </a:solidFill>
                <a:ea typeface="+mn-ea"/>
                <a:cs typeface="+mn-cs"/>
              </a:rPr>
              <a:t>brochure “</a:t>
            </a:r>
            <a:r>
              <a:rPr lang="nl-BE" sz="3200" dirty="0">
                <a:solidFill>
                  <a:srgbClr val="00376D"/>
                </a:solidFill>
                <a:ea typeface="+mn-ea"/>
                <a:cs typeface="+mn-cs"/>
                <a:hlinkClick r:id="rId3"/>
              </a:rPr>
              <a:t>Inkomsten, goederen en rekeningen in het buitenland</a:t>
            </a:r>
            <a:r>
              <a:rPr lang="nl-BE" sz="3200" dirty="0">
                <a:solidFill>
                  <a:srgbClr val="00376D"/>
                </a:solidFill>
                <a:ea typeface="+mn-ea"/>
                <a:cs typeface="+mn-cs"/>
              </a:rPr>
              <a:t>” beschikbaar op </a:t>
            </a:r>
            <a:r>
              <a:rPr lang="nl-BE" sz="3200" dirty="0">
                <a:solidFill>
                  <a:srgbClr val="00376D"/>
                </a:solidFill>
                <a:ea typeface="+mn-ea"/>
                <a:cs typeface="+mn-cs"/>
                <a:hlinkClick r:id="rId4"/>
              </a:rPr>
              <a:t>www.financien.belgium.be</a:t>
            </a:r>
            <a:r>
              <a:rPr lang="nl-BE" sz="3200" dirty="0">
                <a:solidFill>
                  <a:srgbClr val="00376D"/>
                </a:solidFill>
                <a:ea typeface="+mn-ea"/>
                <a:cs typeface="+mn-cs"/>
              </a:rPr>
              <a:t> via</a:t>
            </a:r>
          </a:p>
          <a:p>
            <a:pPr marL="914400" lvl="2" indent="0">
              <a:buNone/>
            </a:pPr>
            <a:r>
              <a:rPr lang="nl-NL" dirty="0"/>
              <a:t>Particulieren &gt; Belastingaangifte &gt; Aangifte 2016 &gt; Buitenlandse inkomsten en rekeningen &gt; Buitenlandse inkomsten en goederen</a:t>
            </a:r>
          </a:p>
          <a:p>
            <a:r>
              <a:rPr lang="nl-BE" dirty="0" smtClean="0"/>
              <a:t>2016: uitrol van de automatische uitwisseling van fiscale informatie (inkomsten 2014) tussen Europese landen</a:t>
            </a:r>
          </a:p>
          <a:p>
            <a:pPr lvl="1"/>
            <a:r>
              <a:rPr lang="nl-BE" dirty="0" smtClean="0"/>
              <a:t>Informatie met betrekking tot:</a:t>
            </a:r>
          </a:p>
          <a:p>
            <a:pPr lvl="2"/>
            <a:r>
              <a:rPr lang="nl-BE" dirty="0" smtClean="0"/>
              <a:t>Buitenlandse beroepsinkomsten:</a:t>
            </a:r>
          </a:p>
          <a:p>
            <a:pPr lvl="3"/>
            <a:r>
              <a:rPr lang="nl-BE" dirty="0" smtClean="0"/>
              <a:t>lonen</a:t>
            </a:r>
          </a:p>
          <a:p>
            <a:pPr lvl="3"/>
            <a:r>
              <a:rPr lang="nl-BE" dirty="0" smtClean="0"/>
              <a:t>pensioenen</a:t>
            </a:r>
          </a:p>
          <a:p>
            <a:pPr lvl="3"/>
            <a:r>
              <a:rPr lang="nl-BE" dirty="0" smtClean="0"/>
              <a:t>inkomsten van bedrijfsleiders</a:t>
            </a:r>
          </a:p>
          <a:p>
            <a:pPr lvl="3"/>
            <a:r>
              <a:rPr lang="nl-BE" dirty="0" smtClean="0"/>
              <a:t>…</a:t>
            </a:r>
          </a:p>
          <a:p>
            <a:pPr lvl="2"/>
            <a:r>
              <a:rPr lang="nl-BE" dirty="0" smtClean="0"/>
              <a:t>Onroerende goederen (huis, appartement …) in het buitenland</a:t>
            </a:r>
          </a:p>
          <a:p>
            <a:pPr lvl="2"/>
            <a:r>
              <a:rPr lang="nl-BE" dirty="0" smtClean="0"/>
              <a:t>Levensverzekeringscontracten in het buitenland</a:t>
            </a:r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9D068-377D-4BC5-AF2C-765B6095AA91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37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98524"/>
            <a:ext cx="8569325" cy="738188"/>
          </a:xfrm>
        </p:spPr>
        <p:txBody>
          <a:bodyPr/>
          <a:lstStyle/>
          <a:p>
            <a:r>
              <a:rPr lang="nl-BE" sz="3200" dirty="0" smtClean="0"/>
              <a:t>De aangifte 2016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Evolutie van het aantal codes</a:t>
            </a:r>
            <a:endParaRPr lang="fr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43 bijkomende codes </a:t>
            </a:r>
            <a:r>
              <a:rPr lang="fr-BE" sz="2800" dirty="0" smtClean="0"/>
              <a:t>(20x2 en 3x1)</a:t>
            </a:r>
            <a:endParaRPr lang="fr-BE" dirty="0" smtClean="0"/>
          </a:p>
          <a:p>
            <a:r>
              <a:rPr lang="fr-BE" dirty="0" smtClean="0"/>
              <a:t>5 </a:t>
            </a:r>
            <a:r>
              <a:rPr lang="fr-BE" dirty="0" err="1" smtClean="0"/>
              <a:t>verdwenen</a:t>
            </a:r>
            <a:r>
              <a:rPr lang="fr-BE" dirty="0" smtClean="0"/>
              <a:t> codes </a:t>
            </a:r>
            <a:r>
              <a:rPr lang="fr-BE" sz="2800" dirty="0" smtClean="0"/>
              <a:t>(1x2 en 3x1)</a:t>
            </a:r>
          </a:p>
          <a:p>
            <a:endParaRPr lang="fr-BE" dirty="0" smtClean="0"/>
          </a:p>
          <a:p>
            <a:r>
              <a:rPr lang="fr-BE" dirty="0" smtClean="0"/>
              <a:t>38 codes </a:t>
            </a:r>
            <a:r>
              <a:rPr lang="nl-BE" dirty="0" smtClean="0"/>
              <a:t>meer in de aangifte</a:t>
            </a:r>
          </a:p>
          <a:p>
            <a:r>
              <a:rPr lang="nl-BE" dirty="0"/>
              <a:t>Totaal: 810 codes</a:t>
            </a:r>
          </a:p>
          <a:p>
            <a:endParaRPr lang="fr-BE" dirty="0" smtClean="0"/>
          </a:p>
          <a:p>
            <a:r>
              <a:rPr lang="nl-BE" sz="2800" dirty="0" smtClean="0"/>
              <a:t>Herinnering: de codes die beginnen met: </a:t>
            </a:r>
          </a:p>
          <a:p>
            <a:pPr lvl="1"/>
            <a:r>
              <a:rPr lang="nl-BE" sz="2400" dirty="0" smtClean="0"/>
              <a:t>1… en 2… = federale bevoegdheid</a:t>
            </a:r>
          </a:p>
          <a:p>
            <a:pPr lvl="1"/>
            <a:r>
              <a:rPr lang="nl-BE" sz="2400" dirty="0"/>
              <a:t>3</a:t>
            </a:r>
            <a:r>
              <a:rPr lang="nl-BE" sz="2400" dirty="0" smtClean="0"/>
              <a:t>… en 4… = gewestelijke bevoegdheid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fr-BE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9D068-377D-4BC5-AF2C-765B6095AA9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54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oweroint AGFisc">
  <a:themeElements>
    <a:clrScheme name="AGFisc 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GFisc F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Fisc 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Fisc 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Fisc 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F71C6857ECE43A6679FB46AEC0C80" ma:contentTypeVersion="0" ma:contentTypeDescription="Create a new document." ma:contentTypeScope="" ma:versionID="5af261f4b52034e05a0011ccdd5cba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1F5045-5281-49FD-998E-939B3625E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5AF73-837C-4424-8470-B7D136699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FB7328-7756-4374-8866-28A3D20D44E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11970</TotalTime>
  <Words>1585</Words>
  <Application>Microsoft Office PowerPoint</Application>
  <PresentationFormat>Diavoorstelling (4:3)</PresentationFormat>
  <Paragraphs>489</Paragraphs>
  <Slides>38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Modèle Poweroint AGFisc</vt:lpstr>
      <vt:lpstr>Aangifte PB       2016</vt:lpstr>
      <vt:lpstr>Agenda   </vt:lpstr>
      <vt:lpstr>Indiening van de aangifte 2015 Evolutie per kanaal</vt:lpstr>
      <vt:lpstr>Indiening van de aangifte 2015 Gebruikers Tax-on-web</vt:lpstr>
      <vt:lpstr>Indiening van de aangifte 2015 Tax-on-web Burger</vt:lpstr>
      <vt:lpstr>Behandeling van de aangiften Ingekohierde aangiften</vt:lpstr>
      <vt:lpstr>Behandeling van de aangiften  De zes meest gemaakte fouten</vt:lpstr>
      <vt:lpstr>Behandeling van de aangiften Buitenlandse inkomsten</vt:lpstr>
      <vt:lpstr>De aangifte 2016 Evolutie van het aantal codes</vt:lpstr>
      <vt:lpstr>De aangifte 2016 Gemiddeld aantal ingevulde codes 2015</vt:lpstr>
      <vt:lpstr>De aangifte 2016 Voorafingevulde codes Tax-on-web</vt:lpstr>
      <vt:lpstr>De aangifte 2016 Nieuwe codes</vt:lpstr>
      <vt:lpstr>De aangifte 2016 Nieuwe codes: Vak IV</vt:lpstr>
      <vt:lpstr>De aangifte 2016 Nieuwe codes: Vak V</vt:lpstr>
      <vt:lpstr>De aangifte 2016 Nieuwe codes: Vak IX</vt:lpstr>
      <vt:lpstr>De aangifte 2016 Nieuwe codes: Vak IX</vt:lpstr>
      <vt:lpstr>De aangifte 2016 Nieuwe codes: Vak X</vt:lpstr>
      <vt:lpstr>De aangifte 2016 Nieuwe codes: Vak X</vt:lpstr>
      <vt:lpstr>De aangifte 2016 Nieuwe codes: Vak XIV</vt:lpstr>
      <vt:lpstr>De aangifte 2016 Voorstellen vereenvoudigde aangifte (VVA’s)</vt:lpstr>
      <vt:lpstr>De aangifte 2016 Voorstellen vereenvoudigde aangifte (VVA’s)</vt:lpstr>
      <vt:lpstr>De aangifte 2016 Voorstellen vereenvoudigde aangifte (VVA’s)</vt:lpstr>
      <vt:lpstr>Steeds minder papier</vt:lpstr>
      <vt:lpstr>Nieuwigheden Tax-on-web Aanmelden</vt:lpstr>
      <vt:lpstr>Nieuwigheden Tax-on-web Aanmelden</vt:lpstr>
      <vt:lpstr>Nieuwigheden Tax-on-web Beschikbaar op tablet</vt:lpstr>
      <vt:lpstr>Termijnen indiening van de aangifte</vt:lpstr>
      <vt:lpstr>Ingediende aangiften</vt:lpstr>
      <vt:lpstr>Herinneringsbrieven</vt:lpstr>
      <vt:lpstr>Sancties bij niet ingediende aangifte</vt:lpstr>
      <vt:lpstr>Hulp bij het invullen van de aangifte</vt:lpstr>
      <vt:lpstr>Hulp bij het invullen van de aangifte e-services</vt:lpstr>
      <vt:lpstr>Hulp bij het invullen van de aangifte Onthaal in de kantoren</vt:lpstr>
      <vt:lpstr>PowerPoint-presentatie</vt:lpstr>
      <vt:lpstr>Hulp bij het invullen van de aangifte Gemeentelijke zitdagen &amp; SOS Belastingen </vt:lpstr>
      <vt:lpstr>Hulp bij het invullen van de aangifte Dove en slechthorende personen</vt:lpstr>
      <vt:lpstr>Nuttige telefoonnummers en adressen</vt:lpstr>
      <vt:lpstr>Tax Shift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Déclaration IPP      2016</dc:title>
  <dc:creator>Windows-gebruiker</dc:creator>
  <cp:lastModifiedBy>PUT JORIS J.K.</cp:lastModifiedBy>
  <cp:revision>364</cp:revision>
  <cp:lastPrinted>2016-04-25T16:28:11Z</cp:lastPrinted>
  <dcterms:created xsi:type="dcterms:W3CDTF">2016-03-24T14:20:58Z</dcterms:created>
  <dcterms:modified xsi:type="dcterms:W3CDTF">2016-04-26T05:44:14Z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0x0101001EEF71C6857ECE43A6679FB46AEC0C80</vt:lpwstr>
  </property>
</Properties>
</file>