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58" r:id="rId3"/>
    <p:sldId id="376" r:id="rId4"/>
    <p:sldId id="367" r:id="rId5"/>
    <p:sldId id="374" r:id="rId6"/>
    <p:sldId id="363" r:id="rId7"/>
    <p:sldId id="368" r:id="rId8"/>
    <p:sldId id="356" r:id="rId9"/>
  </p:sldIdLst>
  <p:sldSz cx="9144000" cy="5143500" type="screen16x9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ce Francesca" initials="PF" lastIdx="2" clrIdx="0">
    <p:extLst>
      <p:ext uri="{19B8F6BF-5375-455C-9EA6-DF929625EA0E}">
        <p15:presenceInfo xmlns:p15="http://schemas.microsoft.com/office/powerpoint/2012/main" userId="S-1-5-21-1882006893-2863013874-4253670075-75306" providerId="AD"/>
      </p:ext>
    </p:extLst>
  </p:cmAuthor>
  <p:cmAuthor id="2" name="Pottiez Florence" initials="PF" lastIdx="6" clrIdx="1">
    <p:extLst>
      <p:ext uri="{19B8F6BF-5375-455C-9EA6-DF929625EA0E}">
        <p15:presenceInfo xmlns:p15="http://schemas.microsoft.com/office/powerpoint/2012/main" userId="S-1-5-21-1882006893-2863013874-4253670075-420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74A"/>
    <a:srgbClr val="AE233B"/>
    <a:srgbClr val="7B1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8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08" y="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E4953-DA52-435B-B166-B448069BC17C}" type="datetimeFigureOut">
              <a:rPr lang="fr-BE" smtClean="0"/>
              <a:t>20-09-19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881A6-BE9A-449E-ACDB-D64B63C59D9F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23880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2FAB5-3877-C342-9427-D542F82F16FD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C7E8D-E263-214B-9112-0508E867CCB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234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C7E8D-E263-214B-9112-0508E867CCB6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33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C7E8D-E263-214B-9112-0508E867CCB6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598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C7E8D-E263-214B-9112-0508E867CCB6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060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C7E8D-E263-214B-9112-0508E867CCB6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74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C7E8D-E263-214B-9112-0508E867CCB6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5895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C7E8D-E263-214B-9112-0508E867CCB6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636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5085-CAB6-DF49-A6AE-73011600F0CB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3CC-65D0-0445-B77F-EDF02842AB8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954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5085-CAB6-DF49-A6AE-73011600F0CB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3CC-65D0-0445-B77F-EDF02842AB8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419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5085-CAB6-DF49-A6AE-73011600F0CB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3CC-65D0-0445-B77F-EDF02842AB8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072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5085-CAB6-DF49-A6AE-73011600F0CB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3CC-65D0-0445-B77F-EDF02842AB8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319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5085-CAB6-DF49-A6AE-73011600F0CB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3CC-65D0-0445-B77F-EDF02842AB8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18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5085-CAB6-DF49-A6AE-73011600F0CB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3CC-65D0-0445-B77F-EDF02842AB8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337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5085-CAB6-DF49-A6AE-73011600F0CB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3CC-65D0-0445-B77F-EDF02842AB8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67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5085-CAB6-DF49-A6AE-73011600F0CB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3CC-65D0-0445-B77F-EDF02842AB8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508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5085-CAB6-DF49-A6AE-73011600F0CB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3CC-65D0-0445-B77F-EDF02842AB8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970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5085-CAB6-DF49-A6AE-73011600F0CB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3CC-65D0-0445-B77F-EDF02842AB8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640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5085-CAB6-DF49-A6AE-73011600F0CB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3CC-65D0-0445-B77F-EDF02842AB8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138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F5085-CAB6-DF49-A6AE-73011600F0CB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8A3CC-65D0-0445-B77F-EDF02842AB8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917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gium.be/Brexi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rexit-impact-scan.b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nancien.belgium.be/nl/douane_accijnzen/ondernemingen/brexit/nieuw/checklist-brex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ien.belgium.be/nl/douane_accijnzen/ondernemingen/brexit/meer-info/contac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fsca.be/brexit/nl/" TargetMode="External"/><Relationship Id="rId4" Type="http://schemas.openxmlformats.org/officeDocument/2006/relationships/hyperlink" Target="https://economie.fgov.be/nl/themas/ondernemingen/brexi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46664" y="645983"/>
            <a:ext cx="8056980" cy="293948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BE" sz="4800" cap="all" dirty="0">
                <a:solidFill>
                  <a:schemeClr val="bg1"/>
                </a:solidFill>
                <a:latin typeface="Venti CF Bold"/>
                <a:cs typeface="Venti CF Bold"/>
              </a:rPr>
              <a:t>MINISTERRAAD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46664" y="2764302"/>
            <a:ext cx="8056980" cy="43533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nl-BE" sz="2800" dirty="0">
                <a:solidFill>
                  <a:schemeClr val="bg1"/>
                </a:solidFill>
                <a:latin typeface="Venti CF Bold"/>
              </a:rPr>
              <a:t>Maatregelen in het kader van de Britse terugtrekking uit de EU</a:t>
            </a:r>
            <a:endParaRPr lang="nl-BE" sz="2400" cap="all" spc="230" dirty="0">
              <a:solidFill>
                <a:schemeClr val="bg1"/>
              </a:solidFill>
              <a:latin typeface="Venti CF Light"/>
              <a:cs typeface="Venti CF Light"/>
            </a:endParaRPr>
          </a:p>
          <a:p>
            <a:pPr algn="ctr"/>
            <a:endParaRPr lang="nl-BE" sz="2400" cap="all" spc="230" dirty="0">
              <a:solidFill>
                <a:schemeClr val="bg1"/>
              </a:solidFill>
              <a:latin typeface="Venti CF Light"/>
              <a:cs typeface="Venti CF Ligh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6664" y="4002826"/>
            <a:ext cx="8056980" cy="7146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BE" sz="2400" cap="all" spc="230" dirty="0">
                <a:solidFill>
                  <a:schemeClr val="bg1"/>
                </a:solidFill>
                <a:latin typeface="Venti CF Light"/>
                <a:cs typeface="Venti CF Light"/>
              </a:rPr>
              <a:t>20 SEPTEMBER 2019</a:t>
            </a:r>
          </a:p>
          <a:p>
            <a:pPr algn="ctr">
              <a:lnSpc>
                <a:spcPct val="80000"/>
              </a:lnSpc>
            </a:pPr>
            <a:endParaRPr lang="nl-BE" sz="1600" cap="all" spc="230" dirty="0">
              <a:solidFill>
                <a:schemeClr val="bg1"/>
              </a:solidFill>
              <a:latin typeface="Venti CF Light"/>
              <a:cs typeface="Venti CF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208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51400"/>
            <a:ext cx="9144000" cy="292100"/>
          </a:xfrm>
          <a:prstGeom prst="rect">
            <a:avLst/>
          </a:prstGeom>
          <a:solidFill>
            <a:srgbClr val="3237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32374A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11631" y="4851400"/>
            <a:ext cx="1320737" cy="2921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900" cap="all" dirty="0">
                <a:solidFill>
                  <a:schemeClr val="bg1"/>
                </a:solidFill>
                <a:latin typeface="Venti CF Medium"/>
                <a:cs typeface="Venti CF Medium"/>
              </a:rPr>
              <a:t>#begov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4851400"/>
            <a:ext cx="2107514" cy="2921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360000"/>
            <a:r>
              <a:rPr lang="fr-FR" sz="900" cap="all" dirty="0">
                <a:solidFill>
                  <a:schemeClr val="bg1"/>
                </a:solidFill>
                <a:latin typeface="Venti CF Medium"/>
                <a:cs typeface="Venti CF Medium"/>
              </a:rPr>
              <a:t>Gouvernement fédéral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036486" y="4851400"/>
            <a:ext cx="2107514" cy="292100"/>
          </a:xfrm>
          <a:prstGeom prst="rect">
            <a:avLst/>
          </a:prstGeom>
          <a:noFill/>
        </p:spPr>
        <p:txBody>
          <a:bodyPr wrap="square" lIns="0" tIns="0" rIns="360000" bIns="0" rtlCol="0" anchor="ctr" anchorCtr="0">
            <a:noAutofit/>
          </a:bodyPr>
          <a:lstStyle/>
          <a:p>
            <a:pPr algn="r"/>
            <a:r>
              <a:rPr lang="fr-FR" sz="900" cap="all" spc="50" dirty="0">
                <a:solidFill>
                  <a:schemeClr val="bg1"/>
                </a:solidFill>
                <a:latin typeface="Venti CF Medium"/>
                <a:cs typeface="Venti CF Medium"/>
              </a:rPr>
              <a:t>F</a:t>
            </a:r>
            <a:r>
              <a:rPr lang="nl-BE" sz="900" cap="all" spc="50" dirty="0">
                <a:solidFill>
                  <a:schemeClr val="bg1"/>
                </a:solidFill>
                <a:latin typeface="Venti CF Medium"/>
                <a:cs typeface="Venti CF Medium"/>
              </a:rPr>
              <a:t>ederale regering</a:t>
            </a:r>
            <a:endParaRPr lang="fr-FR" sz="900" cap="all" spc="50" dirty="0">
              <a:solidFill>
                <a:schemeClr val="bg1"/>
              </a:solidFill>
              <a:latin typeface="Venti CF Medium"/>
              <a:cs typeface="Venti CF Medium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74991" y="439081"/>
            <a:ext cx="7394016" cy="7146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fi-FI" sz="4000" cap="all" dirty="0">
                <a:solidFill>
                  <a:srgbClr val="32374A"/>
                </a:solidFill>
                <a:latin typeface="Venti CF Bold"/>
                <a:cs typeface="Venti CF Bold"/>
              </a:rPr>
              <a:t>Wetgevende beslissingen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207466" y="1606771"/>
            <a:ext cx="2197671" cy="17324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612000" indent="-285750" algn="just">
              <a:spcBef>
                <a:spcPts val="600"/>
              </a:spcBef>
              <a:buSzPct val="100000"/>
              <a:buFont typeface="Wingdings" charset="2"/>
              <a:buChar char="§"/>
            </a:pPr>
            <a:endParaRPr lang="fr-BE" sz="1200" b="1" dirty="0">
              <a:solidFill>
                <a:srgbClr val="32374A"/>
              </a:solidFill>
              <a:cs typeface="Calibri"/>
            </a:endParaRPr>
          </a:p>
          <a:p>
            <a:pPr marL="612000" indent="-285750" algn="just">
              <a:spcBef>
                <a:spcPts val="600"/>
              </a:spcBef>
              <a:buSzPct val="100000"/>
              <a:buFont typeface="Wingdings" charset="2"/>
              <a:buChar char="§"/>
            </a:pPr>
            <a:endParaRPr lang="fr-BE" sz="1200" b="1" dirty="0">
              <a:solidFill>
                <a:srgbClr val="32374A"/>
              </a:solidFill>
              <a:cs typeface="Calibri"/>
            </a:endParaRPr>
          </a:p>
          <a:p>
            <a:pPr marL="612000" indent="-285750" algn="just">
              <a:spcBef>
                <a:spcPts val="600"/>
              </a:spcBef>
              <a:buSzPct val="100000"/>
              <a:buFont typeface="Wingdings" charset="2"/>
              <a:buChar char="§"/>
            </a:pPr>
            <a:endParaRPr lang="fr-BE" sz="1200" b="1" dirty="0">
              <a:solidFill>
                <a:srgbClr val="32374A"/>
              </a:solidFill>
              <a:cs typeface="Calibri"/>
            </a:endParaRPr>
          </a:p>
          <a:p>
            <a:pPr marL="783450" lvl="1" algn="just">
              <a:buSzPct val="100000"/>
            </a:pPr>
            <a:endParaRPr lang="fr-BE" sz="1200" dirty="0">
              <a:latin typeface="Venti CF Bold"/>
            </a:endParaRPr>
          </a:p>
          <a:p>
            <a:pPr marL="783450" lvl="1" algn="just">
              <a:buSzPct val="100000"/>
            </a:pPr>
            <a:endParaRPr lang="fr-BE" sz="1200" dirty="0">
              <a:latin typeface="Venti CF Bold"/>
            </a:endParaRPr>
          </a:p>
          <a:p>
            <a:pPr marL="783450" lvl="1" algn="just">
              <a:buSzPct val="100000"/>
            </a:pPr>
            <a:endParaRPr lang="fr-BE" sz="1200" dirty="0">
              <a:latin typeface="Venti CF Bold"/>
            </a:endParaRPr>
          </a:p>
          <a:p>
            <a:pPr marL="1069200" lvl="1" indent="-285750" algn="just">
              <a:spcBef>
                <a:spcPts val="600"/>
              </a:spcBef>
              <a:buSzPct val="100000"/>
              <a:buFont typeface="Wingdings" charset="2"/>
              <a:buChar char="§"/>
            </a:pPr>
            <a:endParaRPr lang="fr-BE" sz="1200" b="1" dirty="0">
              <a:solidFill>
                <a:srgbClr val="32374A"/>
              </a:solidFill>
              <a:cs typeface="Calibri"/>
            </a:endParaRPr>
          </a:p>
        </p:txBody>
      </p:sp>
      <p:sp>
        <p:nvSpPr>
          <p:cNvPr id="10" name="ZoneTexte 10">
            <a:extLst>
              <a:ext uri="{FF2B5EF4-FFF2-40B4-BE49-F238E27FC236}">
                <a16:creationId xmlns:a16="http://schemas.microsoft.com/office/drawing/2014/main" id="{6BCA0093-2C26-4469-9D6A-90445D614D4A}"/>
              </a:ext>
            </a:extLst>
          </p:cNvPr>
          <p:cNvSpPr txBox="1"/>
          <p:nvPr/>
        </p:nvSpPr>
        <p:spPr>
          <a:xfrm>
            <a:off x="4348855" y="1601867"/>
            <a:ext cx="4213356" cy="28060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612000" indent="-285750" algn="just">
              <a:spcBef>
                <a:spcPts val="600"/>
              </a:spcBef>
              <a:buSzPct val="100000"/>
              <a:buFont typeface="Wingdings" charset="2"/>
              <a:buChar char="§"/>
            </a:pPr>
            <a:endParaRPr lang="fr-BE" sz="1200" b="1" dirty="0">
              <a:solidFill>
                <a:srgbClr val="32374A"/>
              </a:solidFill>
              <a:cs typeface="Calibri"/>
            </a:endParaRPr>
          </a:p>
          <a:p>
            <a:pPr marL="612000" indent="-285750" algn="just">
              <a:spcBef>
                <a:spcPts val="600"/>
              </a:spcBef>
              <a:buSzPct val="100000"/>
              <a:buFont typeface="Wingdings" charset="2"/>
              <a:buChar char="§"/>
            </a:pPr>
            <a:endParaRPr lang="fr-BE" sz="1200" b="1" dirty="0">
              <a:solidFill>
                <a:srgbClr val="32374A"/>
              </a:solidFill>
              <a:cs typeface="Calibri"/>
            </a:endParaRPr>
          </a:p>
          <a:p>
            <a:pPr marL="612000" indent="-285750" algn="just">
              <a:spcBef>
                <a:spcPts val="600"/>
              </a:spcBef>
              <a:buSzPct val="100000"/>
              <a:buFont typeface="Wingdings" charset="2"/>
              <a:buChar char="§"/>
            </a:pPr>
            <a:endParaRPr lang="fr-BE" sz="1200" b="1" dirty="0">
              <a:solidFill>
                <a:srgbClr val="32374A"/>
              </a:solidFill>
              <a:cs typeface="Calibri"/>
            </a:endParaRPr>
          </a:p>
          <a:p>
            <a:pPr marL="783450" lvl="1" algn="just">
              <a:buSzPct val="100000"/>
            </a:pPr>
            <a:endParaRPr lang="fr-BE" sz="1200" dirty="0">
              <a:latin typeface="Venti CF Bold"/>
            </a:endParaRPr>
          </a:p>
          <a:p>
            <a:pPr marL="783450" lvl="1" algn="just">
              <a:buSzPct val="100000"/>
            </a:pPr>
            <a:endParaRPr lang="fr-BE" sz="1200" dirty="0">
              <a:latin typeface="Venti CF Bold"/>
            </a:endParaRPr>
          </a:p>
          <a:p>
            <a:pPr marL="783450" lvl="1" algn="just">
              <a:buSzPct val="100000"/>
            </a:pPr>
            <a:endParaRPr lang="fr-BE" sz="1200" dirty="0">
              <a:latin typeface="Venti CF Bold"/>
            </a:endParaRPr>
          </a:p>
          <a:p>
            <a:pPr marL="1069200" lvl="1" indent="-285750" algn="just">
              <a:spcBef>
                <a:spcPts val="600"/>
              </a:spcBef>
              <a:buSzPct val="100000"/>
              <a:buFont typeface="Wingdings" charset="2"/>
              <a:buChar char="§"/>
            </a:pPr>
            <a:endParaRPr lang="fr-BE" sz="1200" b="1" dirty="0">
              <a:solidFill>
                <a:srgbClr val="32374A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99386-8DC5-4539-91FF-74CF697658F9}"/>
              </a:ext>
            </a:extLst>
          </p:cNvPr>
          <p:cNvSpPr txBox="1"/>
          <p:nvPr/>
        </p:nvSpPr>
        <p:spPr>
          <a:xfrm>
            <a:off x="581788" y="951741"/>
            <a:ext cx="8121697" cy="457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  <a:cs typeface="Calibri"/>
              </a:rPr>
              <a:t>Herinnering van de thematische ministerraad van 28 maart 2019</a:t>
            </a:r>
          </a:p>
          <a:p>
            <a:pPr marL="1069200" lvl="1" indent="-285750" algn="just">
              <a:buSzPct val="100000"/>
              <a:buFont typeface="Wingdings" charset="2"/>
              <a:buChar char="§"/>
            </a:pPr>
            <a:endParaRPr lang="nl-BE" sz="1050" dirty="0">
              <a:solidFill>
                <a:srgbClr val="32374A"/>
              </a:solidFill>
              <a:cs typeface="Calibri"/>
            </a:endParaRPr>
          </a:p>
          <a:p>
            <a:pPr marL="742950" lvl="1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nl-BE" sz="1500" b="1" dirty="0">
                <a:solidFill>
                  <a:srgbClr val="32374A"/>
                </a:solidFill>
                <a:cs typeface="Calibri"/>
              </a:rPr>
              <a:t>Voorbereidingsmaatregelen genomen door de federale regering</a:t>
            </a:r>
          </a:p>
          <a:p>
            <a:pPr marL="1069200" lvl="1" indent="-285750" algn="just">
              <a:spcBef>
                <a:spcPts val="600"/>
              </a:spcBef>
              <a:buSzPct val="100000"/>
              <a:buFont typeface="Wingdings" charset="2"/>
              <a:buChar char="§"/>
            </a:pPr>
            <a:r>
              <a:rPr lang="nl-BE" sz="1200" dirty="0">
                <a:solidFill>
                  <a:srgbClr val="32374A"/>
                </a:solidFill>
                <a:cs typeface="Calibri"/>
              </a:rPr>
              <a:t>Inwerkingtreding alleen als er geen terugtrekkingsakkoord kan worden gesloten tussen de Europese Unie en het Verenigd Koninkrijk tegen 31 oktober 2019</a:t>
            </a:r>
          </a:p>
          <a:p>
            <a:pPr marL="1069200" lvl="1" indent="-285750" algn="just">
              <a:spcBef>
                <a:spcPts val="600"/>
              </a:spcBef>
              <a:buSzPct val="100000"/>
              <a:buFont typeface="Wingdings" charset="2"/>
              <a:buChar char="§"/>
            </a:pPr>
            <a:r>
              <a:rPr lang="nl-BE" sz="1200" dirty="0">
                <a:solidFill>
                  <a:srgbClr val="32374A"/>
                </a:solidFill>
                <a:cs typeface="Calibri"/>
              </a:rPr>
              <a:t>Onder voorbehoud van wederkerigheid </a:t>
            </a:r>
          </a:p>
          <a:p>
            <a:pPr marL="1069200" lvl="1" indent="-285750" algn="just">
              <a:buSzPct val="100000"/>
              <a:buFont typeface="Wingdings" charset="2"/>
              <a:buChar char="§"/>
            </a:pPr>
            <a:endParaRPr lang="nl-BE" sz="1050" dirty="0">
              <a:solidFill>
                <a:srgbClr val="32374A"/>
              </a:solidFill>
              <a:cs typeface="Calibri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BE" sz="1500" b="1" dirty="0">
                <a:solidFill>
                  <a:srgbClr val="32374A"/>
                </a:solidFill>
                <a:cs typeface="Calibri"/>
              </a:rPr>
              <a:t>Wetsontwerp betreffende de terugtrekking van het Verenigd Koninkrijk uit de Europese Unie</a:t>
            </a:r>
          </a:p>
          <a:p>
            <a:pPr marL="954900" lvl="1" indent="-1714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nl-BE" sz="1050" b="1" dirty="0">
                <a:solidFill>
                  <a:srgbClr val="32374A"/>
                </a:solidFill>
                <a:cs typeface="Calibri"/>
              </a:rPr>
              <a:t>Betreft: verblijfsrecht, sociale zekerheid, energie, werk, verzekeringen, justitie, binnenlandse zaken, financiën, fiscaliteit</a:t>
            </a:r>
          </a:p>
          <a:p>
            <a:pPr lvl="3"/>
            <a:r>
              <a:rPr lang="nl-BE" sz="1050" b="1" dirty="0">
                <a:solidFill>
                  <a:srgbClr val="FF0000"/>
                </a:solidFill>
                <a:cs typeface="Calibri"/>
              </a:rPr>
              <a:t>Update</a:t>
            </a:r>
            <a:endParaRPr lang="nl-BE" sz="1050" dirty="0">
              <a:solidFill>
                <a:srgbClr val="32374A"/>
              </a:solidFill>
              <a:sym typeface="Symbol" panose="05050102010706020507" pitchFamily="18" charset="2"/>
            </a:endParaRPr>
          </a:p>
          <a:p>
            <a:pPr lvl="3"/>
            <a:r>
              <a:rPr lang="nl-BE" sz="1050" dirty="0">
                <a:solidFill>
                  <a:srgbClr val="32374A"/>
                </a:solidFill>
                <a:sym typeface="Symbol" panose="05050102010706020507" pitchFamily="18" charset="2"/>
              </a:rPr>
              <a:t> </a:t>
            </a:r>
            <a:r>
              <a:rPr lang="nl-BE" sz="1050" dirty="0">
                <a:solidFill>
                  <a:srgbClr val="32374A"/>
                </a:solidFill>
              </a:rPr>
              <a:t>Goedkeuring in de plenaire vergadering van 28/03/2019</a:t>
            </a:r>
          </a:p>
          <a:p>
            <a:pPr marL="1543050" lvl="3" indent="-171450">
              <a:buFont typeface="Symbol" panose="05050102010706020507" pitchFamily="18" charset="2"/>
              <a:buChar char="®"/>
            </a:pPr>
            <a:r>
              <a:rPr lang="nl-BE" sz="1050" dirty="0">
                <a:solidFill>
                  <a:srgbClr val="32374A"/>
                </a:solidFill>
              </a:rPr>
              <a:t>In afwachting van bekrachtiging door de koning, in functie van de uitkomst</a:t>
            </a:r>
          </a:p>
          <a:p>
            <a:pPr lvl="3"/>
            <a:endParaRPr lang="nl-BE" sz="1050" dirty="0">
              <a:solidFill>
                <a:srgbClr val="32374A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nl-BE" sz="1500" b="1" dirty="0">
                <a:solidFill>
                  <a:srgbClr val="32374A"/>
                </a:solidFill>
                <a:cs typeface="Calibri"/>
              </a:rPr>
              <a:t> Koninklijke besluiten</a:t>
            </a:r>
            <a:endParaRPr lang="nl-BE" sz="1500" b="1" dirty="0">
              <a:solidFill>
                <a:srgbClr val="FF0000"/>
              </a:solidFill>
              <a:cs typeface="Calibri"/>
            </a:endParaRPr>
          </a:p>
          <a:p>
            <a:pPr marL="954900" lvl="1" indent="-1714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nl-BE" sz="1050" b="1" dirty="0">
                <a:solidFill>
                  <a:srgbClr val="32374A"/>
                </a:solidFill>
                <a:cs typeface="Calibri"/>
              </a:rPr>
              <a:t> Betreft: Brexitwet, werk, openbaar ambt, volksgezondheid – medische hulpmiddelen</a:t>
            </a:r>
            <a:r>
              <a:rPr lang="nl-BE" sz="1050" b="1" dirty="0">
                <a:solidFill>
                  <a:srgbClr val="FF0000"/>
                </a:solidFill>
                <a:cs typeface="Calibri"/>
              </a:rPr>
              <a:t>	</a:t>
            </a:r>
          </a:p>
          <a:p>
            <a:pPr marL="954900" lvl="1" indent="-1714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nl-BE" sz="1050" b="1" dirty="0">
                <a:solidFill>
                  <a:srgbClr val="FF0000"/>
                </a:solidFill>
                <a:cs typeface="Calibri"/>
              </a:rPr>
              <a:t>Update</a:t>
            </a:r>
            <a:endParaRPr lang="nl-BE" sz="1050" dirty="0">
              <a:solidFill>
                <a:srgbClr val="32374A"/>
              </a:solidFill>
              <a:sym typeface="Symbol" panose="05050102010706020507" pitchFamily="18" charset="2"/>
            </a:endParaRPr>
          </a:p>
          <a:p>
            <a:pPr lvl="2"/>
            <a:r>
              <a:rPr lang="nl-BE" sz="1050" dirty="0">
                <a:solidFill>
                  <a:srgbClr val="32374A"/>
                </a:solidFill>
                <a:sym typeface="Symbol" panose="05050102010706020507" pitchFamily="18" charset="2"/>
              </a:rPr>
              <a:t>	 </a:t>
            </a:r>
            <a:r>
              <a:rPr lang="nl-BE" sz="1050" dirty="0">
                <a:solidFill>
                  <a:srgbClr val="32374A"/>
                </a:solidFill>
              </a:rPr>
              <a:t>In afwachting van bekrachtiging door de koning, in functie van de uitkomst</a:t>
            </a:r>
          </a:p>
          <a:p>
            <a:pPr lvl="2"/>
            <a:endParaRPr lang="nl-BE" b="1" dirty="0">
              <a:solidFill>
                <a:srgbClr val="32374A"/>
              </a:solidFill>
              <a:cs typeface="Calibri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4208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51400"/>
            <a:ext cx="9144000" cy="292100"/>
          </a:xfrm>
          <a:prstGeom prst="rect">
            <a:avLst/>
          </a:prstGeom>
          <a:solidFill>
            <a:srgbClr val="3237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32374A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11631" y="4851400"/>
            <a:ext cx="1320737" cy="2921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900" cap="all" dirty="0">
                <a:solidFill>
                  <a:schemeClr val="bg1"/>
                </a:solidFill>
                <a:latin typeface="Venti CF Medium"/>
                <a:cs typeface="Venti CF Medium"/>
              </a:rPr>
              <a:t>#begov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4851400"/>
            <a:ext cx="2107514" cy="2921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360000"/>
            <a:r>
              <a:rPr lang="fr-FR" sz="900" cap="all" dirty="0">
                <a:solidFill>
                  <a:schemeClr val="bg1"/>
                </a:solidFill>
                <a:latin typeface="Venti CF Medium"/>
                <a:cs typeface="Venti CF Medium"/>
              </a:rPr>
              <a:t>Gouvernement fédéral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036486" y="4851400"/>
            <a:ext cx="2107514" cy="292100"/>
          </a:xfrm>
          <a:prstGeom prst="rect">
            <a:avLst/>
          </a:prstGeom>
          <a:noFill/>
        </p:spPr>
        <p:txBody>
          <a:bodyPr wrap="square" lIns="0" tIns="0" rIns="360000" bIns="0" rtlCol="0" anchor="ctr" anchorCtr="0">
            <a:noAutofit/>
          </a:bodyPr>
          <a:lstStyle/>
          <a:p>
            <a:pPr algn="r"/>
            <a:r>
              <a:rPr lang="fr-FR" sz="900" cap="all" spc="50" dirty="0">
                <a:solidFill>
                  <a:schemeClr val="bg1"/>
                </a:solidFill>
                <a:latin typeface="Venti CF Medium"/>
                <a:cs typeface="Venti CF Medium"/>
              </a:rPr>
              <a:t>F</a:t>
            </a:r>
            <a:r>
              <a:rPr lang="nl-BE" sz="900" cap="all" spc="50" dirty="0">
                <a:solidFill>
                  <a:schemeClr val="bg1"/>
                </a:solidFill>
                <a:latin typeface="Venti CF Medium"/>
                <a:cs typeface="Venti CF Medium"/>
              </a:rPr>
              <a:t>ederale regering</a:t>
            </a:r>
            <a:endParaRPr lang="fr-FR" sz="900" cap="all" spc="50" dirty="0">
              <a:solidFill>
                <a:schemeClr val="bg1"/>
              </a:solidFill>
              <a:latin typeface="Venti CF Medium"/>
              <a:cs typeface="Venti CF Medium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74991" y="439081"/>
            <a:ext cx="7394016" cy="7146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fi-FI" sz="4000" cap="all" dirty="0">
                <a:solidFill>
                  <a:srgbClr val="32374A"/>
                </a:solidFill>
                <a:latin typeface="Venti CF Bold"/>
                <a:cs typeface="Venti CF Bold"/>
              </a:rPr>
              <a:t>COMMUNICATIE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38782" y="1168723"/>
            <a:ext cx="8570326" cy="28060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fr-BE" b="1" dirty="0">
                <a:solidFill>
                  <a:srgbClr val="32374A"/>
                </a:solidFill>
                <a:cs typeface="Calibri"/>
              </a:rPr>
              <a:t>Op Europees niveau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	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			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fr-BE" sz="1400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 Ter beschikking van de burgers en bedrijven</a:t>
            </a:r>
            <a:endParaRPr lang="fr-BE" sz="1400" dirty="0">
              <a:solidFill>
                <a:srgbClr val="32374A"/>
              </a:solidFill>
              <a:cs typeface="Calibri"/>
            </a:endParaRPr>
          </a:p>
          <a:p>
            <a:pPr marL="1200150" lvl="2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BE" sz="1400" dirty="0">
                <a:solidFill>
                  <a:srgbClr val="32374A"/>
                </a:solidFill>
                <a:cs typeface="Calibri"/>
              </a:rPr>
              <a:t>Terbeschikkingstelling van het </a:t>
            </a:r>
            <a:r>
              <a:rPr lang="fr-BE" sz="1400" i="1" dirty="0">
                <a:solidFill>
                  <a:srgbClr val="32374A"/>
                </a:solidFill>
                <a:cs typeface="Calibri"/>
              </a:rPr>
              <a:t>Europe Direct Call Centre </a:t>
            </a:r>
          </a:p>
          <a:p>
            <a:pPr marL="1200150" lvl="2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BE" sz="1400" dirty="0">
                <a:solidFill>
                  <a:srgbClr val="32374A"/>
                </a:solidFill>
                <a:cs typeface="Calibri"/>
              </a:rPr>
              <a:t>Gratis oproep op het nummer 800 67 89 10 11</a:t>
            </a:r>
          </a:p>
          <a:p>
            <a:pPr marL="1657350" lvl="3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BE" sz="1400" dirty="0" err="1">
                <a:solidFill>
                  <a:srgbClr val="32374A"/>
                </a:solidFill>
                <a:cs typeface="Calibri"/>
              </a:rPr>
              <a:t>Vanuit</a:t>
            </a:r>
            <a:r>
              <a:rPr lang="fr-BE" sz="1400" dirty="0">
                <a:solidFill>
                  <a:srgbClr val="32374A"/>
                </a:solidFill>
                <a:cs typeface="Calibri"/>
              </a:rPr>
              <a:t> </a:t>
            </a:r>
            <a:r>
              <a:rPr lang="fr-BE" sz="1400" dirty="0" err="1">
                <a:solidFill>
                  <a:srgbClr val="32374A"/>
                </a:solidFill>
                <a:cs typeface="Calibri"/>
              </a:rPr>
              <a:t>alle</a:t>
            </a:r>
            <a:r>
              <a:rPr lang="fr-BE" sz="1400" dirty="0">
                <a:solidFill>
                  <a:srgbClr val="32374A"/>
                </a:solidFill>
                <a:cs typeface="Calibri"/>
              </a:rPr>
              <a:t> EU-</a:t>
            </a:r>
            <a:r>
              <a:rPr lang="fr-BE" sz="1400" dirty="0" err="1">
                <a:solidFill>
                  <a:srgbClr val="32374A"/>
                </a:solidFill>
                <a:cs typeface="Calibri"/>
              </a:rPr>
              <a:t>landen</a:t>
            </a:r>
            <a:endParaRPr lang="fr-BE" sz="1400" dirty="0">
              <a:solidFill>
                <a:srgbClr val="32374A"/>
              </a:solidFill>
              <a:cs typeface="Calibri"/>
            </a:endParaRPr>
          </a:p>
          <a:p>
            <a:pPr marL="1657350" lvl="3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BE" sz="1400" dirty="0">
                <a:solidFill>
                  <a:srgbClr val="32374A"/>
                </a:solidFill>
                <a:cs typeface="Calibri"/>
              </a:rPr>
              <a:t>Op </a:t>
            </a:r>
            <a:r>
              <a:rPr lang="fr-BE" sz="1400" dirty="0" err="1">
                <a:solidFill>
                  <a:srgbClr val="32374A"/>
                </a:solidFill>
                <a:cs typeface="Calibri"/>
              </a:rPr>
              <a:t>werkdagen</a:t>
            </a:r>
            <a:r>
              <a:rPr lang="fr-BE" sz="1400" dirty="0">
                <a:solidFill>
                  <a:srgbClr val="32374A"/>
                </a:solidFill>
                <a:cs typeface="Calibri"/>
              </a:rPr>
              <a:t> van 9.00 </a:t>
            </a:r>
            <a:r>
              <a:rPr lang="fr-BE" sz="1400" dirty="0" err="1">
                <a:solidFill>
                  <a:srgbClr val="32374A"/>
                </a:solidFill>
                <a:cs typeface="Calibri"/>
              </a:rPr>
              <a:t>tot</a:t>
            </a:r>
            <a:r>
              <a:rPr lang="fr-BE" sz="1400" dirty="0">
                <a:solidFill>
                  <a:srgbClr val="32374A"/>
                </a:solidFill>
                <a:cs typeface="Calibri"/>
              </a:rPr>
              <a:t> 18.00 </a:t>
            </a:r>
            <a:r>
              <a:rPr lang="fr-BE" sz="1400" dirty="0" err="1">
                <a:solidFill>
                  <a:srgbClr val="32374A"/>
                </a:solidFill>
                <a:cs typeface="Calibri"/>
              </a:rPr>
              <a:t>uur</a:t>
            </a:r>
            <a:endParaRPr lang="fr-BE" sz="1400" dirty="0">
              <a:solidFill>
                <a:srgbClr val="32374A"/>
              </a:solidFill>
              <a:cs typeface="Calibri"/>
            </a:endParaRPr>
          </a:p>
          <a:p>
            <a:pPr marL="1657350" lvl="3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BE" sz="1400" dirty="0">
                <a:solidFill>
                  <a:srgbClr val="32374A"/>
                </a:solidFill>
                <a:cs typeface="Calibri"/>
              </a:rPr>
              <a:t>In </a:t>
            </a:r>
            <a:r>
              <a:rPr lang="fr-BE" sz="1400" dirty="0" err="1">
                <a:solidFill>
                  <a:srgbClr val="32374A"/>
                </a:solidFill>
                <a:cs typeface="Calibri"/>
              </a:rPr>
              <a:t>alle</a:t>
            </a:r>
            <a:r>
              <a:rPr lang="fr-BE" sz="1400" dirty="0">
                <a:solidFill>
                  <a:srgbClr val="32374A"/>
                </a:solidFill>
                <a:cs typeface="Calibri"/>
              </a:rPr>
              <a:t> </a:t>
            </a:r>
            <a:r>
              <a:rPr lang="fr-BE" sz="1400" dirty="0" err="1">
                <a:solidFill>
                  <a:srgbClr val="32374A"/>
                </a:solidFill>
                <a:cs typeface="Calibri"/>
              </a:rPr>
              <a:t>officiële</a:t>
            </a:r>
            <a:r>
              <a:rPr lang="fr-BE" sz="1400" dirty="0">
                <a:solidFill>
                  <a:srgbClr val="32374A"/>
                </a:solidFill>
                <a:cs typeface="Calibri"/>
              </a:rPr>
              <a:t> </a:t>
            </a:r>
            <a:r>
              <a:rPr lang="fr-BE" sz="1400" dirty="0" err="1">
                <a:solidFill>
                  <a:srgbClr val="32374A"/>
                </a:solidFill>
                <a:cs typeface="Calibri"/>
              </a:rPr>
              <a:t>talen</a:t>
            </a:r>
            <a:r>
              <a:rPr lang="fr-BE" sz="1400" dirty="0">
                <a:solidFill>
                  <a:srgbClr val="32374A"/>
                </a:solidFill>
                <a:cs typeface="Calibri"/>
              </a:rPr>
              <a:t> van de EU</a:t>
            </a:r>
          </a:p>
          <a:p>
            <a:pPr marL="1657350" lvl="3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fr-BE" sz="1400" dirty="0">
              <a:solidFill>
                <a:srgbClr val="32374A"/>
              </a:solidFill>
              <a:cs typeface="Calibri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fr-BE" sz="1400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 Ter beschikking van de </a:t>
            </a:r>
            <a:r>
              <a:rPr lang="fr-BE" sz="1400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overheden</a:t>
            </a:r>
            <a:r>
              <a:rPr lang="fr-BE" sz="1400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van de </a:t>
            </a:r>
            <a:r>
              <a:rPr lang="fr-BE" sz="1400" dirty="0" err="1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listaten</a:t>
            </a:r>
            <a:endParaRPr lang="fr-BE" sz="1400" dirty="0">
              <a:solidFill>
                <a:srgbClr val="32374A"/>
              </a:solidFill>
              <a:cs typeface="Calibri"/>
            </a:endParaRPr>
          </a:p>
          <a:p>
            <a:pPr marL="1200150" lvl="2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BE" sz="1400" dirty="0" err="1">
                <a:solidFill>
                  <a:srgbClr val="32374A"/>
                </a:solidFill>
                <a:cs typeface="Calibri"/>
              </a:rPr>
              <a:t>Invoering</a:t>
            </a:r>
            <a:r>
              <a:rPr lang="fr-BE" sz="1400" dirty="0">
                <a:solidFill>
                  <a:srgbClr val="32374A"/>
                </a:solidFill>
                <a:cs typeface="Calibri"/>
              </a:rPr>
              <a:t> van </a:t>
            </a:r>
            <a:r>
              <a:rPr lang="fr-BE" sz="1400" dirty="0" err="1">
                <a:solidFill>
                  <a:srgbClr val="32374A"/>
                </a:solidFill>
                <a:cs typeface="Calibri"/>
              </a:rPr>
              <a:t>een</a:t>
            </a:r>
            <a:r>
              <a:rPr lang="fr-BE" sz="1400" dirty="0">
                <a:solidFill>
                  <a:srgbClr val="32374A"/>
                </a:solidFill>
                <a:cs typeface="Calibri"/>
              </a:rPr>
              <a:t> </a:t>
            </a:r>
            <a:r>
              <a:rPr lang="fr-BE" sz="1400" dirty="0" err="1">
                <a:solidFill>
                  <a:srgbClr val="32374A"/>
                </a:solidFill>
                <a:cs typeface="Calibri"/>
              </a:rPr>
              <a:t>centraal</a:t>
            </a:r>
            <a:r>
              <a:rPr lang="fr-BE" sz="1400" dirty="0">
                <a:solidFill>
                  <a:srgbClr val="32374A"/>
                </a:solidFill>
                <a:cs typeface="Calibri"/>
              </a:rPr>
              <a:t> </a:t>
            </a:r>
            <a:r>
              <a:rPr lang="fr-BE" sz="1400" dirty="0" err="1">
                <a:solidFill>
                  <a:srgbClr val="32374A"/>
                </a:solidFill>
                <a:cs typeface="Calibri"/>
              </a:rPr>
              <a:t>callcenter</a:t>
            </a:r>
            <a:endParaRPr lang="fr-BE" sz="1400" dirty="0">
              <a:solidFill>
                <a:srgbClr val="32374A"/>
              </a:solidFill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BE" dirty="0">
              <a:solidFill>
                <a:srgbClr val="32374A"/>
              </a:solidFill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BE" dirty="0">
              <a:solidFill>
                <a:srgbClr val="32374A"/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de-DE" sz="100" b="1" dirty="0">
              <a:solidFill>
                <a:srgbClr val="32374A"/>
              </a:solidFill>
              <a:cs typeface="Calibri"/>
            </a:endParaRPr>
          </a:p>
          <a:p>
            <a:pPr algn="just"/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733397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51400"/>
            <a:ext cx="9144000" cy="292100"/>
          </a:xfrm>
          <a:prstGeom prst="rect">
            <a:avLst/>
          </a:prstGeom>
          <a:solidFill>
            <a:srgbClr val="3237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32374A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11631" y="4851400"/>
            <a:ext cx="1320737" cy="2921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900" cap="all" dirty="0">
                <a:solidFill>
                  <a:schemeClr val="bg1"/>
                </a:solidFill>
                <a:latin typeface="Venti CF Medium"/>
                <a:cs typeface="Venti CF Medium"/>
              </a:rPr>
              <a:t>#begov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4851400"/>
            <a:ext cx="2107514" cy="2921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360000"/>
            <a:r>
              <a:rPr lang="fr-FR" sz="900" cap="all" dirty="0">
                <a:solidFill>
                  <a:schemeClr val="bg1"/>
                </a:solidFill>
                <a:latin typeface="Venti CF Medium"/>
                <a:cs typeface="Venti CF Medium"/>
              </a:rPr>
              <a:t>Gouvernement fédéral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036486" y="4851400"/>
            <a:ext cx="2107514" cy="292100"/>
          </a:xfrm>
          <a:prstGeom prst="rect">
            <a:avLst/>
          </a:prstGeom>
          <a:noFill/>
        </p:spPr>
        <p:txBody>
          <a:bodyPr wrap="square" lIns="0" tIns="0" rIns="360000" bIns="0" rtlCol="0" anchor="ctr" anchorCtr="0">
            <a:noAutofit/>
          </a:bodyPr>
          <a:lstStyle/>
          <a:p>
            <a:pPr algn="r"/>
            <a:r>
              <a:rPr lang="fr-FR" sz="900" cap="all" spc="50" dirty="0">
                <a:solidFill>
                  <a:schemeClr val="bg1"/>
                </a:solidFill>
                <a:latin typeface="Venti CF Medium"/>
                <a:cs typeface="Venti CF Medium"/>
              </a:rPr>
              <a:t>F</a:t>
            </a:r>
            <a:r>
              <a:rPr lang="nl-BE" sz="900" cap="all" spc="50" dirty="0">
                <a:solidFill>
                  <a:schemeClr val="bg1"/>
                </a:solidFill>
                <a:latin typeface="Venti CF Medium"/>
                <a:cs typeface="Venti CF Medium"/>
              </a:rPr>
              <a:t>ederale regering</a:t>
            </a:r>
            <a:endParaRPr lang="fr-FR" sz="900" cap="all" spc="50" dirty="0">
              <a:solidFill>
                <a:schemeClr val="bg1"/>
              </a:solidFill>
              <a:latin typeface="Venti CF Medium"/>
              <a:cs typeface="Venti CF Medium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74991" y="439081"/>
            <a:ext cx="7394016" cy="7146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fi-FI" sz="4000" cap="all" dirty="0">
                <a:solidFill>
                  <a:srgbClr val="32374A"/>
                </a:solidFill>
                <a:latin typeface="Venti CF Bold"/>
                <a:cs typeface="Venti CF Bold"/>
              </a:rPr>
              <a:t>COMMUNICATIE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90452" y="1153739"/>
            <a:ext cx="8264789" cy="28060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fr-BE" b="1" dirty="0">
                <a:solidFill>
                  <a:srgbClr val="32374A"/>
                </a:solidFill>
                <a:cs typeface="Calibri"/>
              </a:rPr>
              <a:t>Op </a:t>
            </a:r>
            <a:r>
              <a:rPr lang="fr-BE" b="1" dirty="0" err="1">
                <a:solidFill>
                  <a:srgbClr val="32374A"/>
                </a:solidFill>
                <a:cs typeface="Calibri"/>
              </a:rPr>
              <a:t>Belgisch</a:t>
            </a:r>
            <a:r>
              <a:rPr lang="fr-BE" b="1" dirty="0">
                <a:solidFill>
                  <a:srgbClr val="32374A"/>
                </a:solidFill>
                <a:cs typeface="Calibri"/>
              </a:rPr>
              <a:t> </a:t>
            </a:r>
            <a:r>
              <a:rPr lang="fr-BE" b="1" dirty="0" err="1">
                <a:solidFill>
                  <a:srgbClr val="32374A"/>
                </a:solidFill>
                <a:cs typeface="Calibri"/>
              </a:rPr>
              <a:t>federaal</a:t>
            </a:r>
            <a:r>
              <a:rPr lang="fr-BE" b="1" dirty="0">
                <a:solidFill>
                  <a:srgbClr val="32374A"/>
                </a:solidFill>
                <a:cs typeface="Calibri"/>
              </a:rPr>
              <a:t> niveau</a:t>
            </a:r>
          </a:p>
          <a:p>
            <a:pPr marL="285750" indent="-285750" algn="ctr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r>
              <a:rPr lang="nl-BE" sz="1500" b="1" dirty="0"/>
              <a:t>Opening van een unieke </a:t>
            </a:r>
            <a:r>
              <a:rPr lang="nl-BE" sz="1500" b="1" dirty="0" err="1"/>
              <a:t>Brexit</a:t>
            </a:r>
            <a:r>
              <a:rPr lang="nl-BE" sz="1500" b="1" dirty="0"/>
              <a:t>-portaalsite via de website van de federale overheid </a:t>
            </a:r>
            <a:r>
              <a:rPr lang="nl-BE" sz="1500" dirty="0"/>
              <a:t>sinds 21 februari 2019: </a:t>
            </a:r>
            <a:r>
              <a:rPr lang="fr-BE" i="1" dirty="0">
                <a:solidFill>
                  <a:srgbClr val="32374A"/>
                </a:solidFill>
                <a:cs typeface="Calibri"/>
                <a:hlinkClick r:id="rId3"/>
              </a:rPr>
              <a:t>www.belgium.be/Brexit</a:t>
            </a:r>
            <a:endParaRPr lang="fr-BE" i="1" dirty="0">
              <a:solidFill>
                <a:srgbClr val="32374A"/>
              </a:solidFill>
              <a:cs typeface="Calibri"/>
            </a:endParaRPr>
          </a:p>
          <a:p>
            <a:pPr marL="285750" indent="-285750" algn="ctr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®"/>
            </a:pPr>
            <a:endParaRPr lang="fr-BE" dirty="0">
              <a:solidFill>
                <a:srgbClr val="32374A"/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de-DE" sz="100" b="1" dirty="0">
              <a:solidFill>
                <a:srgbClr val="32374A"/>
              </a:solidFill>
              <a:cs typeface="Calibri"/>
            </a:endParaRPr>
          </a:p>
          <a:p>
            <a:pPr algn="just"/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1D97CC-3967-48EA-A696-C87B95A114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02" t="8828" r="66132" b="47677"/>
          <a:stretch/>
        </p:blipFill>
        <p:spPr>
          <a:xfrm>
            <a:off x="1471717" y="1982311"/>
            <a:ext cx="6200566" cy="25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4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51400"/>
            <a:ext cx="9144000" cy="292100"/>
          </a:xfrm>
          <a:prstGeom prst="rect">
            <a:avLst/>
          </a:prstGeom>
          <a:solidFill>
            <a:srgbClr val="3237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32374A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11631" y="4851400"/>
            <a:ext cx="1320737" cy="2921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900" cap="all" dirty="0">
                <a:solidFill>
                  <a:schemeClr val="bg1"/>
                </a:solidFill>
                <a:latin typeface="Venti CF Medium"/>
                <a:cs typeface="Venti CF Medium"/>
              </a:rPr>
              <a:t>#begov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4851400"/>
            <a:ext cx="2107514" cy="2921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360000"/>
            <a:r>
              <a:rPr lang="fr-FR" sz="900" cap="all" dirty="0">
                <a:solidFill>
                  <a:schemeClr val="bg1"/>
                </a:solidFill>
                <a:latin typeface="Venti CF Medium"/>
                <a:cs typeface="Venti CF Medium"/>
              </a:rPr>
              <a:t>Gouvernement fédéral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036486" y="4851400"/>
            <a:ext cx="2107514" cy="292100"/>
          </a:xfrm>
          <a:prstGeom prst="rect">
            <a:avLst/>
          </a:prstGeom>
          <a:noFill/>
        </p:spPr>
        <p:txBody>
          <a:bodyPr wrap="square" lIns="0" tIns="0" rIns="360000" bIns="0" rtlCol="0" anchor="ctr" anchorCtr="0">
            <a:noAutofit/>
          </a:bodyPr>
          <a:lstStyle/>
          <a:p>
            <a:pPr algn="r"/>
            <a:r>
              <a:rPr lang="fr-FR" sz="900" cap="all" spc="50" dirty="0">
                <a:solidFill>
                  <a:schemeClr val="bg1"/>
                </a:solidFill>
                <a:latin typeface="Venti CF Medium"/>
                <a:cs typeface="Venti CF Medium"/>
              </a:rPr>
              <a:t>F</a:t>
            </a:r>
            <a:r>
              <a:rPr lang="nl-BE" sz="900" cap="all" spc="50" dirty="0">
                <a:solidFill>
                  <a:schemeClr val="bg1"/>
                </a:solidFill>
                <a:latin typeface="Venti CF Medium"/>
                <a:cs typeface="Venti CF Medium"/>
              </a:rPr>
              <a:t>ederale regering</a:t>
            </a:r>
            <a:endParaRPr lang="fr-FR" sz="900" cap="all" spc="50" dirty="0">
              <a:solidFill>
                <a:schemeClr val="bg1"/>
              </a:solidFill>
              <a:latin typeface="Venti CF Medium"/>
              <a:cs typeface="Venti CF Medium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74991" y="439081"/>
            <a:ext cx="7394016" cy="7146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fi-FI" sz="4000" cap="all" dirty="0">
                <a:solidFill>
                  <a:srgbClr val="32374A"/>
                </a:solidFill>
                <a:latin typeface="Venti CF Bold"/>
                <a:cs typeface="Venti CF Bold"/>
              </a:rPr>
              <a:t>COMMUNICATIE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90452" y="1153739"/>
            <a:ext cx="8264789" cy="28060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fr-BE" b="1" dirty="0" err="1">
                <a:solidFill>
                  <a:schemeClr val="accent1">
                    <a:lumMod val="50000"/>
                  </a:schemeClr>
                </a:solidFill>
                <a:cs typeface="Calibri"/>
              </a:rPr>
              <a:t>Actieve</a:t>
            </a:r>
            <a:r>
              <a:rPr lang="fr-BE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lang="fr-BE" b="1" dirty="0" err="1">
                <a:solidFill>
                  <a:schemeClr val="accent1">
                    <a:lumMod val="50000"/>
                  </a:schemeClr>
                </a:solidFill>
                <a:cs typeface="Calibri"/>
              </a:rPr>
              <a:t>bewustmakingscampagne</a:t>
            </a:r>
            <a:r>
              <a:rPr lang="fr-BE" dirty="0">
                <a:solidFill>
                  <a:schemeClr val="accent1">
                    <a:lumMod val="50000"/>
                  </a:schemeClr>
                </a:solidFill>
                <a:cs typeface="Calibri"/>
                <a:sym typeface="Symbol" panose="05050102010706020507" pitchFamily="18" charset="2"/>
              </a:rPr>
              <a:t>										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nl-BE" sz="1200" b="1" dirty="0">
                <a:solidFill>
                  <a:schemeClr val="accent1">
                    <a:lumMod val="50000"/>
                  </a:schemeClr>
                </a:solidFill>
              </a:rPr>
              <a:t>Buitenlandse Zaken heeft de aanzet gegeven tot een aantal evenementen gericht op de communicatie over de </a:t>
            </a:r>
            <a:r>
              <a:rPr lang="nl-BE" sz="1200" b="1" dirty="0" err="1">
                <a:solidFill>
                  <a:schemeClr val="accent1">
                    <a:lumMod val="50000"/>
                  </a:schemeClr>
                </a:solidFill>
              </a:rPr>
              <a:t>Brexit</a:t>
            </a:r>
            <a:r>
              <a:rPr lang="nl-BE" sz="1200" b="1" dirty="0">
                <a:solidFill>
                  <a:schemeClr val="accent1">
                    <a:lumMod val="50000"/>
                  </a:schemeClr>
                </a:solidFill>
              </a:rPr>
              <a:t>, waaronder: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BE" sz="1200" dirty="0">
                <a:solidFill>
                  <a:schemeClr val="accent1">
                    <a:lumMod val="50000"/>
                  </a:schemeClr>
                </a:solidFill>
              </a:rPr>
              <a:t>Bezoek van de adjunct-secretaris-generaal van de Europese Commissie, Céline </a:t>
            </a:r>
            <a:r>
              <a:rPr lang="nl-BE" sz="1200" dirty="0" err="1">
                <a:solidFill>
                  <a:schemeClr val="accent1">
                    <a:lumMod val="50000"/>
                  </a:schemeClr>
                </a:solidFill>
              </a:rPr>
              <a:t>Gauer</a:t>
            </a:r>
            <a:r>
              <a:rPr lang="nl-BE" sz="1200" dirty="0">
                <a:solidFill>
                  <a:schemeClr val="accent1">
                    <a:lumMod val="50000"/>
                  </a:schemeClr>
                </a:solidFill>
              </a:rPr>
              <a:t>, en haar </a:t>
            </a:r>
            <a:r>
              <a:rPr lang="fr-BE" sz="1200" i="1" dirty="0" err="1">
                <a:solidFill>
                  <a:schemeClr val="accent1">
                    <a:lumMod val="50000"/>
                  </a:schemeClr>
                </a:solidFill>
              </a:rPr>
              <a:t>Preparedness</a:t>
            </a:r>
            <a:r>
              <a:rPr lang="fr-BE" sz="1200" dirty="0">
                <a:solidFill>
                  <a:schemeClr val="accent1">
                    <a:lumMod val="50000"/>
                  </a:schemeClr>
                </a:solidFill>
              </a:rPr>
              <a:t>-team</a:t>
            </a:r>
            <a:r>
              <a:rPr lang="nl-BE" sz="1200" dirty="0">
                <a:solidFill>
                  <a:schemeClr val="accent1">
                    <a:lumMod val="50000"/>
                  </a:schemeClr>
                </a:solidFill>
              </a:rPr>
              <a:t>: bewustmaking van de relevante actoren inzake de Belgische en Europese voorbereidingen.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BE" sz="1200" dirty="0">
                <a:solidFill>
                  <a:schemeClr val="accent1">
                    <a:lumMod val="50000"/>
                  </a:schemeClr>
                </a:solidFill>
              </a:rPr>
              <a:t>Tal van informatieactiviteiten voor bedrijven en stakeholders (bv. overleg met de sectorverenigingen in samenwerking met de FOD Economie in maart en daarna in september 2018).</a:t>
            </a:r>
            <a:endParaRPr lang="fr-BE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BE" sz="1200" dirty="0">
                <a:solidFill>
                  <a:schemeClr val="accent1">
                    <a:lumMod val="50000"/>
                  </a:schemeClr>
                </a:solidFill>
              </a:rPr>
              <a:t>Organisatie door de Belgische ambassade in Londen van informatiesessies voor Belgen die in het Verenigd Koninkrijk wonen (in samenwerking met de Europese Commissie).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BE" sz="1200" dirty="0" err="1">
                <a:solidFill>
                  <a:schemeClr val="accent1">
                    <a:lumMod val="50000"/>
                  </a:schemeClr>
                </a:solidFill>
              </a:rPr>
              <a:t>Persbriefings</a:t>
            </a:r>
            <a:endParaRPr lang="fr-BE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BE" sz="1200" dirty="0">
                <a:solidFill>
                  <a:schemeClr val="accent1">
                    <a:lumMod val="50000"/>
                  </a:schemeClr>
                </a:solidFill>
              </a:rPr>
              <a:t>...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de-DE" sz="1100" b="1" dirty="0">
              <a:solidFill>
                <a:srgbClr val="32374A"/>
              </a:solidFill>
              <a:cs typeface="Calibri"/>
            </a:endParaRPr>
          </a:p>
          <a:p>
            <a:pPr algn="just"/>
            <a:endParaRPr lang="fr-FR" sz="11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1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1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94609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51400"/>
            <a:ext cx="9144000" cy="292100"/>
          </a:xfrm>
          <a:prstGeom prst="rect">
            <a:avLst/>
          </a:prstGeom>
          <a:solidFill>
            <a:srgbClr val="3237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32374A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11631" y="4851400"/>
            <a:ext cx="1320737" cy="2921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900" cap="all" dirty="0">
                <a:solidFill>
                  <a:schemeClr val="bg1"/>
                </a:solidFill>
                <a:latin typeface="Venti CF Medium"/>
                <a:cs typeface="Venti CF Medium"/>
              </a:rPr>
              <a:t>#begov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4851400"/>
            <a:ext cx="2107514" cy="2921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360000"/>
            <a:r>
              <a:rPr lang="fr-FR" sz="900" cap="all" dirty="0">
                <a:solidFill>
                  <a:schemeClr val="bg1"/>
                </a:solidFill>
                <a:latin typeface="Venti CF Medium"/>
                <a:cs typeface="Venti CF Medium"/>
              </a:rPr>
              <a:t>Gouvernement fédéral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036486" y="4851400"/>
            <a:ext cx="2107514" cy="292100"/>
          </a:xfrm>
          <a:prstGeom prst="rect">
            <a:avLst/>
          </a:prstGeom>
          <a:noFill/>
        </p:spPr>
        <p:txBody>
          <a:bodyPr wrap="square" lIns="0" tIns="0" rIns="360000" bIns="0" rtlCol="0" anchor="ctr" anchorCtr="0">
            <a:noAutofit/>
          </a:bodyPr>
          <a:lstStyle/>
          <a:p>
            <a:pPr algn="r"/>
            <a:r>
              <a:rPr lang="fr-FR" sz="900" cap="all" spc="50" dirty="0">
                <a:solidFill>
                  <a:schemeClr val="bg1"/>
                </a:solidFill>
                <a:latin typeface="Venti CF Medium"/>
                <a:cs typeface="Venti CF Medium"/>
              </a:rPr>
              <a:t>F</a:t>
            </a:r>
            <a:r>
              <a:rPr lang="nl-BE" sz="900" cap="all" spc="50" dirty="0">
                <a:solidFill>
                  <a:schemeClr val="bg1"/>
                </a:solidFill>
                <a:latin typeface="Venti CF Medium"/>
                <a:cs typeface="Venti CF Medium"/>
              </a:rPr>
              <a:t>ederale regering</a:t>
            </a:r>
            <a:endParaRPr lang="fr-FR" sz="900" cap="all" spc="50" dirty="0">
              <a:solidFill>
                <a:schemeClr val="bg1"/>
              </a:solidFill>
              <a:latin typeface="Venti CF Medium"/>
              <a:cs typeface="Venti CF Medium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74991" y="439081"/>
            <a:ext cx="7394016" cy="7146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fi-FI" sz="4000" cap="all" dirty="0">
                <a:solidFill>
                  <a:srgbClr val="32374A"/>
                </a:solidFill>
                <a:latin typeface="Venti CF Bold"/>
                <a:cs typeface="Venti CF Bold"/>
              </a:rPr>
              <a:t>COMMUNICATIE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38051" y="1059869"/>
            <a:ext cx="3793552" cy="310700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fr-BE" b="1" dirty="0" err="1">
                <a:solidFill>
                  <a:srgbClr val="32374A"/>
                </a:solidFill>
                <a:cs typeface="Calibri"/>
              </a:rPr>
              <a:t>Publicatie</a:t>
            </a:r>
            <a:r>
              <a:rPr lang="fr-BE" b="1" dirty="0">
                <a:solidFill>
                  <a:srgbClr val="32374A"/>
                </a:solidFill>
                <a:cs typeface="Calibri"/>
              </a:rPr>
              <a:t> van </a:t>
            </a:r>
            <a:r>
              <a:rPr lang="fr-BE" b="1" dirty="0" err="1">
                <a:solidFill>
                  <a:srgbClr val="32374A"/>
                </a:solidFill>
                <a:cs typeface="Calibri"/>
              </a:rPr>
              <a:t>FAQ’s</a:t>
            </a:r>
            <a:r>
              <a:rPr lang="fr-BE" b="1" dirty="0">
                <a:solidFill>
                  <a:srgbClr val="32374A"/>
                </a:solidFill>
                <a:cs typeface="Calibri"/>
              </a:rPr>
              <a:t> </a:t>
            </a: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	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					</a:t>
            </a:r>
            <a:endParaRPr lang="fr-BE" dirty="0">
              <a:solidFill>
                <a:srgbClr val="32374A"/>
              </a:solidFill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dirty="0" err="1">
                <a:solidFill>
                  <a:srgbClr val="32374A"/>
                </a:solidFill>
                <a:cs typeface="Calibri"/>
              </a:rPr>
              <a:t>Financiën</a:t>
            </a:r>
            <a:endParaRPr lang="fr-BE" dirty="0">
              <a:solidFill>
                <a:srgbClr val="32374A"/>
              </a:solidFill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32374A"/>
                </a:solidFill>
                <a:cs typeface="Calibri"/>
              </a:rPr>
              <a:t>Economie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dirty="0" err="1">
                <a:solidFill>
                  <a:srgbClr val="32374A"/>
                </a:solidFill>
                <a:cs typeface="Calibri"/>
              </a:rPr>
              <a:t>Dienst</a:t>
            </a:r>
            <a:r>
              <a:rPr lang="fr-BE" dirty="0">
                <a:solidFill>
                  <a:srgbClr val="32374A"/>
                </a:solidFill>
                <a:cs typeface="Calibri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</a:rPr>
              <a:t>Vreemdelingenzaken</a:t>
            </a:r>
            <a:endParaRPr lang="fr-BE" dirty="0">
              <a:solidFill>
                <a:srgbClr val="32374A"/>
              </a:solidFill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dirty="0" err="1">
                <a:solidFill>
                  <a:srgbClr val="32374A"/>
                </a:solidFill>
                <a:cs typeface="Calibri"/>
              </a:rPr>
              <a:t>Buitenlandse</a:t>
            </a:r>
            <a:r>
              <a:rPr lang="fr-BE" dirty="0">
                <a:solidFill>
                  <a:srgbClr val="32374A"/>
                </a:solidFill>
                <a:cs typeface="Calibri"/>
              </a:rPr>
              <a:t> </a:t>
            </a:r>
            <a:r>
              <a:rPr lang="fr-BE" dirty="0" err="1">
                <a:solidFill>
                  <a:srgbClr val="32374A"/>
                </a:solidFill>
                <a:cs typeface="Calibri"/>
              </a:rPr>
              <a:t>Zaken</a:t>
            </a:r>
            <a:endParaRPr lang="fr-BE" dirty="0">
              <a:solidFill>
                <a:srgbClr val="32374A"/>
              </a:solidFill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32374A"/>
                </a:solidFill>
                <a:cs typeface="Calibri"/>
              </a:rPr>
              <a:t>Sociale </a:t>
            </a:r>
            <a:r>
              <a:rPr lang="fr-BE" dirty="0" err="1">
                <a:solidFill>
                  <a:srgbClr val="32374A"/>
                </a:solidFill>
                <a:cs typeface="Calibri"/>
              </a:rPr>
              <a:t>Zekerheid</a:t>
            </a:r>
            <a:endParaRPr lang="fr-BE" dirty="0">
              <a:solidFill>
                <a:srgbClr val="32374A"/>
              </a:solidFill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32374A"/>
                </a:solidFill>
                <a:cs typeface="Calibri"/>
              </a:rPr>
              <a:t>FAGG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32374A"/>
                </a:solidFill>
                <a:cs typeface="Calibri"/>
              </a:rPr>
              <a:t>FAVV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dirty="0" err="1">
                <a:solidFill>
                  <a:srgbClr val="32374A"/>
                </a:solidFill>
                <a:cs typeface="Calibri"/>
              </a:rPr>
              <a:t>Mobiliteit</a:t>
            </a:r>
            <a:endParaRPr lang="fr-BE" dirty="0">
              <a:solidFill>
                <a:srgbClr val="32374A"/>
              </a:solidFill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dirty="0" err="1">
                <a:solidFill>
                  <a:srgbClr val="32374A"/>
                </a:solidFill>
                <a:cs typeface="Calibri"/>
              </a:rPr>
              <a:t>Justitie</a:t>
            </a:r>
            <a:endParaRPr lang="fr-BE" dirty="0">
              <a:solidFill>
                <a:srgbClr val="32374A"/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de-DE" sz="100" b="1" dirty="0">
              <a:solidFill>
                <a:srgbClr val="32374A"/>
              </a:solidFill>
              <a:cs typeface="Calibri"/>
            </a:endParaRPr>
          </a:p>
          <a:p>
            <a:pPr algn="just"/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</p:txBody>
      </p:sp>
      <p:sp>
        <p:nvSpPr>
          <p:cNvPr id="10" name="ZoneTexte 10">
            <a:extLst>
              <a:ext uri="{FF2B5EF4-FFF2-40B4-BE49-F238E27FC236}">
                <a16:creationId xmlns:a16="http://schemas.microsoft.com/office/drawing/2014/main" id="{9E7217D7-04A8-4D92-B8BE-3EC14F245783}"/>
              </a:ext>
            </a:extLst>
          </p:cNvPr>
          <p:cNvSpPr txBox="1"/>
          <p:nvPr/>
        </p:nvSpPr>
        <p:spPr>
          <a:xfrm>
            <a:off x="4127383" y="1059869"/>
            <a:ext cx="4806892" cy="28060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fr-BE" b="1" dirty="0" err="1">
                <a:solidFill>
                  <a:srgbClr val="32374A"/>
                </a:solidFill>
                <a:cs typeface="Calibri"/>
              </a:rPr>
              <a:t>Ontwikkeling</a:t>
            </a:r>
            <a:r>
              <a:rPr lang="fr-BE" b="1" dirty="0">
                <a:solidFill>
                  <a:srgbClr val="32374A"/>
                </a:solidFill>
                <a:cs typeface="Calibri"/>
              </a:rPr>
              <a:t> van </a:t>
            </a:r>
            <a:r>
              <a:rPr lang="fr-BE" b="1" dirty="0" err="1">
                <a:solidFill>
                  <a:srgbClr val="32374A"/>
                </a:solidFill>
                <a:cs typeface="Calibri"/>
              </a:rPr>
              <a:t>informatietools</a:t>
            </a:r>
            <a:r>
              <a:rPr lang="fr-BE" b="1" dirty="0">
                <a:solidFill>
                  <a:srgbClr val="32374A"/>
                </a:solidFill>
                <a:cs typeface="Calibri"/>
              </a:rPr>
              <a:t> </a:t>
            </a:r>
            <a:r>
              <a:rPr lang="fr-BE" b="1" dirty="0" err="1">
                <a:solidFill>
                  <a:srgbClr val="32374A"/>
                </a:solidFill>
                <a:cs typeface="Calibri"/>
              </a:rPr>
              <a:t>voor</a:t>
            </a:r>
            <a:r>
              <a:rPr lang="fr-BE" b="1" dirty="0">
                <a:solidFill>
                  <a:srgbClr val="32374A"/>
                </a:solidFill>
                <a:cs typeface="Calibri"/>
              </a:rPr>
              <a:t> de </a:t>
            </a:r>
            <a:r>
              <a:rPr lang="fr-BE" b="1" dirty="0" err="1">
                <a:solidFill>
                  <a:srgbClr val="32374A"/>
                </a:solidFill>
                <a:cs typeface="Calibri"/>
              </a:rPr>
              <a:t>privésector</a:t>
            </a:r>
            <a:endParaRPr lang="fr-BE" b="1" dirty="0">
              <a:solidFill>
                <a:srgbClr val="32374A"/>
              </a:solidFill>
              <a:cs typeface="Calibri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</a:pPr>
            <a:endParaRPr lang="fr-BE" b="1" dirty="0">
              <a:solidFill>
                <a:srgbClr val="32374A"/>
              </a:solidFill>
              <a:cs typeface="Calibri"/>
            </a:endParaRP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fr-BE" dirty="0">
                <a:solidFill>
                  <a:srgbClr val="32374A"/>
                </a:solidFill>
                <a:cs typeface="Calibri"/>
              </a:rPr>
              <a:t>Brexit Impact Scan (Economie)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fr-BE" dirty="0">
                <a:solidFill>
                  <a:srgbClr val="32374A"/>
                </a:solidFill>
                <a:cs typeface="Calibri"/>
                <a:hlinkClick r:id="rId3"/>
              </a:rPr>
              <a:t>https://brexit-impact-scan.be/</a:t>
            </a:r>
            <a:endParaRPr lang="fr-BE" dirty="0">
              <a:solidFill>
                <a:srgbClr val="32374A"/>
              </a:solidFill>
              <a:cs typeface="Calibri"/>
            </a:endParaRPr>
          </a:p>
          <a:p>
            <a:pPr lvl="2">
              <a:lnSpc>
                <a:spcPct val="90000"/>
              </a:lnSpc>
              <a:spcBef>
                <a:spcPts val="600"/>
              </a:spcBef>
            </a:pPr>
            <a:endParaRPr lang="fr-BE" dirty="0">
              <a:solidFill>
                <a:srgbClr val="32374A"/>
              </a:solidFill>
              <a:cs typeface="Calibri"/>
            </a:endParaRP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fr-BE" dirty="0">
                <a:solidFill>
                  <a:srgbClr val="32374A"/>
                </a:solidFill>
                <a:cs typeface="Calibri"/>
              </a:rPr>
              <a:t>Check-list Brexit (</a:t>
            </a:r>
            <a:r>
              <a:rPr lang="fr-BE" dirty="0" err="1">
                <a:solidFill>
                  <a:srgbClr val="32374A"/>
                </a:solidFill>
                <a:cs typeface="Calibri"/>
              </a:rPr>
              <a:t>Financiën</a:t>
            </a:r>
            <a:r>
              <a:rPr lang="fr-BE" dirty="0">
                <a:solidFill>
                  <a:srgbClr val="32374A"/>
                </a:solidFill>
                <a:cs typeface="Calibri"/>
              </a:rPr>
              <a:t>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fr-BE" dirty="0">
                <a:solidFill>
                  <a:srgbClr val="32374A"/>
                </a:solidFill>
                <a:cs typeface="Calibri"/>
                <a:hlinkClick r:id="rId4"/>
              </a:rPr>
              <a:t>https://financien.belgium.be/nl/douane_accijnzen/ondernemingen/brexit/nieuw/checklist-brexit</a:t>
            </a:r>
            <a:r>
              <a:rPr lang="fr-BE" dirty="0">
                <a:solidFill>
                  <a:srgbClr val="32374A"/>
                </a:solidFill>
                <a:cs typeface="Calibri"/>
              </a:rPr>
              <a:t>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endParaRPr lang="fr-BE" dirty="0">
              <a:solidFill>
                <a:srgbClr val="32374A"/>
              </a:solidFill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BE" dirty="0">
              <a:solidFill>
                <a:srgbClr val="32374A"/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de-DE" sz="100" b="1" dirty="0">
              <a:solidFill>
                <a:srgbClr val="32374A"/>
              </a:solidFill>
              <a:cs typeface="Calibri"/>
            </a:endParaRPr>
          </a:p>
          <a:p>
            <a:pPr algn="just"/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93885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51400"/>
            <a:ext cx="9144000" cy="292100"/>
          </a:xfrm>
          <a:prstGeom prst="rect">
            <a:avLst/>
          </a:prstGeom>
          <a:solidFill>
            <a:srgbClr val="3237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32374A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11631" y="4851400"/>
            <a:ext cx="1320737" cy="2921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900" cap="all" dirty="0">
                <a:solidFill>
                  <a:schemeClr val="bg1"/>
                </a:solidFill>
                <a:latin typeface="Venti CF Medium"/>
                <a:cs typeface="Venti CF Medium"/>
              </a:rPr>
              <a:t>#begov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4851400"/>
            <a:ext cx="2107514" cy="2921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360000"/>
            <a:r>
              <a:rPr lang="fr-FR" sz="900" cap="all" dirty="0">
                <a:solidFill>
                  <a:schemeClr val="bg1"/>
                </a:solidFill>
                <a:latin typeface="Venti CF Medium"/>
                <a:cs typeface="Venti CF Medium"/>
              </a:rPr>
              <a:t>Gouvernement fédéral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036486" y="4851400"/>
            <a:ext cx="2107514" cy="292100"/>
          </a:xfrm>
          <a:prstGeom prst="rect">
            <a:avLst/>
          </a:prstGeom>
          <a:noFill/>
        </p:spPr>
        <p:txBody>
          <a:bodyPr wrap="square" lIns="0" tIns="0" rIns="360000" bIns="0" rtlCol="0" anchor="ctr" anchorCtr="0">
            <a:noAutofit/>
          </a:bodyPr>
          <a:lstStyle/>
          <a:p>
            <a:pPr algn="r"/>
            <a:r>
              <a:rPr lang="fr-FR" sz="900" cap="all" spc="50" dirty="0">
                <a:solidFill>
                  <a:schemeClr val="bg1"/>
                </a:solidFill>
                <a:latin typeface="Venti CF Medium"/>
                <a:cs typeface="Venti CF Medium"/>
              </a:rPr>
              <a:t>F</a:t>
            </a:r>
            <a:r>
              <a:rPr lang="nl-BE" sz="900" cap="all" spc="50" dirty="0">
                <a:solidFill>
                  <a:schemeClr val="bg1"/>
                </a:solidFill>
                <a:latin typeface="Venti CF Medium"/>
                <a:cs typeface="Venti CF Medium"/>
              </a:rPr>
              <a:t>ederale regering</a:t>
            </a:r>
            <a:endParaRPr lang="fr-FR" sz="900" cap="all" spc="50" dirty="0">
              <a:solidFill>
                <a:schemeClr val="bg1"/>
              </a:solidFill>
              <a:latin typeface="Venti CF Medium"/>
              <a:cs typeface="Venti CF Medium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74991" y="439081"/>
            <a:ext cx="7394016" cy="7146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fi-FI" sz="4000" cap="all" dirty="0">
                <a:solidFill>
                  <a:srgbClr val="32374A"/>
                </a:solidFill>
                <a:latin typeface="Venti CF Bold"/>
                <a:cs typeface="Venti CF Bold"/>
              </a:rPr>
              <a:t>COMMUNICATIE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38782" y="1168723"/>
            <a:ext cx="8570326" cy="28060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fr-BE" b="1" dirty="0" err="1">
                <a:solidFill>
                  <a:srgbClr val="32374A"/>
                </a:solidFill>
                <a:cs typeface="Calibri"/>
              </a:rPr>
              <a:t>Oprichting</a:t>
            </a:r>
            <a:r>
              <a:rPr lang="fr-BE" b="1" dirty="0">
                <a:solidFill>
                  <a:srgbClr val="32374A"/>
                </a:solidFill>
                <a:cs typeface="Calibri"/>
              </a:rPr>
              <a:t> van </a:t>
            </a:r>
            <a:r>
              <a:rPr lang="fr-BE" b="1" dirty="0" err="1">
                <a:solidFill>
                  <a:srgbClr val="32374A"/>
                </a:solidFill>
                <a:cs typeface="Calibri"/>
              </a:rPr>
              <a:t>een</a:t>
            </a:r>
            <a:r>
              <a:rPr lang="fr-BE" b="1" dirty="0">
                <a:solidFill>
                  <a:srgbClr val="32374A"/>
                </a:solidFill>
                <a:cs typeface="Calibri"/>
              </a:rPr>
              <a:t> Brexit-</a:t>
            </a:r>
            <a:r>
              <a:rPr lang="fr-BE" b="1" dirty="0" err="1">
                <a:solidFill>
                  <a:srgbClr val="32374A"/>
                </a:solidFill>
                <a:cs typeface="Calibri"/>
              </a:rPr>
              <a:t>contactcentrum</a:t>
            </a:r>
            <a:r>
              <a:rPr lang="fr-BE" b="1" dirty="0">
                <a:solidFill>
                  <a:srgbClr val="32374A"/>
                </a:solidFill>
                <a:cs typeface="Calibri"/>
              </a:rPr>
              <a:t> 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					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					</a:t>
            </a:r>
            <a:endParaRPr lang="fr-BE" dirty="0">
              <a:solidFill>
                <a:srgbClr val="32374A"/>
              </a:solidFill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dirty="0" err="1">
                <a:solidFill>
                  <a:srgbClr val="32374A"/>
                </a:solidFill>
                <a:cs typeface="Calibri"/>
              </a:rPr>
              <a:t>Financiën</a:t>
            </a:r>
            <a:endParaRPr lang="fr-BE" dirty="0">
              <a:solidFill>
                <a:srgbClr val="32374A"/>
              </a:solidFill>
              <a:cs typeface="Calibri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fr-BE" dirty="0">
                <a:solidFill>
                  <a:srgbClr val="32374A"/>
                </a:solidFill>
                <a:cs typeface="Calibri"/>
                <a:hlinkClick r:id="rId3"/>
              </a:rPr>
              <a:t>https://financien.belgium.be/nl/douane_accijnzen/ondernemingen/brexit/meer-info/contact</a:t>
            </a:r>
            <a:r>
              <a:rPr lang="fr-BE" dirty="0">
                <a:solidFill>
                  <a:srgbClr val="32374A"/>
                </a:solidFill>
                <a:cs typeface="Calibri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32374A"/>
                </a:solidFill>
                <a:cs typeface="Calibri"/>
              </a:rPr>
              <a:t>Economie: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fr-BE" dirty="0">
                <a:solidFill>
                  <a:srgbClr val="32374A"/>
                </a:solidFill>
                <a:cs typeface="Calibri"/>
                <a:hlinkClick r:id="rId4"/>
              </a:rPr>
              <a:t>https://economie.fgov.be/nl/themas/ondernemingen/brexit</a:t>
            </a:r>
            <a:r>
              <a:rPr lang="fr-BE" dirty="0">
                <a:solidFill>
                  <a:srgbClr val="32374A"/>
                </a:solidFill>
                <a:cs typeface="Calibri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32374A"/>
                </a:solidFill>
                <a:cs typeface="Calibri"/>
              </a:rPr>
              <a:t>FAVV: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fr-BE" dirty="0">
                <a:solidFill>
                  <a:srgbClr val="32374A"/>
                </a:solidFill>
                <a:cs typeface="Calibri"/>
                <a:hlinkClick r:id="rId5"/>
              </a:rPr>
              <a:t>http://www.afsca.be/brexit/nl/</a:t>
            </a:r>
            <a:r>
              <a:rPr lang="fr-BE" dirty="0">
                <a:solidFill>
                  <a:srgbClr val="32374A"/>
                </a:solidFill>
                <a:cs typeface="Calibri"/>
              </a:rPr>
              <a:t>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endParaRPr lang="fr-BE" dirty="0">
              <a:solidFill>
                <a:srgbClr val="32374A"/>
              </a:solidFill>
              <a:cs typeface="Calibri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</a:pPr>
            <a:endParaRPr lang="fr-BE" dirty="0">
              <a:solidFill>
                <a:srgbClr val="32374A"/>
              </a:solidFill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BE" dirty="0">
              <a:solidFill>
                <a:srgbClr val="32374A"/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de-DE" sz="100" b="1" dirty="0">
              <a:solidFill>
                <a:srgbClr val="32374A"/>
              </a:solidFill>
              <a:cs typeface="Calibri"/>
            </a:endParaRPr>
          </a:p>
          <a:p>
            <a:pPr algn="just"/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62325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46664" y="645983"/>
            <a:ext cx="8056980" cy="293948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nti CF Bold"/>
                <a:ea typeface="+mn-ea"/>
                <a:cs typeface="Venti CF Bold"/>
              </a:rPr>
              <a:t>MINISTERRAAD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46664" y="2764302"/>
            <a:ext cx="8056980" cy="43533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fr-BE" sz="2800" dirty="0" err="1">
                <a:solidFill>
                  <a:schemeClr val="bg1"/>
                </a:solidFill>
                <a:latin typeface="Venti CF Bold"/>
              </a:rPr>
              <a:t>Maatregelen</a:t>
            </a:r>
            <a:r>
              <a:rPr lang="fr-BE" sz="2800" dirty="0">
                <a:solidFill>
                  <a:schemeClr val="bg1"/>
                </a:solidFill>
                <a:latin typeface="Venti CF Bold"/>
              </a:rPr>
              <a:t> in het </a:t>
            </a:r>
            <a:r>
              <a:rPr lang="fr-BE" sz="2800" dirty="0" err="1">
                <a:solidFill>
                  <a:schemeClr val="bg1"/>
                </a:solidFill>
                <a:latin typeface="Venti CF Bold"/>
              </a:rPr>
              <a:t>kader</a:t>
            </a:r>
            <a:r>
              <a:rPr lang="fr-BE" sz="2800" dirty="0">
                <a:solidFill>
                  <a:schemeClr val="bg1"/>
                </a:solidFill>
                <a:latin typeface="Venti CF Bold"/>
              </a:rPr>
              <a:t> van de </a:t>
            </a:r>
            <a:r>
              <a:rPr lang="fr-BE" sz="2800" dirty="0" err="1">
                <a:solidFill>
                  <a:schemeClr val="bg1"/>
                </a:solidFill>
                <a:latin typeface="Venti CF Bold"/>
              </a:rPr>
              <a:t>Britse</a:t>
            </a:r>
            <a:r>
              <a:rPr lang="fr-BE" sz="2800" dirty="0">
                <a:solidFill>
                  <a:schemeClr val="bg1"/>
                </a:solidFill>
                <a:latin typeface="Venti CF Bold"/>
              </a:rPr>
              <a:t> </a:t>
            </a:r>
            <a:r>
              <a:rPr lang="fr-BE" sz="2800" dirty="0" err="1">
                <a:solidFill>
                  <a:schemeClr val="bg1"/>
                </a:solidFill>
                <a:latin typeface="Venti CF Bold"/>
              </a:rPr>
              <a:t>terugtrekking</a:t>
            </a:r>
            <a:r>
              <a:rPr lang="fr-BE" sz="2800" dirty="0">
                <a:solidFill>
                  <a:schemeClr val="bg1"/>
                </a:solidFill>
                <a:latin typeface="Venti CF Bold"/>
              </a:rPr>
              <a:t> </a:t>
            </a:r>
            <a:r>
              <a:rPr lang="fr-BE" sz="2800" dirty="0" err="1">
                <a:solidFill>
                  <a:schemeClr val="bg1"/>
                </a:solidFill>
                <a:latin typeface="Venti CF Bold"/>
              </a:rPr>
              <a:t>uit</a:t>
            </a:r>
            <a:r>
              <a:rPr lang="fr-BE" sz="2800" dirty="0">
                <a:solidFill>
                  <a:schemeClr val="bg1"/>
                </a:solidFill>
                <a:latin typeface="Venti CF Bold"/>
              </a:rPr>
              <a:t> de EU</a:t>
            </a:r>
            <a:endParaRPr lang="fr-FR" sz="2400" cap="all" spc="230" dirty="0">
              <a:solidFill>
                <a:schemeClr val="bg1"/>
              </a:solidFill>
              <a:latin typeface="Venti CF Light"/>
              <a:cs typeface="Venti CF Ligh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all" spc="2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nti CF Light"/>
              <a:ea typeface="+mn-ea"/>
              <a:cs typeface="Venti CF Ligh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6664" y="4002826"/>
            <a:ext cx="8056980" cy="7146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all" spc="2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nti CF Light"/>
                <a:ea typeface="+mn-ea"/>
                <a:cs typeface="Venti CF Light"/>
              </a:rPr>
              <a:t>20 SEPTEMBER 2019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all" spc="2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nti CF Light"/>
              <a:ea typeface="+mn-ea"/>
              <a:cs typeface="Venti CF Light"/>
            </a:endParaRPr>
          </a:p>
        </p:txBody>
      </p:sp>
    </p:spTree>
    <p:extLst>
      <p:ext uri="{BB962C8B-B14F-4D97-AF65-F5344CB8AC3E}">
        <p14:creationId xmlns:p14="http://schemas.microsoft.com/office/powerpoint/2010/main" val="7131613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On-screen Show (16:9)</PresentationFormat>
  <Paragraphs>193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Symbol</vt:lpstr>
      <vt:lpstr>Venti CF Bold</vt:lpstr>
      <vt:lpstr>Venti CF Light</vt:lpstr>
      <vt:lpstr>Venti CF Medium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Maurane</dc:creator>
  <cp:keywords/>
  <dc:description/>
  <cp:lastModifiedBy>Ferri Thomas</cp:lastModifiedBy>
  <cp:revision>436</cp:revision>
  <cp:lastPrinted>2019-09-20T06:37:29Z</cp:lastPrinted>
  <dcterms:created xsi:type="dcterms:W3CDTF">2016-08-02T14:13:28Z</dcterms:created>
  <dcterms:modified xsi:type="dcterms:W3CDTF">2019-09-20T08:49:01Z</dcterms:modified>
  <cp:category/>
</cp:coreProperties>
</file>