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008" y="238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807-B4A1-4609-9798-9C199FA2A7FE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9AF-76A1-4489-84AD-82226D6067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807-B4A1-4609-9798-9C199FA2A7FE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9AF-76A1-4489-84AD-82226D6067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807-B4A1-4609-9798-9C199FA2A7FE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9AF-76A1-4489-84AD-82226D6067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807-B4A1-4609-9798-9C199FA2A7FE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9AF-76A1-4489-84AD-82226D6067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807-B4A1-4609-9798-9C199FA2A7FE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9AF-76A1-4489-84AD-82226D6067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807-B4A1-4609-9798-9C199FA2A7FE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9AF-76A1-4489-84AD-82226D6067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807-B4A1-4609-9798-9C199FA2A7FE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9AF-76A1-4489-84AD-82226D6067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807-B4A1-4609-9798-9C199FA2A7FE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9AF-76A1-4489-84AD-82226D6067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807-B4A1-4609-9798-9C199FA2A7FE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9AF-76A1-4489-84AD-82226D6067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807-B4A1-4609-9798-9C199FA2A7FE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9AF-76A1-4489-84AD-82226D6067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807-B4A1-4609-9798-9C199FA2A7FE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9AF-76A1-4489-84AD-82226D6067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00807-B4A1-4609-9798-9C199FA2A7FE}" type="datetimeFigureOut">
              <a:rPr lang="en-GB" smtClean="0"/>
              <a:pPr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59AF-76A1-4489-84AD-82226D6067A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ounded Rectangle 81"/>
          <p:cNvSpPr/>
          <p:nvPr/>
        </p:nvSpPr>
        <p:spPr>
          <a:xfrm>
            <a:off x="2348880" y="7538521"/>
            <a:ext cx="1224136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ounded Rectangle 80"/>
          <p:cNvSpPr/>
          <p:nvPr/>
        </p:nvSpPr>
        <p:spPr>
          <a:xfrm>
            <a:off x="4960351" y="7545288"/>
            <a:ext cx="1224136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ounded Rectangle 58"/>
          <p:cNvSpPr/>
          <p:nvPr/>
        </p:nvSpPr>
        <p:spPr>
          <a:xfrm>
            <a:off x="548680" y="920552"/>
            <a:ext cx="1042020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ounded Rectangle 53"/>
          <p:cNvSpPr/>
          <p:nvPr/>
        </p:nvSpPr>
        <p:spPr>
          <a:xfrm>
            <a:off x="3645024" y="920552"/>
            <a:ext cx="1196752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8" name="Elbow Connector 77"/>
          <p:cNvCxnSpPr>
            <a:stCxn id="88" idx="2"/>
            <a:endCxn id="54" idx="0"/>
          </p:cNvCxnSpPr>
          <p:nvPr/>
        </p:nvCxnSpPr>
        <p:spPr>
          <a:xfrm rot="16200000" flipH="1">
            <a:off x="3623684" y="300835"/>
            <a:ext cx="425033" cy="8144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88" idx="2"/>
            <a:endCxn id="59" idx="0"/>
          </p:cNvCxnSpPr>
          <p:nvPr/>
        </p:nvCxnSpPr>
        <p:spPr>
          <a:xfrm rot="5400000">
            <a:off x="2036829" y="-471620"/>
            <a:ext cx="425033" cy="235931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56" idx="2"/>
            <a:endCxn id="65" idx="0"/>
          </p:cNvCxnSpPr>
          <p:nvPr/>
        </p:nvCxnSpPr>
        <p:spPr>
          <a:xfrm rot="5400000">
            <a:off x="3174779" y="1916174"/>
            <a:ext cx="468052" cy="1645161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56" idx="2"/>
            <a:endCxn id="60" idx="0"/>
          </p:cNvCxnSpPr>
          <p:nvPr/>
        </p:nvCxnSpPr>
        <p:spPr>
          <a:xfrm rot="16200000" flipH="1">
            <a:off x="4799601" y="1936512"/>
            <a:ext cx="468052" cy="1604484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56" idx="2"/>
            <a:endCxn id="61" idx="0"/>
          </p:cNvCxnSpPr>
          <p:nvPr/>
        </p:nvCxnSpPr>
        <p:spPr>
          <a:xfrm>
            <a:off x="4231385" y="2504728"/>
            <a:ext cx="10757" cy="468052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57" idx="2"/>
            <a:endCxn id="81" idx="0"/>
          </p:cNvCxnSpPr>
          <p:nvPr/>
        </p:nvCxnSpPr>
        <p:spPr>
          <a:xfrm rot="16200000" flipH="1">
            <a:off x="4709957" y="6682826"/>
            <a:ext cx="360040" cy="1364884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134"/>
          <p:cNvCxnSpPr>
            <a:stCxn id="57" idx="2"/>
            <a:endCxn id="82" idx="0"/>
          </p:cNvCxnSpPr>
          <p:nvPr/>
        </p:nvCxnSpPr>
        <p:spPr>
          <a:xfrm rot="5400000">
            <a:off x="3407606" y="6738591"/>
            <a:ext cx="353273" cy="1246587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2564904" y="3837200"/>
            <a:ext cx="0" cy="2916000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43" name="Rectangle 55"/>
          <p:cNvSpPr>
            <a:spLocks noChangeArrowheads="1"/>
          </p:cNvSpPr>
          <p:nvPr/>
        </p:nvSpPr>
        <p:spPr bwMode="auto">
          <a:xfrm>
            <a:off x="2204864" y="8330609"/>
            <a:ext cx="1584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en </a:t>
            </a:r>
            <a:r>
              <a:rPr lang="en-GB" sz="1200" b="1" dirty="0" err="1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bijwerkingen</a:t>
            </a:r>
            <a:r>
              <a:rPr lang="en-GB" sz="12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GB" sz="1200" b="1" dirty="0" err="1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worden</a:t>
            </a:r>
            <a:r>
              <a:rPr lang="en-GB" sz="12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GB" sz="1200" b="1" dirty="0" err="1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goed</a:t>
            </a:r>
            <a:r>
              <a:rPr lang="en-GB" sz="1200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GB" sz="1200" b="1" dirty="0" err="1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verdragen</a:t>
            </a:r>
            <a:endParaRPr lang="en-GB" sz="3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3" name="Shape 172"/>
          <p:cNvCxnSpPr/>
          <p:nvPr/>
        </p:nvCxnSpPr>
        <p:spPr>
          <a:xfrm rot="16200000" flipH="1">
            <a:off x="-1104233" y="4517681"/>
            <a:ext cx="4889778" cy="2016000"/>
          </a:xfrm>
          <a:prstGeom prst="bentConnector2">
            <a:avLst/>
          </a:prstGeom>
          <a:ln w="38100">
            <a:prstDash val="solid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hape 172"/>
          <p:cNvCxnSpPr/>
          <p:nvPr/>
        </p:nvCxnSpPr>
        <p:spPr>
          <a:xfrm rot="16200000" flipH="1">
            <a:off x="-639676" y="4053124"/>
            <a:ext cx="5976664" cy="4032000"/>
          </a:xfrm>
          <a:prstGeom prst="bentConnector2">
            <a:avLst/>
          </a:prstGeom>
          <a:ln w="38100">
            <a:prstDash val="solid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44" name="Rectangle 56"/>
          <p:cNvSpPr>
            <a:spLocks noChangeArrowheads="1"/>
          </p:cNvSpPr>
          <p:nvPr/>
        </p:nvSpPr>
        <p:spPr bwMode="auto">
          <a:xfrm>
            <a:off x="0" y="9456994"/>
            <a:ext cx="68580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nl-BE" sz="1050" i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Bij elke stap van het schema dienen artsen, overeenkomstig hun eigen expertise, samenwerking te overwegen met een arts die expertise heeft in pijnbehandeling of palliatieve zorg.</a:t>
            </a:r>
            <a:endParaRPr lang="en-GB" sz="1050" dirty="0"/>
          </a:p>
        </p:txBody>
      </p:sp>
      <p:sp>
        <p:nvSpPr>
          <p:cNvPr id="56" name="Rounded Rectangle 55"/>
          <p:cNvSpPr/>
          <p:nvPr/>
        </p:nvSpPr>
        <p:spPr>
          <a:xfrm>
            <a:off x="1736085" y="2072680"/>
            <a:ext cx="4990599" cy="4320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b="1" dirty="0" smtClean="0">
                <a:solidFill>
                  <a:schemeClr val="tx2"/>
                </a:solidFill>
              </a:rPr>
              <a:t>Pijn intensiteit</a:t>
            </a:r>
            <a:endParaRPr lang="nl-BE" sz="2400" b="1" dirty="0">
              <a:solidFill>
                <a:schemeClr val="tx2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686124" y="6753200"/>
            <a:ext cx="5042822" cy="4320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b="1" dirty="0" smtClean="0">
                <a:solidFill>
                  <a:schemeClr val="tx2"/>
                </a:solidFill>
              </a:rPr>
              <a:t>Herevalueer de pijn </a:t>
            </a:r>
            <a:endParaRPr lang="nl-BE" sz="2400" b="1" dirty="0">
              <a:solidFill>
                <a:schemeClr val="tx2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16632" y="2106588"/>
            <a:ext cx="1440160" cy="9742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 smtClean="0">
                <a:solidFill>
                  <a:schemeClr val="tx2"/>
                </a:solidFill>
              </a:rPr>
              <a:t>Herhaal screening bij elk contact</a:t>
            </a:r>
            <a:endParaRPr lang="nl-BE" sz="1400" b="1" dirty="0">
              <a:solidFill>
                <a:schemeClr val="tx2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3580378" y="2972780"/>
            <a:ext cx="1323528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b="1" dirty="0" smtClean="0">
                <a:solidFill>
                  <a:schemeClr val="tx2"/>
                </a:solidFill>
              </a:rPr>
              <a:t>Botpijn</a:t>
            </a:r>
            <a:endParaRPr lang="nl-BE" sz="1400" b="1" dirty="0">
              <a:solidFill>
                <a:schemeClr val="tx2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686124" y="2972780"/>
            <a:ext cx="1800200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b="1" dirty="0" smtClean="0">
                <a:solidFill>
                  <a:schemeClr val="tx2"/>
                </a:solidFill>
              </a:rPr>
              <a:t>Pijn door weefsel-beschadiging</a:t>
            </a:r>
            <a:endParaRPr lang="nl-BE" sz="1400" b="1" dirty="0">
              <a:solidFill>
                <a:schemeClr val="tx2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4365105" y="8625408"/>
            <a:ext cx="2160240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b="1" dirty="0" smtClean="0">
                <a:solidFill>
                  <a:schemeClr val="tx2"/>
                </a:solidFill>
              </a:rPr>
              <a:t>Overweeg:</a:t>
            </a:r>
          </a:p>
          <a:p>
            <a:pPr>
              <a:buFont typeface="Arial" pitchFamily="34" charset="0"/>
              <a:buChar char="•"/>
            </a:pPr>
            <a:r>
              <a:rPr lang="nl-BE" sz="1600" b="1" dirty="0" smtClean="0">
                <a:solidFill>
                  <a:schemeClr val="tx2"/>
                </a:solidFill>
              </a:rPr>
              <a:t> celiac plexus block</a:t>
            </a:r>
          </a:p>
          <a:p>
            <a:pPr>
              <a:buFont typeface="Arial" pitchFamily="34" charset="0"/>
              <a:buChar char="•"/>
            </a:pPr>
            <a:r>
              <a:rPr lang="nl-BE" sz="1600" b="1" dirty="0" smtClean="0">
                <a:solidFill>
                  <a:schemeClr val="tx2"/>
                </a:solidFill>
              </a:rPr>
              <a:t> andere interventies*</a:t>
            </a:r>
            <a:endParaRPr lang="nl-BE" sz="1600" b="1" dirty="0">
              <a:solidFill>
                <a:schemeClr val="tx2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188640" y="79023"/>
            <a:ext cx="6480720" cy="4164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b="1" dirty="0" smtClean="0">
                <a:solidFill>
                  <a:schemeClr val="tx2"/>
                </a:solidFill>
              </a:rPr>
              <a:t>Pijn screening</a:t>
            </a:r>
            <a:endParaRPr lang="nl-BE" sz="2400" b="1" dirty="0">
              <a:solidFill>
                <a:schemeClr val="tx2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772816" y="920552"/>
            <a:ext cx="1728192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3" name="Picture 52" descr="KCE_R211_pa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4824" y="992560"/>
            <a:ext cx="1573353" cy="66694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192159" y="9736723"/>
            <a:ext cx="166584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500" dirty="0" smtClean="0"/>
              <a:t>©KCE; pain </a:t>
            </a:r>
            <a:r>
              <a:rPr lang="fr-BE" sz="500" dirty="0" err="1" smtClean="0"/>
              <a:t>scale</a:t>
            </a:r>
            <a:r>
              <a:rPr lang="fr-BE" sz="500" dirty="0" smtClean="0"/>
              <a:t> </a:t>
            </a:r>
            <a:r>
              <a:rPr lang="fr-BE" sz="500" dirty="0" err="1" smtClean="0"/>
              <a:t>adapted</a:t>
            </a:r>
            <a:r>
              <a:rPr lang="fr-BE" sz="500" dirty="0" smtClean="0"/>
              <a:t> </a:t>
            </a:r>
            <a:r>
              <a:rPr lang="fr-BE" sz="500" dirty="0" err="1" smtClean="0"/>
              <a:t>from</a:t>
            </a:r>
            <a:r>
              <a:rPr lang="fr-BE" sz="500" dirty="0" smtClean="0"/>
              <a:t> Wong-Baker Faces </a:t>
            </a:r>
            <a:r>
              <a:rPr lang="fr-BE" sz="500" dirty="0" err="1" smtClean="0"/>
              <a:t>Scales</a:t>
            </a:r>
            <a:endParaRPr lang="en-GB" sz="500" dirty="0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5589240" y="8409384"/>
            <a:ext cx="0" cy="216024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4221088" y="3837200"/>
            <a:ext cx="0" cy="2916000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5877272" y="5025008"/>
            <a:ext cx="0" cy="1728192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5877272" y="3800872"/>
            <a:ext cx="0" cy="10081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4953867" y="2972780"/>
            <a:ext cx="1764003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 smtClean="0">
                <a:solidFill>
                  <a:schemeClr val="tx2"/>
                </a:solidFill>
              </a:rPr>
              <a:t>Pijn door zenuw-beschadiging </a:t>
            </a:r>
          </a:p>
          <a:p>
            <a:pPr algn="ctr"/>
            <a:r>
              <a:rPr lang="nl-NL" sz="1400" b="1" dirty="0" smtClean="0">
                <a:solidFill>
                  <a:schemeClr val="tx2"/>
                </a:solidFill>
              </a:rPr>
              <a:t>of gemengde pijn</a:t>
            </a:r>
            <a:endParaRPr lang="nl-BE" sz="1400" b="1" dirty="0">
              <a:solidFill>
                <a:schemeClr val="tx2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1686124" y="3944888"/>
            <a:ext cx="5042822" cy="7920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000" b="1" dirty="0" smtClean="0">
                <a:solidFill>
                  <a:schemeClr val="tx2"/>
                </a:solidFill>
              </a:rPr>
              <a:t>WGO aanbevelingen:    </a:t>
            </a:r>
          </a:p>
          <a:p>
            <a:pPr marL="722313">
              <a:buFont typeface="Arial" pitchFamily="34" charset="0"/>
              <a:buChar char="•"/>
            </a:pPr>
            <a:r>
              <a:rPr lang="nl-BE" sz="1600" b="1" dirty="0" smtClean="0">
                <a:solidFill>
                  <a:schemeClr val="tx2"/>
                </a:solidFill>
              </a:rPr>
              <a:t> paracetamol /ontstekingsremmers </a:t>
            </a:r>
          </a:p>
          <a:p>
            <a:pPr marL="722313">
              <a:buFont typeface="Arial" pitchFamily="34" charset="0"/>
              <a:buChar char="•"/>
            </a:pPr>
            <a:r>
              <a:rPr lang="nl-BE" sz="1600" b="1" dirty="0" smtClean="0">
                <a:solidFill>
                  <a:schemeClr val="tx2"/>
                </a:solidFill>
              </a:rPr>
              <a:t> opioïden 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3295619" y="5313040"/>
            <a:ext cx="1800200" cy="122413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 smtClean="0">
                <a:solidFill>
                  <a:schemeClr val="tx2"/>
                </a:solidFill>
              </a:rPr>
              <a:t>Overweeg ook: 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nl-NL" sz="1400" b="1" dirty="0" smtClean="0">
                <a:solidFill>
                  <a:schemeClr val="tx2"/>
                </a:solidFill>
              </a:rPr>
              <a:t> radiotherapie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nl-NL" sz="1400" b="1" dirty="0" smtClean="0">
                <a:solidFill>
                  <a:schemeClr val="tx2"/>
                </a:solidFill>
              </a:rPr>
              <a:t> inspuitingen met radio-isotopen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nl-NL" sz="1400" b="1" dirty="0" smtClean="0">
                <a:solidFill>
                  <a:schemeClr val="tx2"/>
                </a:solidFill>
              </a:rPr>
              <a:t>  bisphosphonaten</a:t>
            </a:r>
            <a:endParaRPr lang="nl-BE" sz="1400" b="1" dirty="0" smtClean="0">
              <a:solidFill>
                <a:schemeClr val="tx2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131218" y="5313040"/>
            <a:ext cx="1595466" cy="115212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BE" sz="1400" b="1" dirty="0" smtClean="0">
                <a:solidFill>
                  <a:schemeClr val="tx2"/>
                </a:solidFill>
              </a:rPr>
              <a:t>Overweeg ook:</a:t>
            </a:r>
          </a:p>
          <a:p>
            <a:pPr>
              <a:buFont typeface="Arial" pitchFamily="34" charset="0"/>
              <a:buChar char="•"/>
            </a:pPr>
            <a:r>
              <a:rPr lang="nl-BE" sz="1400" b="1" dirty="0" smtClean="0">
                <a:solidFill>
                  <a:schemeClr val="tx2"/>
                </a:solidFill>
              </a:rPr>
              <a:t> anti-epileptica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nl-BE" sz="1400" b="1" dirty="0" smtClean="0">
                <a:solidFill>
                  <a:schemeClr val="tx2"/>
                </a:solidFill>
              </a:rPr>
              <a:t>anti-depressiva </a:t>
            </a:r>
            <a:endParaRPr lang="nl-BE" sz="1400" b="1" dirty="0">
              <a:solidFill>
                <a:schemeClr val="tx2"/>
              </a:solidFill>
            </a:endParaRPr>
          </a:p>
        </p:txBody>
      </p:sp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696" y="992560"/>
            <a:ext cx="825211" cy="7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4904" y="7617296"/>
            <a:ext cx="825211" cy="7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57192" y="7617296"/>
            <a:ext cx="792087" cy="75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61049" y="992560"/>
            <a:ext cx="792087" cy="75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2" name="Straight Connector 71"/>
          <p:cNvCxnSpPr/>
          <p:nvPr/>
        </p:nvCxnSpPr>
        <p:spPr>
          <a:xfrm>
            <a:off x="1052736" y="1784648"/>
            <a:ext cx="0" cy="324000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32656" y="488504"/>
            <a:ext cx="0" cy="1620000"/>
          </a:xfrm>
          <a:prstGeom prst="line">
            <a:avLst/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1700808" y="4808984"/>
            <a:ext cx="5042822" cy="4320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b="1" dirty="0" smtClean="0">
                <a:solidFill>
                  <a:schemeClr val="tx2"/>
                </a:solidFill>
              </a:rPr>
              <a:t>Overweeg corticosteroïden</a:t>
            </a:r>
            <a:endParaRPr lang="nl-BE" sz="1400" b="1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0648" y="9057456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50" i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* Zie rapport</a:t>
            </a:r>
            <a:endParaRPr lang="en-GB" sz="1050" i="1" dirty="0" smtClean="0">
              <a:solidFill>
                <a:schemeClr val="tx2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4221088" y="1784680"/>
            <a:ext cx="0" cy="288000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107</Words>
  <Application>Microsoft Office PowerPoint</Application>
  <PresentationFormat>A4 Paper (210x297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KCE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Chalon_Patrice</dc:creator>
  <cp:lastModifiedBy>Briat_Gudrun</cp:lastModifiedBy>
  <cp:revision>60</cp:revision>
  <dcterms:created xsi:type="dcterms:W3CDTF">2013-11-13T16:16:56Z</dcterms:created>
  <dcterms:modified xsi:type="dcterms:W3CDTF">2013-11-14T13:39:45Z</dcterms:modified>
</cp:coreProperties>
</file>