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1135" r:id="rId5"/>
    <p:sldId id="1131" r:id="rId6"/>
    <p:sldId id="1065" r:id="rId7"/>
    <p:sldId id="1121" r:id="rId8"/>
    <p:sldId id="289" r:id="rId9"/>
    <p:sldId id="595" r:id="rId10"/>
    <p:sldId id="1088" r:id="rId11"/>
    <p:sldId id="1089" r:id="rId12"/>
    <p:sldId id="1096" r:id="rId13"/>
    <p:sldId id="1092" r:id="rId14"/>
    <p:sldId id="1122" r:id="rId15"/>
    <p:sldId id="1090" r:id="rId16"/>
    <p:sldId id="1098" r:id="rId17"/>
    <p:sldId id="1099" r:id="rId18"/>
    <p:sldId id="1100" r:id="rId19"/>
    <p:sldId id="1101" r:id="rId20"/>
    <p:sldId id="1123" r:id="rId21"/>
    <p:sldId id="1104" r:id="rId22"/>
    <p:sldId id="1105" r:id="rId23"/>
    <p:sldId id="1107" r:id="rId24"/>
    <p:sldId id="1124" r:id="rId25"/>
    <p:sldId id="1127" r:id="rId26"/>
    <p:sldId id="1111" r:id="rId27"/>
    <p:sldId id="1112" r:id="rId28"/>
    <p:sldId id="1125" r:id="rId29"/>
    <p:sldId id="1116" r:id="rId30"/>
    <p:sldId id="1117" r:id="rId31"/>
    <p:sldId id="1128" r:id="rId32"/>
    <p:sldId id="1129" r:id="rId33"/>
    <p:sldId id="1119" r:id="rId34"/>
  </p:sldIdLst>
  <p:sldSz cx="12192000" cy="6858000"/>
  <p:notesSz cx="10020300" cy="6888163"/>
  <p:custDataLst>
    <p:tags r:id="rId3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434" userDrawn="1">
          <p15:clr>
            <a:srgbClr val="A4A3A4"/>
          </p15:clr>
        </p15:guide>
        <p15:guide id="7" orient="horz" pos="2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ias Meul" initials="MM" lastIdx="18" clrIdx="6">
    <p:extLst>
      <p:ext uri="{19B8F6BF-5375-455C-9EA6-DF929625EA0E}">
        <p15:presenceInfo xmlns:p15="http://schemas.microsoft.com/office/powerpoint/2012/main" userId="S::Mattias.Meul@Ipsos.com::c44b63c8-504e-4cb7-b102-b829b2681110" providerId="AD"/>
      </p:ext>
    </p:extLst>
  </p:cmAuthor>
  <p:cmAuthor id="1" name="Romain Carette" initials="RC" lastIdx="1" clrIdx="0">
    <p:extLst>
      <p:ext uri="{19B8F6BF-5375-455C-9EA6-DF929625EA0E}">
        <p15:presenceInfo xmlns:p15="http://schemas.microsoft.com/office/powerpoint/2012/main" userId="f5b5fcd6593eb51e" providerId="Windows Live"/>
      </p:ext>
    </p:extLst>
  </p:cmAuthor>
  <p:cmAuthor id="2" name="Anne Dehaen" initials="AD" lastIdx="26" clrIdx="1">
    <p:extLst>
      <p:ext uri="{19B8F6BF-5375-455C-9EA6-DF929625EA0E}">
        <p15:presenceInfo xmlns:p15="http://schemas.microsoft.com/office/powerpoint/2012/main" userId="S::Anne.Dehaen@ipsos.com::7b23fd3e-10d0-48a3-8369-f235ce578d25" providerId="AD"/>
      </p:ext>
    </p:extLst>
  </p:cmAuthor>
  <p:cmAuthor id="3" name="Caroline Van Borm" initials="CVB" lastIdx="85" clrIdx="2">
    <p:extLst>
      <p:ext uri="{19B8F6BF-5375-455C-9EA6-DF929625EA0E}">
        <p15:presenceInfo xmlns:p15="http://schemas.microsoft.com/office/powerpoint/2012/main" userId="S::Caroline.VanBorm@ipsos.com::a8e29aa5-9b7d-4045-98dd-08980a78c8ee" providerId="AD"/>
      </p:ext>
    </p:extLst>
  </p:cmAuthor>
  <p:cmAuthor id="4" name="Glenn Hendrickx" initials="GH" lastIdx="10" clrIdx="3">
    <p:extLst>
      <p:ext uri="{19B8F6BF-5375-455C-9EA6-DF929625EA0E}">
        <p15:presenceInfo xmlns:p15="http://schemas.microsoft.com/office/powerpoint/2012/main" userId="S::Glenn.Hendrickx@ipsos.com::599bd1a4-37d0-46aa-a52d-ec77f637209f" providerId="AD"/>
      </p:ext>
    </p:extLst>
  </p:cmAuthor>
  <p:cmAuthor id="5" name="Lisa Maerten" initials="LM" lastIdx="1" clrIdx="4">
    <p:extLst>
      <p:ext uri="{19B8F6BF-5375-455C-9EA6-DF929625EA0E}">
        <p15:presenceInfo xmlns:p15="http://schemas.microsoft.com/office/powerpoint/2012/main" userId="S::Lisa.Maerten@ipsos.com::d534fc49-f51a-4d4a-bd81-349b1c06ebd3" providerId="AD"/>
      </p:ext>
    </p:extLst>
  </p:cmAuthor>
  <p:cmAuthor id="6" name="Joke Vranken" initials="JV" lastIdx="16" clrIdx="5">
    <p:extLst>
      <p:ext uri="{19B8F6BF-5375-455C-9EA6-DF929625EA0E}">
        <p15:presenceInfo xmlns:p15="http://schemas.microsoft.com/office/powerpoint/2012/main" userId="S::Joke.Vranken@ipsos.com::80e24b44-14aa-4fec-b6a4-32a8cf0df8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FF00FF"/>
    <a:srgbClr val="002554"/>
    <a:srgbClr val="009D9C"/>
    <a:srgbClr val="FFFFFF"/>
    <a:srgbClr val="E9E9E9"/>
    <a:srgbClr val="C43A3A"/>
    <a:srgbClr val="F1BE48"/>
    <a:srgbClr val="66C4C4"/>
    <a:srgbClr val="7FCE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80479" autoAdjust="0"/>
  </p:normalViewPr>
  <p:slideViewPr>
    <p:cSldViewPr snapToGrid="0" showGuides="1">
      <p:cViewPr varScale="1">
        <p:scale>
          <a:sx n="82" d="100"/>
          <a:sy n="82" d="100"/>
        </p:scale>
        <p:origin x="413" y="72"/>
      </p:cViewPr>
      <p:guideLst>
        <p:guide pos="2434"/>
        <p:guide orient="horz" pos="2341"/>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p:scale>
          <a:sx n="75" d="100"/>
          <a:sy n="75" d="100"/>
        </p:scale>
        <p:origin x="5064" y="153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4106280193237E-2"/>
          <c:y val="8.704106280193237E-2"/>
          <c:w val="0.82591787439613529"/>
          <c:h val="0.82591787439613529"/>
        </c:manualLayout>
      </c:layout>
      <c:doughnutChart>
        <c:varyColors val="1"/>
        <c:ser>
          <c:idx val="0"/>
          <c:order val="0"/>
          <c:tx>
            <c:strRef>
              <c:f>Sheet1!$B$1</c:f>
              <c:strCache>
                <c:ptCount val="1"/>
                <c:pt idx="0">
                  <c:v>Data</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1-1419-46C5-AE4B-46D4DCE7725F}"/>
              </c:ext>
            </c:extLst>
          </c:dPt>
          <c:dPt>
            <c:idx val="1"/>
            <c:bubble3D val="0"/>
            <c:spPr>
              <a:solidFill>
                <a:schemeClr val="bg2"/>
              </a:solidFill>
              <a:ln w="19050">
                <a:noFill/>
              </a:ln>
              <a:effectLst/>
            </c:spPr>
            <c:extLst>
              <c:ext xmlns:c16="http://schemas.microsoft.com/office/drawing/2014/chart" uri="{C3380CC4-5D6E-409C-BE32-E72D297353CC}">
                <c16:uniqueId val="{00000003-1419-46C5-AE4B-46D4DCE7725F}"/>
              </c:ext>
            </c:extLst>
          </c:dPt>
          <c:dPt>
            <c:idx val="2"/>
            <c:bubble3D val="0"/>
            <c:spPr>
              <a:solidFill>
                <a:schemeClr val="accent1"/>
              </a:solidFill>
              <a:ln w="19050">
                <a:noFill/>
              </a:ln>
              <a:effectLst/>
            </c:spPr>
            <c:extLst>
              <c:ext xmlns:c16="http://schemas.microsoft.com/office/drawing/2014/chart" uri="{C3380CC4-5D6E-409C-BE32-E72D297353CC}">
                <c16:uniqueId val="{00000005-1419-46C5-AE4B-46D4DCE7725F}"/>
              </c:ext>
            </c:extLst>
          </c:dPt>
          <c:dPt>
            <c:idx val="3"/>
            <c:bubble3D val="0"/>
            <c:spPr>
              <a:solidFill>
                <a:schemeClr val="accent4"/>
              </a:solidFill>
              <a:ln w="19050">
                <a:noFill/>
              </a:ln>
              <a:effectLst/>
            </c:spPr>
            <c:extLst>
              <c:ext xmlns:c16="http://schemas.microsoft.com/office/drawing/2014/chart" uri="{C3380CC4-5D6E-409C-BE32-E72D297353CC}">
                <c16:uniqueId val="{00000007-1419-46C5-AE4B-46D4DCE7725F}"/>
              </c:ext>
            </c:extLst>
          </c:dPt>
          <c:dPt>
            <c:idx val="4"/>
            <c:bubble3D val="0"/>
            <c:spPr>
              <a:solidFill>
                <a:schemeClr val="accent2"/>
              </a:solidFill>
              <a:ln w="19050">
                <a:noFill/>
              </a:ln>
              <a:effectLst/>
            </c:spPr>
            <c:extLst>
              <c:ext xmlns:c16="http://schemas.microsoft.com/office/drawing/2014/chart" uri="{C3380CC4-5D6E-409C-BE32-E72D297353CC}">
                <c16:uniqueId val="{00000009-1419-46C5-AE4B-46D4DCE7725F}"/>
              </c:ext>
            </c:extLst>
          </c:dPt>
          <c:dPt>
            <c:idx val="5"/>
            <c:bubble3D val="0"/>
            <c:spPr>
              <a:solidFill>
                <a:schemeClr val="accent3"/>
              </a:solidFill>
              <a:ln w="19050">
                <a:noFill/>
              </a:ln>
              <a:effectLst/>
            </c:spPr>
            <c:extLst>
              <c:ext xmlns:c16="http://schemas.microsoft.com/office/drawing/2014/chart" uri="{C3380CC4-5D6E-409C-BE32-E72D297353CC}">
                <c16:uniqueId val="{0000000B-1419-46C5-AE4B-46D4DCE7725F}"/>
              </c:ext>
            </c:extLst>
          </c:dPt>
          <c:dLbls>
            <c:dLbl>
              <c:idx val="2"/>
              <c:layout>
                <c:manualLayout>
                  <c:x val="7.2179596476271674E-2"/>
                  <c:y val="-0.10105115089514073"/>
                </c:manualLayout>
              </c:layout>
              <c:showLegendKey val="0"/>
              <c:showVal val="1"/>
              <c:showCatName val="0"/>
              <c:showSerName val="0"/>
              <c:showPercent val="0"/>
              <c:showBubbleSize val="0"/>
              <c:extLst>
                <c:ext xmlns:c15="http://schemas.microsoft.com/office/drawing/2012/chart" uri="{CE6537A1-D6FC-4f65-9D91-7224C49458BB}">
                  <c15:layout>
                    <c:manualLayout>
                      <c:w val="0.27839670360897983"/>
                      <c:h val="0.25407217959647621"/>
                    </c:manualLayout>
                  </c15:layout>
                </c:ext>
                <c:ext xmlns:c16="http://schemas.microsoft.com/office/drawing/2014/chart" uri="{C3380CC4-5D6E-409C-BE32-E72D297353CC}">
                  <c16:uniqueId val="{00000005-1419-46C5-AE4B-46D4DCE7725F}"/>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&lt; 35</c:v>
                </c:pt>
                <c:pt idx="1">
                  <c:v>35-54</c:v>
                </c:pt>
                <c:pt idx="2">
                  <c:v>&gt; 54</c:v>
                </c:pt>
              </c:strCache>
            </c:strRef>
          </c:cat>
          <c:val>
            <c:numRef>
              <c:f>Sheet1!$B$2:$B$4</c:f>
              <c:numCache>
                <c:formatCode>0.00\%</c:formatCode>
                <c:ptCount val="3"/>
                <c:pt idx="0">
                  <c:v>25.7</c:v>
                </c:pt>
                <c:pt idx="1">
                  <c:v>35.200000000000003</c:v>
                </c:pt>
                <c:pt idx="2">
                  <c:v>39.1</c:v>
                </c:pt>
              </c:numCache>
            </c:numRef>
          </c:val>
          <c:extLst>
            <c:ext xmlns:c16="http://schemas.microsoft.com/office/drawing/2014/chart" uri="{C3380CC4-5D6E-409C-BE32-E72D297353CC}">
              <c16:uniqueId val="{0000000C-1419-46C5-AE4B-46D4DCE7725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General</c:formatCode>
                <c:ptCount val="16"/>
                <c:pt idx="1">
                  <c:v>37.54</c:v>
                </c:pt>
                <c:pt idx="3">
                  <c:v>39.06</c:v>
                </c:pt>
                <c:pt idx="5">
                  <c:v>30.98</c:v>
                </c:pt>
                <c:pt idx="7">
                  <c:v>47.14</c:v>
                </c:pt>
                <c:pt idx="9">
                  <c:v>48.85</c:v>
                </c:pt>
                <c:pt idx="11">
                  <c:v>52.05</c:v>
                </c:pt>
                <c:pt idx="13">
                  <c:v>57.48</c:v>
                </c:pt>
                <c:pt idx="15">
                  <c:v>76.36</c:v>
                </c:pt>
              </c:numCache>
            </c:numRef>
          </c:val>
          <c:extLst>
            <c:ext xmlns:c16="http://schemas.microsoft.com/office/drawing/2014/chart" uri="{C3380CC4-5D6E-409C-BE32-E72D297353CC}">
              <c16:uniqueId val="{00000000-0309-430D-8C77-EC838C3340DB}"/>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c:v>16.32</c:v>
                </c:pt>
                <c:pt idx="2">
                  <c:v>26.69</c:v>
                </c:pt>
                <c:pt idx="4">
                  <c:v>21.95</c:v>
                </c:pt>
                <c:pt idx="6">
                  <c:v>52.41</c:v>
                </c:pt>
                <c:pt idx="8">
                  <c:v>50.23</c:v>
                </c:pt>
                <c:pt idx="10">
                  <c:v>62.77</c:v>
                </c:pt>
                <c:pt idx="12">
                  <c:v>70.34</c:v>
                </c:pt>
                <c:pt idx="14">
                  <c:v>87.82</c:v>
                </c:pt>
              </c:numCache>
            </c:numRef>
          </c:val>
          <c:extLst>
            <c:ext xmlns:c16="http://schemas.microsoft.com/office/drawing/2014/chart" uri="{C3380CC4-5D6E-409C-BE32-E72D297353CC}">
              <c16:uniqueId val="{00000001-0309-430D-8C77-EC838C3340DB}"/>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0309-430D-8C77-EC838C3340DB}"/>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General</c:formatCode>
                <c:ptCount val="16"/>
                <c:pt idx="1">
                  <c:v>3.86</c:v>
                </c:pt>
                <c:pt idx="3">
                  <c:v>3.16</c:v>
                </c:pt>
                <c:pt idx="5">
                  <c:v>11.58</c:v>
                </c:pt>
                <c:pt idx="7">
                  <c:v>3.77</c:v>
                </c:pt>
                <c:pt idx="9">
                  <c:v>2.2999999999999998</c:v>
                </c:pt>
                <c:pt idx="11">
                  <c:v>1.57</c:v>
                </c:pt>
                <c:pt idx="13">
                  <c:v>1.84</c:v>
                </c:pt>
                <c:pt idx="15">
                  <c:v>2</c:v>
                </c:pt>
              </c:numCache>
            </c:numRef>
          </c:val>
          <c:extLst>
            <c:ext xmlns:c16="http://schemas.microsoft.com/office/drawing/2014/chart" uri="{C3380CC4-5D6E-409C-BE32-E72D297353CC}">
              <c16:uniqueId val="{00000000-111D-45C9-B790-8F772F283CF5}"/>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c:v>2.98</c:v>
                </c:pt>
                <c:pt idx="2">
                  <c:v>5.09</c:v>
                </c:pt>
                <c:pt idx="4">
                  <c:v>22.86</c:v>
                </c:pt>
                <c:pt idx="6">
                  <c:v>7.23</c:v>
                </c:pt>
                <c:pt idx="8">
                  <c:v>1.38</c:v>
                </c:pt>
                <c:pt idx="10">
                  <c:v>2.5299999999999998</c:v>
                </c:pt>
                <c:pt idx="12">
                  <c:v>1.96</c:v>
                </c:pt>
                <c:pt idx="14">
                  <c:v>2.1800000000000002</c:v>
                </c:pt>
              </c:numCache>
            </c:numRef>
          </c:val>
          <c:extLst>
            <c:ext xmlns:c16="http://schemas.microsoft.com/office/drawing/2014/chart" uri="{C3380CC4-5D6E-409C-BE32-E72D297353CC}">
              <c16:uniqueId val="{00000001-111D-45C9-B790-8F772F283CF5}"/>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111D-45C9-B790-8F772F283CF5}"/>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General</c:formatCode>
                <c:ptCount val="16"/>
                <c:pt idx="1">
                  <c:v>6.32</c:v>
                </c:pt>
                <c:pt idx="3">
                  <c:v>9.08</c:v>
                </c:pt>
                <c:pt idx="5">
                  <c:v>5.56</c:v>
                </c:pt>
                <c:pt idx="7">
                  <c:v>6.02</c:v>
                </c:pt>
                <c:pt idx="9">
                  <c:v>7.83</c:v>
                </c:pt>
                <c:pt idx="11">
                  <c:v>7.47</c:v>
                </c:pt>
                <c:pt idx="13">
                  <c:v>7.48</c:v>
                </c:pt>
                <c:pt idx="15">
                  <c:v>5.27</c:v>
                </c:pt>
              </c:numCache>
            </c:numRef>
          </c:val>
          <c:extLst>
            <c:ext xmlns:c16="http://schemas.microsoft.com/office/drawing/2014/chart" uri="{C3380CC4-5D6E-409C-BE32-E72D297353CC}">
              <c16:uniqueId val="{00000000-FF8B-4574-9F84-23B8A66A49A3}"/>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c:v>2.98</c:v>
                </c:pt>
                <c:pt idx="2">
                  <c:v>12.93</c:v>
                </c:pt>
                <c:pt idx="4">
                  <c:v>7.07</c:v>
                </c:pt>
                <c:pt idx="6">
                  <c:v>6.48</c:v>
                </c:pt>
                <c:pt idx="8">
                  <c:v>1.84</c:v>
                </c:pt>
                <c:pt idx="10">
                  <c:v>7.95</c:v>
                </c:pt>
                <c:pt idx="12">
                  <c:v>6.5</c:v>
                </c:pt>
                <c:pt idx="14">
                  <c:v>1.0900000000000001</c:v>
                </c:pt>
              </c:numCache>
            </c:numRef>
          </c:val>
          <c:extLst>
            <c:ext xmlns:c16="http://schemas.microsoft.com/office/drawing/2014/chart" uri="{C3380CC4-5D6E-409C-BE32-E72D297353CC}">
              <c16:uniqueId val="{00000001-FF8B-4574-9F84-23B8A66A49A3}"/>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FF8B-4574-9F84-23B8A66A49A3}"/>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General</c:formatCode>
                <c:ptCount val="16"/>
                <c:pt idx="1">
                  <c:v>5.09</c:v>
                </c:pt>
                <c:pt idx="3">
                  <c:v>5.23</c:v>
                </c:pt>
                <c:pt idx="5">
                  <c:v>4.3600000000000003</c:v>
                </c:pt>
                <c:pt idx="7">
                  <c:v>7.23</c:v>
                </c:pt>
                <c:pt idx="9">
                  <c:v>5.99</c:v>
                </c:pt>
                <c:pt idx="11">
                  <c:v>6.63</c:v>
                </c:pt>
                <c:pt idx="13">
                  <c:v>5.76</c:v>
                </c:pt>
                <c:pt idx="15">
                  <c:v>3.09</c:v>
                </c:pt>
              </c:numCache>
            </c:numRef>
          </c:val>
          <c:extLst>
            <c:ext xmlns:c16="http://schemas.microsoft.com/office/drawing/2014/chart" uri="{C3380CC4-5D6E-409C-BE32-E72D297353CC}">
              <c16:uniqueId val="{00000000-5F22-4509-9488-2F8B85FDA36C}"/>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c:v>2.46</c:v>
                </c:pt>
                <c:pt idx="2">
                  <c:v>2.61</c:v>
                </c:pt>
                <c:pt idx="4">
                  <c:v>3.16</c:v>
                </c:pt>
                <c:pt idx="6">
                  <c:v>10.99</c:v>
                </c:pt>
                <c:pt idx="8">
                  <c:v>2.2999999999999998</c:v>
                </c:pt>
                <c:pt idx="10">
                  <c:v>8.07</c:v>
                </c:pt>
                <c:pt idx="12">
                  <c:v>5.88</c:v>
                </c:pt>
                <c:pt idx="14">
                  <c:v>1.0900000000000001</c:v>
                </c:pt>
              </c:numCache>
            </c:numRef>
          </c:val>
          <c:extLst>
            <c:ext xmlns:c16="http://schemas.microsoft.com/office/drawing/2014/chart" uri="{C3380CC4-5D6E-409C-BE32-E72D297353CC}">
              <c16:uniqueId val="{00000001-5F22-4509-9488-2F8B85FDA36C}"/>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5F22-4509-9488-2F8B85FDA36C}"/>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General</c:formatCode>
                <c:ptCount val="16"/>
                <c:pt idx="1">
                  <c:v>0</c:v>
                </c:pt>
                <c:pt idx="3">
                  <c:v>0.28000000000000003</c:v>
                </c:pt>
                <c:pt idx="5">
                  <c:v>0</c:v>
                </c:pt>
                <c:pt idx="7">
                  <c:v>0.15</c:v>
                </c:pt>
                <c:pt idx="9">
                  <c:v>0.92</c:v>
                </c:pt>
                <c:pt idx="11">
                  <c:v>0.12</c:v>
                </c:pt>
                <c:pt idx="13">
                  <c:v>0</c:v>
                </c:pt>
                <c:pt idx="15">
                  <c:v>0.36</c:v>
                </c:pt>
              </c:numCache>
            </c:numRef>
          </c:val>
          <c:extLst>
            <c:ext xmlns:c16="http://schemas.microsoft.com/office/drawing/2014/chart" uri="{C3380CC4-5D6E-409C-BE32-E72D297353CC}">
              <c16:uniqueId val="{00000000-E492-445D-88E9-B386788952E5}"/>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c:v>0.88</c:v>
                </c:pt>
                <c:pt idx="2">
                  <c:v>0.41</c:v>
                </c:pt>
                <c:pt idx="4">
                  <c:v>0.45</c:v>
                </c:pt>
                <c:pt idx="6">
                  <c:v>0.15</c:v>
                </c:pt>
                <c:pt idx="8">
                  <c:v>0.46</c:v>
                </c:pt>
                <c:pt idx="10">
                  <c:v>0.48</c:v>
                </c:pt>
                <c:pt idx="12">
                  <c:v>0.37</c:v>
                </c:pt>
                <c:pt idx="14">
                  <c:v>0.36</c:v>
                </c:pt>
              </c:numCache>
            </c:numRef>
          </c:val>
          <c:extLst>
            <c:ext xmlns:c16="http://schemas.microsoft.com/office/drawing/2014/chart" uri="{C3380CC4-5D6E-409C-BE32-E72D297353CC}">
              <c16:uniqueId val="{00000001-E492-445D-88E9-B386788952E5}"/>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E492-445D-88E9-B386788952E5}"/>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Ken ik en gebruik ik</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
PC-banking</c:v>
                </c:pt>
                <c:pt idx="1">
                  <c:v>
Mobile banking</c:v>
                </c:pt>
                <c:pt idx="2">
                  <c:v>
Payconiq by Bancontact</c:v>
                </c:pt>
                <c:pt idx="3">
                  <c:v>
Doccle</c:v>
                </c:pt>
                <c:pt idx="4">
                  <c:v>
My e-Box</c:v>
                </c:pt>
                <c:pt idx="5">
                  <c:v>
Zoomit</c:v>
                </c:pt>
                <c:pt idx="6">
                  <c:v>
Google Pay</c:v>
                </c:pt>
                <c:pt idx="7">
                  <c:v>
Ogone</c:v>
                </c:pt>
                <c:pt idx="8">
                  <c:v>
Apple Pay</c:v>
                </c:pt>
                <c:pt idx="9">
                  <c:v>
Klarna*</c:v>
                </c:pt>
                <c:pt idx="10">
                  <c:v>
POM</c:v>
                </c:pt>
              </c:strCache>
            </c:strRef>
          </c:cat>
          <c:val>
            <c:numRef>
              <c:f>Sheet1!$B$5:$L$5</c:f>
              <c:numCache>
                <c:formatCode>0.00\%</c:formatCode>
                <c:ptCount val="11"/>
                <c:pt idx="0">
                  <c:v>83.9</c:v>
                </c:pt>
                <c:pt idx="1">
                  <c:v>72.3</c:v>
                </c:pt>
                <c:pt idx="2">
                  <c:v>38.5</c:v>
                </c:pt>
                <c:pt idx="3">
                  <c:v>31.4</c:v>
                </c:pt>
                <c:pt idx="4">
                  <c:v>30.4</c:v>
                </c:pt>
                <c:pt idx="5">
                  <c:v>27.2</c:v>
                </c:pt>
                <c:pt idx="6">
                  <c:v>11.8</c:v>
                </c:pt>
                <c:pt idx="7">
                  <c:v>11.5</c:v>
                </c:pt>
                <c:pt idx="8">
                  <c:v>6.8</c:v>
                </c:pt>
                <c:pt idx="9">
                  <c:v>6.2</c:v>
                </c:pt>
                <c:pt idx="10">
                  <c:v>3.1</c:v>
                </c:pt>
              </c:numCache>
            </c:numRef>
          </c:val>
          <c:extLst>
            <c:ext xmlns:c16="http://schemas.microsoft.com/office/drawing/2014/chart" uri="{C3380CC4-5D6E-409C-BE32-E72D297353CC}">
              <c16:uniqueId val="{00000000-ED5C-4265-9EAA-BEA99F1845E0}"/>
            </c:ext>
          </c:extLst>
        </c:ser>
        <c:ser>
          <c:idx val="1"/>
          <c:order val="1"/>
          <c:tx>
            <c:strRef>
              <c:f>Sheet1!$A$6</c:f>
              <c:strCache>
                <c:ptCount val="1"/>
                <c:pt idx="0">
                  <c:v>Ken ik, maar gebruik ik niet</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
PC-banking</c:v>
                </c:pt>
                <c:pt idx="1">
                  <c:v>
Mobile banking</c:v>
                </c:pt>
                <c:pt idx="2">
                  <c:v>
Payconiq by Bancontact</c:v>
                </c:pt>
                <c:pt idx="3">
                  <c:v>
Doccle</c:v>
                </c:pt>
                <c:pt idx="4">
                  <c:v>
My e-Box</c:v>
                </c:pt>
                <c:pt idx="5">
                  <c:v>
Zoomit</c:v>
                </c:pt>
                <c:pt idx="6">
                  <c:v>
Google Pay</c:v>
                </c:pt>
                <c:pt idx="7">
                  <c:v>
Ogone</c:v>
                </c:pt>
                <c:pt idx="8">
                  <c:v>
Apple Pay</c:v>
                </c:pt>
                <c:pt idx="9">
                  <c:v>
Klarna*</c:v>
                </c:pt>
                <c:pt idx="10">
                  <c:v>
POM</c:v>
                </c:pt>
              </c:strCache>
            </c:strRef>
          </c:cat>
          <c:val>
            <c:numRef>
              <c:f>Sheet1!$B$6:$L$6</c:f>
              <c:numCache>
                <c:formatCode>0.00\%</c:formatCode>
                <c:ptCount val="11"/>
                <c:pt idx="0">
                  <c:v>13.7</c:v>
                </c:pt>
                <c:pt idx="1">
                  <c:v>21.7</c:v>
                </c:pt>
                <c:pt idx="2">
                  <c:v>37.4</c:v>
                </c:pt>
                <c:pt idx="3">
                  <c:v>27.4</c:v>
                </c:pt>
                <c:pt idx="4">
                  <c:v>21.9</c:v>
                </c:pt>
                <c:pt idx="5">
                  <c:v>48.2</c:v>
                </c:pt>
                <c:pt idx="6">
                  <c:v>51.4</c:v>
                </c:pt>
                <c:pt idx="7">
                  <c:v>17.899999999999999</c:v>
                </c:pt>
                <c:pt idx="8">
                  <c:v>45.4</c:v>
                </c:pt>
                <c:pt idx="9">
                  <c:v>7.3</c:v>
                </c:pt>
                <c:pt idx="10">
                  <c:v>6.6</c:v>
                </c:pt>
              </c:numCache>
            </c:numRef>
          </c:val>
          <c:extLst>
            <c:ext xmlns:c16="http://schemas.microsoft.com/office/drawing/2014/chart" uri="{C3380CC4-5D6E-409C-BE32-E72D297353CC}">
              <c16:uniqueId val="{00000005-ED5C-4265-9EAA-BEA99F1845E0}"/>
            </c:ext>
          </c:extLst>
        </c:ser>
        <c:ser>
          <c:idx val="2"/>
          <c:order val="2"/>
          <c:tx>
            <c:strRef>
              <c:f>Sheet1!$A$7</c:f>
              <c:strCache>
                <c:ptCount val="1"/>
                <c:pt idx="0">
                  <c:v>Ken ik niet </c:v>
                </c:pt>
              </c:strCache>
            </c:strRef>
          </c:tx>
          <c:spPr>
            <a:solidFill>
              <a:srgbClr val="C00000"/>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
PC-banking</c:v>
                </c:pt>
                <c:pt idx="1">
                  <c:v>
Mobile banking</c:v>
                </c:pt>
                <c:pt idx="2">
                  <c:v>
Payconiq by Bancontact</c:v>
                </c:pt>
                <c:pt idx="3">
                  <c:v>
Doccle</c:v>
                </c:pt>
                <c:pt idx="4">
                  <c:v>
My e-Box</c:v>
                </c:pt>
                <c:pt idx="5">
                  <c:v>
Zoomit</c:v>
                </c:pt>
                <c:pt idx="6">
                  <c:v>
Google Pay</c:v>
                </c:pt>
                <c:pt idx="7">
                  <c:v>
Ogone</c:v>
                </c:pt>
                <c:pt idx="8">
                  <c:v>
Apple Pay</c:v>
                </c:pt>
                <c:pt idx="9">
                  <c:v>
Klarna*</c:v>
                </c:pt>
                <c:pt idx="10">
                  <c:v>
POM</c:v>
                </c:pt>
              </c:strCache>
            </c:strRef>
          </c:cat>
          <c:val>
            <c:numRef>
              <c:f>Sheet1!$B$7:$L$7</c:f>
              <c:numCache>
                <c:formatCode>0.00\%</c:formatCode>
                <c:ptCount val="11"/>
                <c:pt idx="0">
                  <c:v>2.4</c:v>
                </c:pt>
                <c:pt idx="1">
                  <c:v>6</c:v>
                </c:pt>
                <c:pt idx="2">
                  <c:v>24.1</c:v>
                </c:pt>
                <c:pt idx="3">
                  <c:v>41.2</c:v>
                </c:pt>
                <c:pt idx="4">
                  <c:v>47.7</c:v>
                </c:pt>
                <c:pt idx="5">
                  <c:v>24.6</c:v>
                </c:pt>
                <c:pt idx="6">
                  <c:v>36.799999999999997</c:v>
                </c:pt>
                <c:pt idx="7">
                  <c:v>70.599999999999994</c:v>
                </c:pt>
                <c:pt idx="8">
                  <c:v>47.8</c:v>
                </c:pt>
                <c:pt idx="9">
                  <c:v>86.5</c:v>
                </c:pt>
                <c:pt idx="10">
                  <c:v>90.3</c:v>
                </c:pt>
              </c:numCache>
            </c:numRef>
          </c:val>
          <c:extLst>
            <c:ext xmlns:c16="http://schemas.microsoft.com/office/drawing/2014/chart" uri="{C3380CC4-5D6E-409C-BE32-E72D297353CC}">
              <c16:uniqueId val="{00000006-ED5C-4265-9EAA-BEA99F1845E0}"/>
            </c:ext>
          </c:extLst>
        </c:ser>
        <c:dLbls>
          <c:showLegendKey val="0"/>
          <c:showVal val="1"/>
          <c:showCatName val="0"/>
          <c:showSerName val="0"/>
          <c:showPercent val="0"/>
          <c:showBubbleSize val="0"/>
        </c:dLbls>
        <c:gapWidth val="13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8763147348542E-2"/>
          <c:y val="0"/>
          <c:w val="0.88588362833612677"/>
          <c:h val="1"/>
        </c:manualLayout>
      </c:layout>
      <c:barChart>
        <c:barDir val="bar"/>
        <c:grouping val="stacked"/>
        <c:varyColors val="0"/>
        <c:ser>
          <c:idx val="0"/>
          <c:order val="0"/>
          <c:tx>
            <c:strRef>
              <c:f>Sheet1!$A$4</c:f>
              <c:strCache>
                <c:ptCount val="1"/>
                <c:pt idx="0">
                  <c:v>Dagelijks</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(n=839)</c:v>
                </c:pt>
                <c:pt idx="1">
                  <c:v>(n=723)</c:v>
                </c:pt>
                <c:pt idx="2">
                  <c:v>(n=385)</c:v>
                </c:pt>
                <c:pt idx="3">
                  <c:v>(n=314)</c:v>
                </c:pt>
                <c:pt idx="4">
                  <c:v>(n=304)</c:v>
                </c:pt>
                <c:pt idx="5">
                  <c:v>(n=272)</c:v>
                </c:pt>
                <c:pt idx="6">
                  <c:v>(n=118)</c:v>
                </c:pt>
                <c:pt idx="7">
                  <c:v>(n=115)</c:v>
                </c:pt>
                <c:pt idx="8">
                  <c:v>(n=68)</c:v>
                </c:pt>
                <c:pt idx="9">
                  <c:v>(n=62)</c:v>
                </c:pt>
                <c:pt idx="10">
                  <c:v>(n=31**)</c:v>
                </c:pt>
              </c:strCache>
            </c:strRef>
          </c:cat>
          <c:val>
            <c:numRef>
              <c:f>Sheet1!$B$4:$L$4</c:f>
              <c:numCache>
                <c:formatCode>0.00\%</c:formatCode>
                <c:ptCount val="11"/>
                <c:pt idx="0">
                  <c:v>10.85</c:v>
                </c:pt>
                <c:pt idx="1">
                  <c:v>30.57</c:v>
                </c:pt>
                <c:pt idx="2">
                  <c:v>5.97</c:v>
                </c:pt>
                <c:pt idx="3">
                  <c:v>1.91</c:v>
                </c:pt>
                <c:pt idx="4">
                  <c:v>1.64</c:v>
                </c:pt>
                <c:pt idx="5">
                  <c:v>1.47</c:v>
                </c:pt>
                <c:pt idx="6">
                  <c:v>9.32</c:v>
                </c:pt>
                <c:pt idx="7">
                  <c:v>0</c:v>
                </c:pt>
                <c:pt idx="8">
                  <c:v>5.88</c:v>
                </c:pt>
                <c:pt idx="9">
                  <c:v>3.23</c:v>
                </c:pt>
                <c:pt idx="10">
                  <c:v>3.23</c:v>
                </c:pt>
              </c:numCache>
            </c:numRef>
          </c:val>
          <c:extLst>
            <c:ext xmlns:c16="http://schemas.microsoft.com/office/drawing/2014/chart" uri="{C3380CC4-5D6E-409C-BE32-E72D297353CC}">
              <c16:uniqueId val="{00000000-78EF-473A-837A-4ECD741C2FED}"/>
            </c:ext>
          </c:extLst>
        </c:ser>
        <c:ser>
          <c:idx val="1"/>
          <c:order val="1"/>
          <c:tx>
            <c:strRef>
              <c:f>Sheet1!$A$5</c:f>
              <c:strCache>
                <c:ptCount val="1"/>
                <c:pt idx="0">
                  <c:v>Wekelijks</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(n=839)</c:v>
                </c:pt>
                <c:pt idx="1">
                  <c:v>(n=723)</c:v>
                </c:pt>
                <c:pt idx="2">
                  <c:v>(n=385)</c:v>
                </c:pt>
                <c:pt idx="3">
                  <c:v>(n=314)</c:v>
                </c:pt>
                <c:pt idx="4">
                  <c:v>(n=304)</c:v>
                </c:pt>
                <c:pt idx="5">
                  <c:v>(n=272)</c:v>
                </c:pt>
                <c:pt idx="6">
                  <c:v>(n=118)</c:v>
                </c:pt>
                <c:pt idx="7">
                  <c:v>(n=115)</c:v>
                </c:pt>
                <c:pt idx="8">
                  <c:v>(n=68)</c:v>
                </c:pt>
                <c:pt idx="9">
                  <c:v>(n=62)</c:v>
                </c:pt>
                <c:pt idx="10">
                  <c:v>(n=31**)</c:v>
                </c:pt>
              </c:strCache>
            </c:strRef>
          </c:cat>
          <c:val>
            <c:numRef>
              <c:f>Sheet1!$B$5:$L$5</c:f>
              <c:numCache>
                <c:formatCode>0.00\%</c:formatCode>
                <c:ptCount val="11"/>
                <c:pt idx="0">
                  <c:v>49.46</c:v>
                </c:pt>
                <c:pt idx="1">
                  <c:v>53.67</c:v>
                </c:pt>
                <c:pt idx="2">
                  <c:v>44.94</c:v>
                </c:pt>
                <c:pt idx="3">
                  <c:v>18.47</c:v>
                </c:pt>
                <c:pt idx="4">
                  <c:v>11.18</c:v>
                </c:pt>
                <c:pt idx="5">
                  <c:v>20.59</c:v>
                </c:pt>
                <c:pt idx="6">
                  <c:v>20.34</c:v>
                </c:pt>
                <c:pt idx="7">
                  <c:v>23.48</c:v>
                </c:pt>
                <c:pt idx="8">
                  <c:v>22.06</c:v>
                </c:pt>
                <c:pt idx="9">
                  <c:v>17.739999999999998</c:v>
                </c:pt>
                <c:pt idx="10">
                  <c:v>19.350000000000001</c:v>
                </c:pt>
              </c:numCache>
            </c:numRef>
          </c:val>
          <c:extLst>
            <c:ext xmlns:c16="http://schemas.microsoft.com/office/drawing/2014/chart" uri="{C3380CC4-5D6E-409C-BE32-E72D297353CC}">
              <c16:uniqueId val="{00000001-78EF-473A-837A-4ECD741C2FED}"/>
            </c:ext>
          </c:extLst>
        </c:ser>
        <c:ser>
          <c:idx val="2"/>
          <c:order val="2"/>
          <c:tx>
            <c:strRef>
              <c:f>Sheet1!$A$6</c:f>
              <c:strCache>
                <c:ptCount val="1"/>
                <c:pt idx="0">
                  <c:v>Maandelijks</c:v>
                </c:pt>
              </c:strCache>
            </c:strRef>
          </c:tx>
          <c:spPr>
            <a:solidFill>
              <a:schemeClr val="accent2"/>
            </a:solidFill>
            <a:ln>
              <a:noFill/>
            </a:ln>
            <a:effectLst/>
          </c:spPr>
          <c:invertIfNegative val="0"/>
          <c:dLbls>
            <c:numFmt formatCode="0;0;" sourceLinked="0"/>
            <c:spPr>
              <a:noFill/>
              <a:ln>
                <a:noFill/>
              </a:ln>
              <a:effectLst/>
            </c:spPr>
            <c:txPr>
              <a:bodyPr rot="0" vertOverflow="overflow" horzOverflow="overflow" vert="horz"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(n=839)</c:v>
                </c:pt>
                <c:pt idx="1">
                  <c:v>(n=723)</c:v>
                </c:pt>
                <c:pt idx="2">
                  <c:v>(n=385)</c:v>
                </c:pt>
                <c:pt idx="3">
                  <c:v>(n=314)</c:v>
                </c:pt>
                <c:pt idx="4">
                  <c:v>(n=304)</c:v>
                </c:pt>
                <c:pt idx="5">
                  <c:v>(n=272)</c:v>
                </c:pt>
                <c:pt idx="6">
                  <c:v>(n=118)</c:v>
                </c:pt>
                <c:pt idx="7">
                  <c:v>(n=115)</c:v>
                </c:pt>
                <c:pt idx="8">
                  <c:v>(n=68)</c:v>
                </c:pt>
                <c:pt idx="9">
                  <c:v>(n=62)</c:v>
                </c:pt>
                <c:pt idx="10">
                  <c:v>(n=31**)</c:v>
                </c:pt>
              </c:strCache>
            </c:strRef>
          </c:cat>
          <c:val>
            <c:numRef>
              <c:f>Sheet1!$B$6:$L$6</c:f>
              <c:numCache>
                <c:formatCode>0.00\%</c:formatCode>
                <c:ptCount val="11"/>
                <c:pt idx="0">
                  <c:v>30.75</c:v>
                </c:pt>
                <c:pt idx="1">
                  <c:v>12.45</c:v>
                </c:pt>
                <c:pt idx="2">
                  <c:v>40.520000000000003</c:v>
                </c:pt>
                <c:pt idx="3">
                  <c:v>61.46</c:v>
                </c:pt>
                <c:pt idx="4">
                  <c:v>47.37</c:v>
                </c:pt>
                <c:pt idx="5">
                  <c:v>57.72</c:v>
                </c:pt>
                <c:pt idx="6">
                  <c:v>29.66</c:v>
                </c:pt>
                <c:pt idx="7">
                  <c:v>46.96</c:v>
                </c:pt>
                <c:pt idx="8">
                  <c:v>36.76</c:v>
                </c:pt>
                <c:pt idx="9">
                  <c:v>25.81</c:v>
                </c:pt>
                <c:pt idx="10">
                  <c:v>35.479999999999997</c:v>
                </c:pt>
              </c:numCache>
            </c:numRef>
          </c:val>
          <c:extLst>
            <c:ext xmlns:c16="http://schemas.microsoft.com/office/drawing/2014/chart" uri="{C3380CC4-5D6E-409C-BE32-E72D297353CC}">
              <c16:uniqueId val="{00000002-78EF-473A-837A-4ECD741C2FED}"/>
            </c:ext>
          </c:extLst>
        </c:ser>
        <c:ser>
          <c:idx val="3"/>
          <c:order val="3"/>
          <c:tx>
            <c:strRef>
              <c:f>Sheet1!$A$7</c:f>
              <c:strCache>
                <c:ptCount val="1"/>
                <c:pt idx="0">
                  <c:v>Jaarlijks</c:v>
                </c:pt>
              </c:strCache>
            </c:strRef>
          </c:tx>
          <c:spPr>
            <a:solidFill>
              <a:schemeClr val="accent3"/>
            </a:solidFill>
          </c:spPr>
          <c:invertIfNegative val="0"/>
          <c:dLbls>
            <c:numFmt formatCode="0;0;" sourceLinked="0"/>
            <c:spPr>
              <a:noFill/>
              <a:ln>
                <a:noFill/>
              </a:ln>
              <a:effectLst/>
            </c:spPr>
            <c:txPr>
              <a:bodyPr vertOverflow="overflow" horzOverflow="overflow"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Sheet1!$B$1:$L$1</c:f>
              <c:strCache>
                <c:ptCount val="11"/>
                <c:pt idx="0">
                  <c:v>(n=839)</c:v>
                </c:pt>
                <c:pt idx="1">
                  <c:v>(n=723)</c:v>
                </c:pt>
                <c:pt idx="2">
                  <c:v>(n=385)</c:v>
                </c:pt>
                <c:pt idx="3">
                  <c:v>(n=314)</c:v>
                </c:pt>
                <c:pt idx="4">
                  <c:v>(n=304)</c:v>
                </c:pt>
                <c:pt idx="5">
                  <c:v>(n=272)</c:v>
                </c:pt>
                <c:pt idx="6">
                  <c:v>(n=118)</c:v>
                </c:pt>
                <c:pt idx="7">
                  <c:v>(n=115)</c:v>
                </c:pt>
                <c:pt idx="8">
                  <c:v>(n=68)</c:v>
                </c:pt>
                <c:pt idx="9">
                  <c:v>(n=62)</c:v>
                </c:pt>
                <c:pt idx="10">
                  <c:v>(n=31**)</c:v>
                </c:pt>
              </c:strCache>
            </c:strRef>
          </c:cat>
          <c:val>
            <c:numRef>
              <c:f>Sheet1!$B$7:$L$7</c:f>
              <c:numCache>
                <c:formatCode>0.00\%</c:formatCode>
                <c:ptCount val="11"/>
                <c:pt idx="0">
                  <c:v>7.39</c:v>
                </c:pt>
                <c:pt idx="1">
                  <c:v>0.83</c:v>
                </c:pt>
                <c:pt idx="2">
                  <c:v>5.71</c:v>
                </c:pt>
                <c:pt idx="3">
                  <c:v>14.97</c:v>
                </c:pt>
                <c:pt idx="4">
                  <c:v>36.18</c:v>
                </c:pt>
                <c:pt idx="5">
                  <c:v>14.71</c:v>
                </c:pt>
                <c:pt idx="6">
                  <c:v>17.8</c:v>
                </c:pt>
                <c:pt idx="7">
                  <c:v>19.13</c:v>
                </c:pt>
                <c:pt idx="8">
                  <c:v>23.53</c:v>
                </c:pt>
                <c:pt idx="9">
                  <c:v>37.1</c:v>
                </c:pt>
                <c:pt idx="10">
                  <c:v>16.13</c:v>
                </c:pt>
              </c:numCache>
            </c:numRef>
          </c:val>
          <c:extLst>
            <c:ext xmlns:c16="http://schemas.microsoft.com/office/drawing/2014/chart" uri="{C3380CC4-5D6E-409C-BE32-E72D297353CC}">
              <c16:uniqueId val="{00000003-78EF-473A-837A-4ECD741C2FED}"/>
            </c:ext>
          </c:extLst>
        </c:ser>
        <c:ser>
          <c:idx val="4"/>
          <c:order val="4"/>
          <c:tx>
            <c:strRef>
              <c:f>Sheet1!$A$8</c:f>
              <c:strCache>
                <c:ptCount val="1"/>
                <c:pt idx="0">
                  <c:v>Niet gebruikt het afgelopen jaar</c:v>
                </c:pt>
              </c:strCache>
            </c:strRef>
          </c:tx>
          <c:spPr>
            <a:solidFill>
              <a:schemeClr val="accent5"/>
            </a:solidFill>
          </c:spPr>
          <c:invertIfNegative val="0"/>
          <c:dLbls>
            <c:numFmt formatCode="0;0;" sourceLinked="0"/>
            <c:spPr>
              <a:noFill/>
              <a:ln>
                <a:noFill/>
              </a:ln>
              <a:effectLst/>
            </c:spPr>
            <c:txPr>
              <a:bodyPr vertOverflow="overflow" horzOverflow="overflow"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Sheet1!$B$1:$L$1</c:f>
              <c:strCache>
                <c:ptCount val="11"/>
                <c:pt idx="0">
                  <c:v>(n=839)</c:v>
                </c:pt>
                <c:pt idx="1">
                  <c:v>(n=723)</c:v>
                </c:pt>
                <c:pt idx="2">
                  <c:v>(n=385)</c:v>
                </c:pt>
                <c:pt idx="3">
                  <c:v>(n=314)</c:v>
                </c:pt>
                <c:pt idx="4">
                  <c:v>(n=304)</c:v>
                </c:pt>
                <c:pt idx="5">
                  <c:v>(n=272)</c:v>
                </c:pt>
                <c:pt idx="6">
                  <c:v>(n=118)</c:v>
                </c:pt>
                <c:pt idx="7">
                  <c:v>(n=115)</c:v>
                </c:pt>
                <c:pt idx="8">
                  <c:v>(n=68)</c:v>
                </c:pt>
                <c:pt idx="9">
                  <c:v>(n=62)</c:v>
                </c:pt>
                <c:pt idx="10">
                  <c:v>(n=31**)</c:v>
                </c:pt>
              </c:strCache>
            </c:strRef>
          </c:cat>
          <c:val>
            <c:numRef>
              <c:f>Sheet1!$B$8:$L$8</c:f>
              <c:numCache>
                <c:formatCode>0.00\%</c:formatCode>
                <c:ptCount val="11"/>
                <c:pt idx="0">
                  <c:v>1.55</c:v>
                </c:pt>
                <c:pt idx="1">
                  <c:v>2.4900000000000002</c:v>
                </c:pt>
                <c:pt idx="2">
                  <c:v>2.86</c:v>
                </c:pt>
                <c:pt idx="3">
                  <c:v>3.18</c:v>
                </c:pt>
                <c:pt idx="4">
                  <c:v>3.62</c:v>
                </c:pt>
                <c:pt idx="5">
                  <c:v>5.51</c:v>
                </c:pt>
                <c:pt idx="6">
                  <c:v>22.88</c:v>
                </c:pt>
                <c:pt idx="7">
                  <c:v>10.43</c:v>
                </c:pt>
                <c:pt idx="8">
                  <c:v>11.76</c:v>
                </c:pt>
                <c:pt idx="9">
                  <c:v>16.13</c:v>
                </c:pt>
                <c:pt idx="10">
                  <c:v>25.81</c:v>
                </c:pt>
              </c:numCache>
            </c:numRef>
          </c:val>
          <c:extLst>
            <c:ext xmlns:c16="http://schemas.microsoft.com/office/drawing/2014/chart" uri="{C3380CC4-5D6E-409C-BE32-E72D297353CC}">
              <c16:uniqueId val="{00000004-78EF-473A-837A-4ECD741C2FED}"/>
            </c:ext>
          </c:extLst>
        </c:ser>
        <c:dLbls>
          <c:showLegendKey val="0"/>
          <c:showVal val="1"/>
          <c:showCatName val="0"/>
          <c:showSerName val="0"/>
          <c:showPercent val="0"/>
          <c:showBubbleSize val="0"/>
        </c:dLbls>
        <c:gapWidth val="130"/>
        <c:overlap val="100"/>
        <c:axId val="528539336"/>
        <c:axId val="528539008"/>
      </c:barChart>
      <c:catAx>
        <c:axId val="5285393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t"/>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Ken en gebruik ik</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
Tax-on-web</c:v>
                </c:pt>
                <c:pt idx="1">
                  <c:v>
MyMinfin</c:v>
                </c:pt>
                <c:pt idx="2">
                  <c:v>
MyPension</c:v>
                </c:pt>
                <c:pt idx="3">
                  <c:v>
Écochèques électroniques</c:v>
                </c:pt>
                <c:pt idx="4">
                  <c:v>
Titres-services électroniques</c:v>
                </c:pt>
                <c:pt idx="5">
                  <c:v>
Masanté</c:v>
                </c:pt>
                <c:pt idx="6">
                  <c:v>
Mon Dossier</c:v>
                </c:pt>
                <c:pt idx="7">
                  <c:v>
Carte de pointage électronique</c:v>
                </c:pt>
                <c:pt idx="8">
                  <c:v>
Student@work</c:v>
                </c:pt>
                <c:pt idx="9">
                  <c:v>
Police-on-web</c:v>
                </c:pt>
                <c:pt idx="10">
                  <c:v>
Travellers online</c:v>
                </c:pt>
                <c:pt idx="11">
                  <c:v>
RV-on-web</c:v>
                </c:pt>
                <c:pt idx="12">
                  <c:v>
MyRent</c:v>
                </c:pt>
              </c:strCache>
            </c:strRef>
          </c:cat>
          <c:val>
            <c:numRef>
              <c:f>Sheet1!$B$5:$N$5</c:f>
              <c:numCache>
                <c:formatCode>0.00\%</c:formatCode>
                <c:ptCount val="13"/>
                <c:pt idx="0">
                  <c:v>65.5</c:v>
                </c:pt>
                <c:pt idx="1">
                  <c:v>59.9</c:v>
                </c:pt>
                <c:pt idx="2">
                  <c:v>50.8</c:v>
                </c:pt>
                <c:pt idx="3">
                  <c:v>24.1</c:v>
                </c:pt>
                <c:pt idx="4">
                  <c:v>21.7</c:v>
                </c:pt>
                <c:pt idx="5">
                  <c:v>21.1</c:v>
                </c:pt>
                <c:pt idx="6">
                  <c:v>19.5</c:v>
                </c:pt>
                <c:pt idx="7">
                  <c:v>7</c:v>
                </c:pt>
                <c:pt idx="8">
                  <c:v>6.3</c:v>
                </c:pt>
                <c:pt idx="9">
                  <c:v>6.1</c:v>
                </c:pt>
                <c:pt idx="10">
                  <c:v>4.9000000000000004</c:v>
                </c:pt>
                <c:pt idx="11">
                  <c:v>4.5</c:v>
                </c:pt>
                <c:pt idx="12">
                  <c:v>3.1</c:v>
                </c:pt>
              </c:numCache>
            </c:numRef>
          </c:val>
          <c:extLst>
            <c:ext xmlns:c16="http://schemas.microsoft.com/office/drawing/2014/chart" uri="{C3380CC4-5D6E-409C-BE32-E72D297353CC}">
              <c16:uniqueId val="{00000000-ED5C-4265-9EAA-BEA99F1845E0}"/>
            </c:ext>
          </c:extLst>
        </c:ser>
        <c:ser>
          <c:idx val="1"/>
          <c:order val="1"/>
          <c:tx>
            <c:strRef>
              <c:f>Sheet1!$A$6</c:f>
              <c:strCache>
                <c:ptCount val="1"/>
                <c:pt idx="0">
                  <c:v>Ken ik, maar gebruik ik niet</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
Tax-on-web</c:v>
                </c:pt>
                <c:pt idx="1">
                  <c:v>
MyMinfin</c:v>
                </c:pt>
                <c:pt idx="2">
                  <c:v>
MyPension</c:v>
                </c:pt>
                <c:pt idx="3">
                  <c:v>
Écochèques électroniques</c:v>
                </c:pt>
                <c:pt idx="4">
                  <c:v>
Titres-services électroniques</c:v>
                </c:pt>
                <c:pt idx="5">
                  <c:v>
Masanté</c:v>
                </c:pt>
                <c:pt idx="6">
                  <c:v>
Mon Dossier</c:v>
                </c:pt>
                <c:pt idx="7">
                  <c:v>
Carte de pointage électronique</c:v>
                </c:pt>
                <c:pt idx="8">
                  <c:v>
Student@work</c:v>
                </c:pt>
                <c:pt idx="9">
                  <c:v>
Police-on-web</c:v>
                </c:pt>
                <c:pt idx="10">
                  <c:v>
Travellers online</c:v>
                </c:pt>
                <c:pt idx="11">
                  <c:v>
RV-on-web</c:v>
                </c:pt>
                <c:pt idx="12">
                  <c:v>
MyRent</c:v>
                </c:pt>
              </c:strCache>
            </c:strRef>
          </c:cat>
          <c:val>
            <c:numRef>
              <c:f>Sheet1!$B$6:$N$6</c:f>
              <c:numCache>
                <c:formatCode>0.00\%</c:formatCode>
                <c:ptCount val="13"/>
                <c:pt idx="0">
                  <c:v>25.1</c:v>
                </c:pt>
                <c:pt idx="1">
                  <c:v>16.399999999999999</c:v>
                </c:pt>
                <c:pt idx="2">
                  <c:v>32.5</c:v>
                </c:pt>
                <c:pt idx="3">
                  <c:v>35.700000000000003</c:v>
                </c:pt>
                <c:pt idx="4">
                  <c:v>45.7</c:v>
                </c:pt>
                <c:pt idx="5">
                  <c:v>28.3</c:v>
                </c:pt>
                <c:pt idx="6">
                  <c:v>17</c:v>
                </c:pt>
                <c:pt idx="7">
                  <c:v>19.3</c:v>
                </c:pt>
                <c:pt idx="8">
                  <c:v>20.399999999999999</c:v>
                </c:pt>
                <c:pt idx="9">
                  <c:v>21.4</c:v>
                </c:pt>
                <c:pt idx="10">
                  <c:v>15.2</c:v>
                </c:pt>
                <c:pt idx="11">
                  <c:v>14.8</c:v>
                </c:pt>
                <c:pt idx="12">
                  <c:v>11.3</c:v>
                </c:pt>
              </c:numCache>
            </c:numRef>
          </c:val>
          <c:extLst>
            <c:ext xmlns:c16="http://schemas.microsoft.com/office/drawing/2014/chart" uri="{C3380CC4-5D6E-409C-BE32-E72D297353CC}">
              <c16:uniqueId val="{00000005-ED5C-4265-9EAA-BEA99F1845E0}"/>
            </c:ext>
          </c:extLst>
        </c:ser>
        <c:ser>
          <c:idx val="2"/>
          <c:order val="2"/>
          <c:tx>
            <c:strRef>
              <c:f>Sheet1!$A$7</c:f>
              <c:strCache>
                <c:ptCount val="1"/>
                <c:pt idx="0">
                  <c:v>Ken ik niet</c:v>
                </c:pt>
              </c:strCache>
            </c:strRef>
          </c:tx>
          <c:spPr>
            <a:solidFill>
              <a:srgbClr val="C00000"/>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
Tax-on-web</c:v>
                </c:pt>
                <c:pt idx="1">
                  <c:v>
MyMinfin</c:v>
                </c:pt>
                <c:pt idx="2">
                  <c:v>
MyPension</c:v>
                </c:pt>
                <c:pt idx="3">
                  <c:v>
Écochèques électroniques</c:v>
                </c:pt>
                <c:pt idx="4">
                  <c:v>
Titres-services électroniques</c:v>
                </c:pt>
                <c:pt idx="5">
                  <c:v>
Masanté</c:v>
                </c:pt>
                <c:pt idx="6">
                  <c:v>
Mon Dossier</c:v>
                </c:pt>
                <c:pt idx="7">
                  <c:v>
Carte de pointage électronique</c:v>
                </c:pt>
                <c:pt idx="8">
                  <c:v>
Student@work</c:v>
                </c:pt>
                <c:pt idx="9">
                  <c:v>
Police-on-web</c:v>
                </c:pt>
                <c:pt idx="10">
                  <c:v>
Travellers online</c:v>
                </c:pt>
                <c:pt idx="11">
                  <c:v>
RV-on-web</c:v>
                </c:pt>
                <c:pt idx="12">
                  <c:v>
MyRent</c:v>
                </c:pt>
              </c:strCache>
            </c:strRef>
          </c:cat>
          <c:val>
            <c:numRef>
              <c:f>Sheet1!$B$7:$N$7</c:f>
              <c:numCache>
                <c:formatCode>0.00\%</c:formatCode>
                <c:ptCount val="13"/>
                <c:pt idx="0">
                  <c:v>9.4</c:v>
                </c:pt>
                <c:pt idx="1">
                  <c:v>23.7</c:v>
                </c:pt>
                <c:pt idx="2">
                  <c:v>16.7</c:v>
                </c:pt>
                <c:pt idx="3">
                  <c:v>40.200000000000003</c:v>
                </c:pt>
                <c:pt idx="4">
                  <c:v>32.6</c:v>
                </c:pt>
                <c:pt idx="5">
                  <c:v>50.6</c:v>
                </c:pt>
                <c:pt idx="6">
                  <c:v>63.5</c:v>
                </c:pt>
                <c:pt idx="7">
                  <c:v>73.7</c:v>
                </c:pt>
                <c:pt idx="8">
                  <c:v>73.3</c:v>
                </c:pt>
                <c:pt idx="9">
                  <c:v>72.5</c:v>
                </c:pt>
                <c:pt idx="10">
                  <c:v>79.900000000000006</c:v>
                </c:pt>
                <c:pt idx="11">
                  <c:v>80.7</c:v>
                </c:pt>
                <c:pt idx="12">
                  <c:v>85.6</c:v>
                </c:pt>
              </c:numCache>
            </c:numRef>
          </c:val>
          <c:extLst>
            <c:ext xmlns:c16="http://schemas.microsoft.com/office/drawing/2014/chart" uri="{C3380CC4-5D6E-409C-BE32-E72D297353CC}">
              <c16:uniqueId val="{00000006-ED5C-4265-9EAA-BEA99F1845E0}"/>
            </c:ext>
          </c:extLst>
        </c:ser>
        <c:dLbls>
          <c:showLegendKey val="0"/>
          <c:showVal val="1"/>
          <c:showCatName val="0"/>
          <c:showSerName val="0"/>
          <c:showPercent val="0"/>
          <c:showBubbleSize val="0"/>
        </c:dLbls>
        <c:gapWidth val="130"/>
        <c:overlap val="100"/>
        <c:axId val="528539336"/>
        <c:axId val="528539008"/>
      </c:barChart>
      <c:catAx>
        <c:axId val="52853933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vert="horz"/>
          <a:lstStyle/>
          <a:p>
            <a:pPr>
              <a:defRPr sz="700">
                <a:solidFill>
                  <a:schemeClr val="tx1"/>
                </a:solidFill>
              </a:defRPr>
            </a:pPr>
            <a:endParaRPr lang="fr-FR"/>
          </a:p>
        </c:txPr>
        <c:crossAx val="528539008"/>
        <c:crosses val="max"/>
        <c:auto val="1"/>
        <c:lblAlgn val="ctr"/>
        <c:lblOffset val="0"/>
        <c:noMultiLvlLbl val="0"/>
      </c:catAx>
      <c:valAx>
        <c:axId val="528539008"/>
        <c:scaling>
          <c:orientation val="maxMin"/>
          <c:max val="100"/>
          <c:min val="0"/>
        </c:scaling>
        <c:delete val="1"/>
        <c:axPos val="l"/>
        <c:numFmt formatCode="0.00\%" sourceLinked="1"/>
        <c:majorTickMark val="out"/>
        <c:minorTickMark val="none"/>
        <c:tickLblPos val="nextTo"/>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8763147348542E-2"/>
          <c:y val="0"/>
          <c:w val="0.88588362833612677"/>
          <c:h val="1"/>
        </c:manualLayout>
      </c:layout>
      <c:barChart>
        <c:barDir val="bar"/>
        <c:grouping val="stacked"/>
        <c:varyColors val="0"/>
        <c:ser>
          <c:idx val="0"/>
          <c:order val="0"/>
          <c:tx>
            <c:strRef>
              <c:f>Sheet1!$A$4</c:f>
              <c:strCache>
                <c:ptCount val="1"/>
                <c:pt idx="0">
                  <c:v>Dagelijks</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(n=655)</c:v>
                </c:pt>
                <c:pt idx="1">
                  <c:v>(n=599)</c:v>
                </c:pt>
                <c:pt idx="2">
                  <c:v>(n=508)</c:v>
                </c:pt>
                <c:pt idx="3">
                  <c:v>(n=241)</c:v>
                </c:pt>
                <c:pt idx="4">
                  <c:v>(n=217)</c:v>
                </c:pt>
                <c:pt idx="5">
                  <c:v>(n=211)</c:v>
                </c:pt>
                <c:pt idx="6">
                  <c:v>(n=195)</c:v>
                </c:pt>
                <c:pt idx="7">
                  <c:v>(n=70)</c:v>
                </c:pt>
                <c:pt idx="8">
                  <c:v>(n=63)</c:v>
                </c:pt>
                <c:pt idx="9">
                  <c:v>(n=61)</c:v>
                </c:pt>
                <c:pt idx="10">
                  <c:v>(n=49*)</c:v>
                </c:pt>
                <c:pt idx="11">
                  <c:v>(n=45*)</c:v>
                </c:pt>
                <c:pt idx="12">
                  <c:v>(n=31*)</c:v>
                </c:pt>
              </c:strCache>
            </c:strRef>
          </c:cat>
          <c:val>
            <c:numRef>
              <c:f>Sheet1!$B$4:$N$4</c:f>
              <c:numCache>
                <c:formatCode>0.00\%</c:formatCode>
                <c:ptCount val="13"/>
                <c:pt idx="0">
                  <c:v>0.15</c:v>
                </c:pt>
                <c:pt idx="1">
                  <c:v>0.17</c:v>
                </c:pt>
                <c:pt idx="2">
                  <c:v>0.39</c:v>
                </c:pt>
                <c:pt idx="3">
                  <c:v>0.83</c:v>
                </c:pt>
                <c:pt idx="4">
                  <c:v>0.92</c:v>
                </c:pt>
                <c:pt idx="5">
                  <c:v>0.95</c:v>
                </c:pt>
                <c:pt idx="6">
                  <c:v>1.54</c:v>
                </c:pt>
                <c:pt idx="7">
                  <c:v>20</c:v>
                </c:pt>
                <c:pt idx="8">
                  <c:v>7.94</c:v>
                </c:pt>
                <c:pt idx="9">
                  <c:v>3.28</c:v>
                </c:pt>
                <c:pt idx="10">
                  <c:v>6.12</c:v>
                </c:pt>
                <c:pt idx="11">
                  <c:v>4.4400000000000004</c:v>
                </c:pt>
                <c:pt idx="12">
                  <c:v>0</c:v>
                </c:pt>
              </c:numCache>
            </c:numRef>
          </c:val>
          <c:extLst>
            <c:ext xmlns:c16="http://schemas.microsoft.com/office/drawing/2014/chart" uri="{C3380CC4-5D6E-409C-BE32-E72D297353CC}">
              <c16:uniqueId val="{00000000-78EF-473A-837A-4ECD741C2FED}"/>
            </c:ext>
          </c:extLst>
        </c:ser>
        <c:ser>
          <c:idx val="1"/>
          <c:order val="1"/>
          <c:tx>
            <c:strRef>
              <c:f>Sheet1!$A$5</c:f>
              <c:strCache>
                <c:ptCount val="1"/>
                <c:pt idx="0">
                  <c:v>Wekelijks</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(n=655)</c:v>
                </c:pt>
                <c:pt idx="1">
                  <c:v>(n=599)</c:v>
                </c:pt>
                <c:pt idx="2">
                  <c:v>(n=508)</c:v>
                </c:pt>
                <c:pt idx="3">
                  <c:v>(n=241)</c:v>
                </c:pt>
                <c:pt idx="4">
                  <c:v>(n=217)</c:v>
                </c:pt>
                <c:pt idx="5">
                  <c:v>(n=211)</c:v>
                </c:pt>
                <c:pt idx="6">
                  <c:v>(n=195)</c:v>
                </c:pt>
                <c:pt idx="7">
                  <c:v>(n=70)</c:v>
                </c:pt>
                <c:pt idx="8">
                  <c:v>(n=63)</c:v>
                </c:pt>
                <c:pt idx="9">
                  <c:v>(n=61)</c:v>
                </c:pt>
                <c:pt idx="10">
                  <c:v>(n=49*)</c:v>
                </c:pt>
                <c:pt idx="11">
                  <c:v>(n=45*)</c:v>
                </c:pt>
                <c:pt idx="12">
                  <c:v>(n=31*)</c:v>
                </c:pt>
              </c:strCache>
            </c:strRef>
          </c:cat>
          <c:val>
            <c:numRef>
              <c:f>Sheet1!$B$5:$N$5</c:f>
              <c:numCache>
                <c:formatCode>0.00\%</c:formatCode>
                <c:ptCount val="13"/>
                <c:pt idx="0">
                  <c:v>0.76</c:v>
                </c:pt>
                <c:pt idx="1">
                  <c:v>2.34</c:v>
                </c:pt>
                <c:pt idx="2">
                  <c:v>1.77</c:v>
                </c:pt>
                <c:pt idx="3">
                  <c:v>9.5399999999999991</c:v>
                </c:pt>
                <c:pt idx="4">
                  <c:v>30.41</c:v>
                </c:pt>
                <c:pt idx="5">
                  <c:v>3.79</c:v>
                </c:pt>
                <c:pt idx="6">
                  <c:v>4.62</c:v>
                </c:pt>
                <c:pt idx="7">
                  <c:v>11.43</c:v>
                </c:pt>
                <c:pt idx="8">
                  <c:v>11.11</c:v>
                </c:pt>
                <c:pt idx="9">
                  <c:v>9.84</c:v>
                </c:pt>
                <c:pt idx="10">
                  <c:v>6.12</c:v>
                </c:pt>
                <c:pt idx="11">
                  <c:v>15.56</c:v>
                </c:pt>
                <c:pt idx="12">
                  <c:v>19.350000000000001</c:v>
                </c:pt>
              </c:numCache>
            </c:numRef>
          </c:val>
          <c:extLst>
            <c:ext xmlns:c16="http://schemas.microsoft.com/office/drawing/2014/chart" uri="{C3380CC4-5D6E-409C-BE32-E72D297353CC}">
              <c16:uniqueId val="{00000001-78EF-473A-837A-4ECD741C2FED}"/>
            </c:ext>
          </c:extLst>
        </c:ser>
        <c:ser>
          <c:idx val="2"/>
          <c:order val="2"/>
          <c:tx>
            <c:strRef>
              <c:f>Sheet1!$A$6</c:f>
              <c:strCache>
                <c:ptCount val="1"/>
                <c:pt idx="0">
                  <c:v>Maandelijks</c:v>
                </c:pt>
              </c:strCache>
            </c:strRef>
          </c:tx>
          <c:spPr>
            <a:solidFill>
              <a:schemeClr val="accent2"/>
            </a:solidFill>
            <a:ln>
              <a:noFill/>
            </a:ln>
            <a:effectLst/>
          </c:spPr>
          <c:invertIfNegative val="0"/>
          <c:dLbls>
            <c:numFmt formatCode="0;0;" sourceLinked="0"/>
            <c:spPr>
              <a:noFill/>
              <a:ln>
                <a:noFill/>
              </a:ln>
              <a:effectLst/>
            </c:spPr>
            <c:txPr>
              <a:bodyPr rot="0" vertOverflow="overflow" horzOverflow="overflow" vert="horz"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(n=655)</c:v>
                </c:pt>
                <c:pt idx="1">
                  <c:v>(n=599)</c:v>
                </c:pt>
                <c:pt idx="2">
                  <c:v>(n=508)</c:v>
                </c:pt>
                <c:pt idx="3">
                  <c:v>(n=241)</c:v>
                </c:pt>
                <c:pt idx="4">
                  <c:v>(n=217)</c:v>
                </c:pt>
                <c:pt idx="5">
                  <c:v>(n=211)</c:v>
                </c:pt>
                <c:pt idx="6">
                  <c:v>(n=195)</c:v>
                </c:pt>
                <c:pt idx="7">
                  <c:v>(n=70)</c:v>
                </c:pt>
                <c:pt idx="8">
                  <c:v>(n=63)</c:v>
                </c:pt>
                <c:pt idx="9">
                  <c:v>(n=61)</c:v>
                </c:pt>
                <c:pt idx="10">
                  <c:v>(n=49*)</c:v>
                </c:pt>
                <c:pt idx="11">
                  <c:v>(n=45*)</c:v>
                </c:pt>
                <c:pt idx="12">
                  <c:v>(n=31*)</c:v>
                </c:pt>
              </c:strCache>
            </c:strRef>
          </c:cat>
          <c:val>
            <c:numRef>
              <c:f>Sheet1!$B$6:$N$6</c:f>
              <c:numCache>
                <c:formatCode>0.00\%</c:formatCode>
                <c:ptCount val="13"/>
                <c:pt idx="0">
                  <c:v>5.04</c:v>
                </c:pt>
                <c:pt idx="1">
                  <c:v>21.04</c:v>
                </c:pt>
                <c:pt idx="2">
                  <c:v>21.46</c:v>
                </c:pt>
                <c:pt idx="3">
                  <c:v>24.48</c:v>
                </c:pt>
                <c:pt idx="4">
                  <c:v>53.92</c:v>
                </c:pt>
                <c:pt idx="5">
                  <c:v>45.02</c:v>
                </c:pt>
                <c:pt idx="6">
                  <c:v>35.9</c:v>
                </c:pt>
                <c:pt idx="7">
                  <c:v>45.71</c:v>
                </c:pt>
                <c:pt idx="8">
                  <c:v>31.75</c:v>
                </c:pt>
                <c:pt idx="9">
                  <c:v>13.11</c:v>
                </c:pt>
                <c:pt idx="10">
                  <c:v>20.41</c:v>
                </c:pt>
                <c:pt idx="11">
                  <c:v>8.89</c:v>
                </c:pt>
                <c:pt idx="12">
                  <c:v>25.81</c:v>
                </c:pt>
              </c:numCache>
            </c:numRef>
          </c:val>
          <c:extLst>
            <c:ext xmlns:c16="http://schemas.microsoft.com/office/drawing/2014/chart" uri="{C3380CC4-5D6E-409C-BE32-E72D297353CC}">
              <c16:uniqueId val="{00000002-78EF-473A-837A-4ECD741C2FED}"/>
            </c:ext>
          </c:extLst>
        </c:ser>
        <c:ser>
          <c:idx val="3"/>
          <c:order val="3"/>
          <c:tx>
            <c:strRef>
              <c:f>Sheet1!$A$7</c:f>
              <c:strCache>
                <c:ptCount val="1"/>
                <c:pt idx="0">
                  <c:v>Jaarlijks</c:v>
                </c:pt>
              </c:strCache>
            </c:strRef>
          </c:tx>
          <c:spPr>
            <a:solidFill>
              <a:schemeClr val="accent3"/>
            </a:solidFill>
          </c:spPr>
          <c:invertIfNegative val="0"/>
          <c:dLbls>
            <c:numFmt formatCode="0;0;" sourceLinked="0"/>
            <c:spPr>
              <a:noFill/>
              <a:ln>
                <a:noFill/>
              </a:ln>
              <a:effectLst/>
            </c:spPr>
            <c:txPr>
              <a:bodyPr vertOverflow="overflow" horzOverflow="overflow"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Sheet1!$B$1:$N$1</c:f>
              <c:strCache>
                <c:ptCount val="13"/>
                <c:pt idx="0">
                  <c:v>(n=655)</c:v>
                </c:pt>
                <c:pt idx="1">
                  <c:v>(n=599)</c:v>
                </c:pt>
                <c:pt idx="2">
                  <c:v>(n=508)</c:v>
                </c:pt>
                <c:pt idx="3">
                  <c:v>(n=241)</c:v>
                </c:pt>
                <c:pt idx="4">
                  <c:v>(n=217)</c:v>
                </c:pt>
                <c:pt idx="5">
                  <c:v>(n=211)</c:v>
                </c:pt>
                <c:pt idx="6">
                  <c:v>(n=195)</c:v>
                </c:pt>
                <c:pt idx="7">
                  <c:v>(n=70)</c:v>
                </c:pt>
                <c:pt idx="8">
                  <c:v>(n=63)</c:v>
                </c:pt>
                <c:pt idx="9">
                  <c:v>(n=61)</c:v>
                </c:pt>
                <c:pt idx="10">
                  <c:v>(n=49*)</c:v>
                </c:pt>
                <c:pt idx="11">
                  <c:v>(n=45*)</c:v>
                </c:pt>
                <c:pt idx="12">
                  <c:v>(n=31*)</c:v>
                </c:pt>
              </c:strCache>
            </c:strRef>
          </c:cat>
          <c:val>
            <c:numRef>
              <c:f>Sheet1!$B$7:$N$7</c:f>
              <c:numCache>
                <c:formatCode>0.00\%</c:formatCode>
                <c:ptCount val="13"/>
                <c:pt idx="0">
                  <c:v>92.37</c:v>
                </c:pt>
                <c:pt idx="1">
                  <c:v>73.959999999999994</c:v>
                </c:pt>
                <c:pt idx="2">
                  <c:v>68.7</c:v>
                </c:pt>
                <c:pt idx="3">
                  <c:v>54.36</c:v>
                </c:pt>
                <c:pt idx="4">
                  <c:v>6.45</c:v>
                </c:pt>
                <c:pt idx="5">
                  <c:v>44.08</c:v>
                </c:pt>
                <c:pt idx="6">
                  <c:v>47.69</c:v>
                </c:pt>
                <c:pt idx="7">
                  <c:v>10</c:v>
                </c:pt>
                <c:pt idx="8">
                  <c:v>31.75</c:v>
                </c:pt>
                <c:pt idx="9">
                  <c:v>39.340000000000003</c:v>
                </c:pt>
                <c:pt idx="10">
                  <c:v>46.94</c:v>
                </c:pt>
                <c:pt idx="11">
                  <c:v>60</c:v>
                </c:pt>
                <c:pt idx="12">
                  <c:v>35.479999999999997</c:v>
                </c:pt>
              </c:numCache>
            </c:numRef>
          </c:val>
          <c:extLst>
            <c:ext xmlns:c16="http://schemas.microsoft.com/office/drawing/2014/chart" uri="{C3380CC4-5D6E-409C-BE32-E72D297353CC}">
              <c16:uniqueId val="{00000003-78EF-473A-837A-4ECD741C2FED}"/>
            </c:ext>
          </c:extLst>
        </c:ser>
        <c:ser>
          <c:idx val="4"/>
          <c:order val="4"/>
          <c:tx>
            <c:strRef>
              <c:f>Sheet1!$A$8</c:f>
              <c:strCache>
                <c:ptCount val="1"/>
                <c:pt idx="0">
                  <c:v>Niet gebruikt het afgelopen jaar</c:v>
                </c:pt>
              </c:strCache>
            </c:strRef>
          </c:tx>
          <c:spPr>
            <a:solidFill>
              <a:schemeClr val="accent5"/>
            </a:solidFill>
          </c:spPr>
          <c:invertIfNegative val="0"/>
          <c:dLbls>
            <c:numFmt formatCode="0;0;" sourceLinked="0"/>
            <c:spPr>
              <a:noFill/>
              <a:ln>
                <a:noFill/>
              </a:ln>
              <a:effectLst/>
            </c:spPr>
            <c:txPr>
              <a:bodyPr vertOverflow="overflow" horzOverflow="overflow"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Sheet1!$B$1:$N$1</c:f>
              <c:strCache>
                <c:ptCount val="13"/>
                <c:pt idx="0">
                  <c:v>(n=655)</c:v>
                </c:pt>
                <c:pt idx="1">
                  <c:v>(n=599)</c:v>
                </c:pt>
                <c:pt idx="2">
                  <c:v>(n=508)</c:v>
                </c:pt>
                <c:pt idx="3">
                  <c:v>(n=241)</c:v>
                </c:pt>
                <c:pt idx="4">
                  <c:v>(n=217)</c:v>
                </c:pt>
                <c:pt idx="5">
                  <c:v>(n=211)</c:v>
                </c:pt>
                <c:pt idx="6">
                  <c:v>(n=195)</c:v>
                </c:pt>
                <c:pt idx="7">
                  <c:v>(n=70)</c:v>
                </c:pt>
                <c:pt idx="8">
                  <c:v>(n=63)</c:v>
                </c:pt>
                <c:pt idx="9">
                  <c:v>(n=61)</c:v>
                </c:pt>
                <c:pt idx="10">
                  <c:v>(n=49*)</c:v>
                </c:pt>
                <c:pt idx="11">
                  <c:v>(n=45*)</c:v>
                </c:pt>
                <c:pt idx="12">
                  <c:v>(n=31*)</c:v>
                </c:pt>
              </c:strCache>
            </c:strRef>
          </c:cat>
          <c:val>
            <c:numRef>
              <c:f>Sheet1!$B$8:$N$8</c:f>
              <c:numCache>
                <c:formatCode>0.00\%</c:formatCode>
                <c:ptCount val="13"/>
                <c:pt idx="0">
                  <c:v>1.68</c:v>
                </c:pt>
                <c:pt idx="1">
                  <c:v>2.5</c:v>
                </c:pt>
                <c:pt idx="2">
                  <c:v>7.68</c:v>
                </c:pt>
                <c:pt idx="3">
                  <c:v>10.79</c:v>
                </c:pt>
                <c:pt idx="4">
                  <c:v>8.2899999999999991</c:v>
                </c:pt>
                <c:pt idx="5">
                  <c:v>6.16</c:v>
                </c:pt>
                <c:pt idx="6">
                  <c:v>10.26</c:v>
                </c:pt>
                <c:pt idx="7">
                  <c:v>12.86</c:v>
                </c:pt>
                <c:pt idx="8">
                  <c:v>17.46</c:v>
                </c:pt>
                <c:pt idx="9">
                  <c:v>34.43</c:v>
                </c:pt>
                <c:pt idx="10">
                  <c:v>20.41</c:v>
                </c:pt>
                <c:pt idx="11">
                  <c:v>11.11</c:v>
                </c:pt>
                <c:pt idx="12">
                  <c:v>19.350000000000001</c:v>
                </c:pt>
              </c:numCache>
            </c:numRef>
          </c:val>
          <c:extLst>
            <c:ext xmlns:c16="http://schemas.microsoft.com/office/drawing/2014/chart" uri="{C3380CC4-5D6E-409C-BE32-E72D297353CC}">
              <c16:uniqueId val="{00000004-78EF-473A-837A-4ECD741C2FED}"/>
            </c:ext>
          </c:extLst>
        </c:ser>
        <c:dLbls>
          <c:showLegendKey val="0"/>
          <c:showVal val="1"/>
          <c:showCatName val="0"/>
          <c:showSerName val="0"/>
          <c:showPercent val="0"/>
          <c:showBubbleSize val="0"/>
        </c:dLbls>
        <c:gapWidth val="130"/>
        <c:overlap val="100"/>
        <c:axId val="528539336"/>
        <c:axId val="528539008"/>
      </c:barChart>
      <c:catAx>
        <c:axId val="5285393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t"/>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8763147348542E-2"/>
          <c:y val="0"/>
          <c:w val="0.88588362833612677"/>
          <c:h val="1"/>
        </c:manualLayout>
      </c:layout>
      <c:barChart>
        <c:barDir val="bar"/>
        <c:grouping val="stacked"/>
        <c:varyColors val="0"/>
        <c:ser>
          <c:idx val="0"/>
          <c:order val="0"/>
          <c:tx>
            <c:strRef>
              <c:f>Sheet1!$A$4</c:f>
              <c:strCache>
                <c:ptCount val="1"/>
                <c:pt idx="0">
                  <c:v>(Helemaal) akkoord</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Sheet1!$B$1:$M$1</c:f>
              <c:strCache>
                <c:ptCount val="11"/>
                <c:pt idx="0">
                  <c:v>(n=979)</c:v>
                </c:pt>
                <c:pt idx="1">
                  <c:v>(n=969)</c:v>
                </c:pt>
                <c:pt idx="2">
                  <c:v>(n=965)</c:v>
                </c:pt>
                <c:pt idx="3">
                  <c:v>(n=973)</c:v>
                </c:pt>
                <c:pt idx="4">
                  <c:v>(n=974)</c:v>
                </c:pt>
                <c:pt idx="5">
                  <c:v>(n=958)</c:v>
                </c:pt>
                <c:pt idx="6">
                  <c:v>(n=980)</c:v>
                </c:pt>
                <c:pt idx="7">
                  <c:v>(n=985)</c:v>
                </c:pt>
                <c:pt idx="8">
                  <c:v>(n=979)</c:v>
                </c:pt>
                <c:pt idx="9">
                  <c:v>(n=966)</c:v>
                </c:pt>
                <c:pt idx="10">
                  <c:v>(n=969)</c:v>
                </c:pt>
              </c:strCache>
            </c:strRef>
          </c:cat>
          <c:val>
            <c:numRef>
              <c:f>Sheet1!$B$4:$M$4</c:f>
              <c:numCache>
                <c:formatCode>General</c:formatCode>
                <c:ptCount val="11"/>
                <c:pt idx="0">
                  <c:v>81.209999999999994</c:v>
                </c:pt>
                <c:pt idx="1">
                  <c:v>69.87</c:v>
                </c:pt>
                <c:pt idx="2">
                  <c:v>63.52</c:v>
                </c:pt>
                <c:pt idx="3">
                  <c:v>57.35</c:v>
                </c:pt>
                <c:pt idx="4">
                  <c:v>45.28</c:v>
                </c:pt>
                <c:pt idx="5">
                  <c:v>43.74</c:v>
                </c:pt>
                <c:pt idx="6">
                  <c:v>41.73</c:v>
                </c:pt>
                <c:pt idx="7">
                  <c:v>40.71</c:v>
                </c:pt>
                <c:pt idx="8">
                  <c:v>39.020000000000003</c:v>
                </c:pt>
                <c:pt idx="9">
                  <c:v>37.89</c:v>
                </c:pt>
                <c:pt idx="10">
                  <c:v>37.56</c:v>
                </c:pt>
              </c:numCache>
            </c:numRef>
          </c:val>
          <c:extLst>
            <c:ext xmlns:c16="http://schemas.microsoft.com/office/drawing/2014/chart" uri="{C3380CC4-5D6E-409C-BE32-E72D297353CC}">
              <c16:uniqueId val="{00000000-78EF-473A-837A-4ECD741C2FED}"/>
            </c:ext>
          </c:extLst>
        </c:ser>
        <c:ser>
          <c:idx val="1"/>
          <c:order val="1"/>
          <c:tx>
            <c:strRef>
              <c:f>Sheet1!$A$5</c:f>
              <c:strCache>
                <c:ptCount val="1"/>
                <c:pt idx="0">
                  <c:v>Noch akkoord, noch niet akkoord</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Sheet1!$B$1:$M$1</c:f>
              <c:strCache>
                <c:ptCount val="11"/>
                <c:pt idx="0">
                  <c:v>(n=979)</c:v>
                </c:pt>
                <c:pt idx="1">
                  <c:v>(n=969)</c:v>
                </c:pt>
                <c:pt idx="2">
                  <c:v>(n=965)</c:v>
                </c:pt>
                <c:pt idx="3">
                  <c:v>(n=973)</c:v>
                </c:pt>
                <c:pt idx="4">
                  <c:v>(n=974)</c:v>
                </c:pt>
                <c:pt idx="5">
                  <c:v>(n=958)</c:v>
                </c:pt>
                <c:pt idx="6">
                  <c:v>(n=980)</c:v>
                </c:pt>
                <c:pt idx="7">
                  <c:v>(n=985)</c:v>
                </c:pt>
                <c:pt idx="8">
                  <c:v>(n=979)</c:v>
                </c:pt>
                <c:pt idx="9">
                  <c:v>(n=966)</c:v>
                </c:pt>
                <c:pt idx="10">
                  <c:v>(n=969)</c:v>
                </c:pt>
              </c:strCache>
            </c:strRef>
          </c:cat>
          <c:val>
            <c:numRef>
              <c:f>Sheet1!$B$5:$M$5</c:f>
              <c:numCache>
                <c:formatCode>General</c:formatCode>
                <c:ptCount val="11"/>
                <c:pt idx="0">
                  <c:v>12.16</c:v>
                </c:pt>
                <c:pt idx="1">
                  <c:v>22.91</c:v>
                </c:pt>
                <c:pt idx="2">
                  <c:v>25.39</c:v>
                </c:pt>
                <c:pt idx="3">
                  <c:v>31.96</c:v>
                </c:pt>
                <c:pt idx="4">
                  <c:v>35.32</c:v>
                </c:pt>
                <c:pt idx="5">
                  <c:v>32.57</c:v>
                </c:pt>
                <c:pt idx="6">
                  <c:v>37.549999999999997</c:v>
                </c:pt>
                <c:pt idx="7">
                  <c:v>33.71</c:v>
                </c:pt>
                <c:pt idx="8">
                  <c:v>23.39</c:v>
                </c:pt>
                <c:pt idx="9">
                  <c:v>43.58</c:v>
                </c:pt>
                <c:pt idx="10">
                  <c:v>30.96</c:v>
                </c:pt>
              </c:numCache>
            </c:numRef>
          </c:val>
          <c:extLst>
            <c:ext xmlns:c16="http://schemas.microsoft.com/office/drawing/2014/chart" uri="{C3380CC4-5D6E-409C-BE32-E72D297353CC}">
              <c16:uniqueId val="{00000000-31EF-4E70-A441-4730B5B7FD08}"/>
            </c:ext>
          </c:extLst>
        </c:ser>
        <c:ser>
          <c:idx val="2"/>
          <c:order val="2"/>
          <c:tx>
            <c:strRef>
              <c:f>Sheet1!$A$6</c:f>
              <c:strCache>
                <c:ptCount val="1"/>
                <c:pt idx="0">
                  <c:v>(Helemaal) niet akkoord</c:v>
                </c:pt>
              </c:strCache>
            </c:strRef>
          </c:tx>
          <c:spPr>
            <a:solidFill>
              <a:schemeClr val="accent5"/>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Sheet1!$B$1:$M$1</c:f>
              <c:strCache>
                <c:ptCount val="11"/>
                <c:pt idx="0">
                  <c:v>(n=979)</c:v>
                </c:pt>
                <c:pt idx="1">
                  <c:v>(n=969)</c:v>
                </c:pt>
                <c:pt idx="2">
                  <c:v>(n=965)</c:v>
                </c:pt>
                <c:pt idx="3">
                  <c:v>(n=973)</c:v>
                </c:pt>
                <c:pt idx="4">
                  <c:v>(n=974)</c:v>
                </c:pt>
                <c:pt idx="5">
                  <c:v>(n=958)</c:v>
                </c:pt>
                <c:pt idx="6">
                  <c:v>(n=980)</c:v>
                </c:pt>
                <c:pt idx="7">
                  <c:v>(n=985)</c:v>
                </c:pt>
                <c:pt idx="8">
                  <c:v>(n=979)</c:v>
                </c:pt>
                <c:pt idx="9">
                  <c:v>(n=966)</c:v>
                </c:pt>
                <c:pt idx="10">
                  <c:v>(n=969)</c:v>
                </c:pt>
              </c:strCache>
            </c:strRef>
          </c:cat>
          <c:val>
            <c:numRef>
              <c:f>Sheet1!$B$6:$M$6</c:f>
              <c:numCache>
                <c:formatCode>General</c:formatCode>
                <c:ptCount val="11"/>
                <c:pt idx="0">
                  <c:v>6.64</c:v>
                </c:pt>
                <c:pt idx="1">
                  <c:v>7.22</c:v>
                </c:pt>
                <c:pt idx="2">
                  <c:v>11.09</c:v>
                </c:pt>
                <c:pt idx="3">
                  <c:v>10.69</c:v>
                </c:pt>
                <c:pt idx="4">
                  <c:v>19.399999999999999</c:v>
                </c:pt>
                <c:pt idx="5">
                  <c:v>23.7</c:v>
                </c:pt>
                <c:pt idx="6">
                  <c:v>20.71</c:v>
                </c:pt>
                <c:pt idx="7">
                  <c:v>25.58</c:v>
                </c:pt>
                <c:pt idx="8">
                  <c:v>37.590000000000003</c:v>
                </c:pt>
                <c:pt idx="9">
                  <c:v>18.53</c:v>
                </c:pt>
                <c:pt idx="10">
                  <c:v>31.48</c:v>
                </c:pt>
              </c:numCache>
            </c:numRef>
          </c:val>
          <c:extLst>
            <c:ext xmlns:c16="http://schemas.microsoft.com/office/drawing/2014/chart" uri="{C3380CC4-5D6E-409C-BE32-E72D297353CC}">
              <c16:uniqueId val="{00000001-31EF-4E70-A441-4730B5B7FD08}"/>
            </c:ext>
          </c:extLst>
        </c:ser>
        <c:dLbls>
          <c:showLegendKey val="0"/>
          <c:showVal val="1"/>
          <c:showCatName val="0"/>
          <c:showSerName val="0"/>
          <c:showPercent val="0"/>
          <c:showBubbleSize val="0"/>
        </c:dLbls>
        <c:gapWidth val="100"/>
        <c:overlap val="100"/>
        <c:axId val="528539336"/>
        <c:axId val="528539008"/>
      </c:barChart>
      <c:catAx>
        <c:axId val="5285393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t"/>
        <c:numFmt formatCode="General"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31620410548305E-3"/>
          <c:y val="5.3026234131510377E-2"/>
          <c:w val="0.9793070004051021"/>
          <c:h val="0.76062347619178883"/>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dLbls>
            <c:spPr>
              <a:noFill/>
              <a:ln>
                <a:noFill/>
              </a:ln>
              <a:effectLst/>
            </c:spPr>
            <c:txPr>
              <a:bodyPr/>
              <a:lstStyle/>
              <a:p>
                <a:pPr>
                  <a:defRPr sz="1200" b="1">
                    <a:solidFill>
                      <a:schemeClr val="accent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Vlaanderen</c:v>
                </c:pt>
                <c:pt idx="1">
                  <c:v>Wallonië</c:v>
                </c:pt>
                <c:pt idx="2">
                  <c:v>Brussels Gewest</c:v>
                </c:pt>
              </c:strCache>
            </c:strRef>
          </c:cat>
          <c:val>
            <c:numRef>
              <c:f>Sheet1!$B$2:$B$4</c:f>
              <c:numCache>
                <c:formatCode>0.00\%</c:formatCode>
                <c:ptCount val="3"/>
                <c:pt idx="0">
                  <c:v>57.6</c:v>
                </c:pt>
                <c:pt idx="1">
                  <c:v>32.1</c:v>
                </c:pt>
                <c:pt idx="2">
                  <c:v>10.3</c:v>
                </c:pt>
              </c:numCache>
            </c:numRef>
          </c:val>
          <c:extLst>
            <c:ext xmlns:c16="http://schemas.microsoft.com/office/drawing/2014/chart" uri="{C3380CC4-5D6E-409C-BE32-E72D297353CC}">
              <c16:uniqueId val="{00000000-796F-40AE-9417-1F8A97D8A1DF}"/>
            </c:ext>
          </c:extLst>
        </c:ser>
        <c:dLbls>
          <c:showLegendKey val="0"/>
          <c:showVal val="0"/>
          <c:showCatName val="0"/>
          <c:showSerName val="0"/>
          <c:showPercent val="0"/>
          <c:showBubbleSize val="0"/>
        </c:dLbls>
        <c:gapWidth val="90"/>
        <c:axId val="141952128"/>
        <c:axId val="141953664"/>
      </c:barChart>
      <c:catAx>
        <c:axId val="141952128"/>
        <c:scaling>
          <c:orientation val="minMax"/>
        </c:scaling>
        <c:delete val="1"/>
        <c:axPos val="b"/>
        <c:numFmt formatCode="General" sourceLinked="0"/>
        <c:majorTickMark val="out"/>
        <c:minorTickMark val="none"/>
        <c:tickLblPos val="nextTo"/>
        <c:crossAx val="141953664"/>
        <c:crosses val="autoZero"/>
        <c:auto val="1"/>
        <c:lblAlgn val="ctr"/>
        <c:lblOffset val="100"/>
        <c:noMultiLvlLbl val="0"/>
      </c:catAx>
      <c:valAx>
        <c:axId val="141953664"/>
        <c:scaling>
          <c:orientation val="minMax"/>
          <c:max val="100"/>
          <c:min val="0"/>
        </c:scaling>
        <c:delete val="1"/>
        <c:axPos val="l"/>
        <c:numFmt formatCode="0.00\%" sourceLinked="1"/>
        <c:majorTickMark val="out"/>
        <c:minorTickMark val="none"/>
        <c:tickLblPos val="nextTo"/>
        <c:crossAx val="14195212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8763147348542E-2"/>
          <c:y val="0"/>
          <c:w val="0.88588362833612677"/>
          <c:h val="1"/>
        </c:manualLayout>
      </c:layout>
      <c:barChart>
        <c:barDir val="bar"/>
        <c:grouping val="stacked"/>
        <c:varyColors val="0"/>
        <c:ser>
          <c:idx val="0"/>
          <c:order val="0"/>
          <c:tx>
            <c:strRef>
              <c:f>Sheet1!$A$4</c:f>
              <c:strCache>
                <c:ptCount val="1"/>
                <c:pt idx="0">
                  <c:v>(Helemaal) akkoord</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Sheet1!$B$1:$F$1</c:f>
              <c:numCache>
                <c:formatCode>General</c:formatCode>
                <c:ptCount val="5"/>
              </c:numCache>
            </c:numRef>
          </c:cat>
          <c:val>
            <c:numRef>
              <c:f>Sheet1!$B$4:$F$4</c:f>
              <c:numCache>
                <c:formatCode>General</c:formatCode>
                <c:ptCount val="5"/>
                <c:pt idx="0">
                  <c:v>66.599999999999994</c:v>
                </c:pt>
                <c:pt idx="1">
                  <c:v>61.8</c:v>
                </c:pt>
                <c:pt idx="2">
                  <c:v>52.6</c:v>
                </c:pt>
                <c:pt idx="3">
                  <c:v>43.9</c:v>
                </c:pt>
                <c:pt idx="4">
                  <c:v>40</c:v>
                </c:pt>
              </c:numCache>
            </c:numRef>
          </c:val>
          <c:extLst>
            <c:ext xmlns:c16="http://schemas.microsoft.com/office/drawing/2014/chart" uri="{C3380CC4-5D6E-409C-BE32-E72D297353CC}">
              <c16:uniqueId val="{00000000-2D2F-4ABD-A7A9-D33FA0E9E87A}"/>
            </c:ext>
          </c:extLst>
        </c:ser>
        <c:ser>
          <c:idx val="1"/>
          <c:order val="1"/>
          <c:tx>
            <c:strRef>
              <c:f>Sheet1!$A$5</c:f>
              <c:strCache>
                <c:ptCount val="1"/>
                <c:pt idx="0">
                  <c:v>Noch akkoord, noch niet akkoord</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5"/>
              </c:numCache>
            </c:numRef>
          </c:cat>
          <c:val>
            <c:numRef>
              <c:f>Sheet1!$B$5:$F$5</c:f>
              <c:numCache>
                <c:formatCode>General</c:formatCode>
                <c:ptCount val="5"/>
                <c:pt idx="0">
                  <c:v>26.9</c:v>
                </c:pt>
                <c:pt idx="1">
                  <c:v>27.5</c:v>
                </c:pt>
                <c:pt idx="2">
                  <c:v>32.5</c:v>
                </c:pt>
                <c:pt idx="3">
                  <c:v>34.6</c:v>
                </c:pt>
                <c:pt idx="4">
                  <c:v>43.3</c:v>
                </c:pt>
              </c:numCache>
            </c:numRef>
          </c:val>
          <c:extLst>
            <c:ext xmlns:c16="http://schemas.microsoft.com/office/drawing/2014/chart" uri="{C3380CC4-5D6E-409C-BE32-E72D297353CC}">
              <c16:uniqueId val="{00000003-2D2F-4ABD-A7A9-D33FA0E9E87A}"/>
            </c:ext>
          </c:extLst>
        </c:ser>
        <c:ser>
          <c:idx val="2"/>
          <c:order val="2"/>
          <c:tx>
            <c:strRef>
              <c:f>Sheet1!$A$6</c:f>
              <c:strCache>
                <c:ptCount val="1"/>
                <c:pt idx="0">
                  <c:v>(Helemaal) niet akkoord</c:v>
                </c:pt>
              </c:strCache>
            </c:strRef>
          </c:tx>
          <c:spPr>
            <a:solidFill>
              <a:schemeClr val="accent5"/>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5"/>
              </c:numCache>
            </c:numRef>
          </c:cat>
          <c:val>
            <c:numRef>
              <c:f>Sheet1!$B$6:$F$6</c:f>
              <c:numCache>
                <c:formatCode>General</c:formatCode>
                <c:ptCount val="5"/>
                <c:pt idx="0">
                  <c:v>6.5</c:v>
                </c:pt>
                <c:pt idx="1">
                  <c:v>10.7</c:v>
                </c:pt>
                <c:pt idx="2">
                  <c:v>14.9</c:v>
                </c:pt>
                <c:pt idx="3">
                  <c:v>21.5</c:v>
                </c:pt>
                <c:pt idx="4">
                  <c:v>16.7</c:v>
                </c:pt>
              </c:numCache>
            </c:numRef>
          </c:val>
          <c:extLst>
            <c:ext xmlns:c16="http://schemas.microsoft.com/office/drawing/2014/chart" uri="{C3380CC4-5D6E-409C-BE32-E72D297353CC}">
              <c16:uniqueId val="{00000004-2D2F-4ABD-A7A9-D33FA0E9E87A}"/>
            </c:ext>
          </c:extLst>
        </c:ser>
        <c:dLbls>
          <c:showLegendKey val="0"/>
          <c:showVal val="1"/>
          <c:showCatName val="0"/>
          <c:showSerName val="0"/>
          <c:showPercent val="0"/>
          <c:showBubbleSize val="0"/>
        </c:dLbls>
        <c:gapWidth val="130"/>
        <c:overlap val="100"/>
        <c:axId val="528539336"/>
        <c:axId val="528539008"/>
      </c:barChart>
      <c:catAx>
        <c:axId val="5285393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t"/>
        <c:numFmt formatCode="General"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8763147348542E-2"/>
          <c:y val="0"/>
          <c:w val="0.88588362833612677"/>
          <c:h val="1"/>
        </c:manualLayout>
      </c:layout>
      <c:barChart>
        <c:barDir val="bar"/>
        <c:grouping val="stacked"/>
        <c:varyColors val="0"/>
        <c:ser>
          <c:idx val="0"/>
          <c:order val="0"/>
          <c:tx>
            <c:strRef>
              <c:f>Sheet1!$A$4</c:f>
              <c:strCache>
                <c:ptCount val="1"/>
                <c:pt idx="0">
                  <c:v>(Helemaal) akkoord</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Sheet1!$B$1:$F$1</c:f>
              <c:numCache>
                <c:formatCode>General</c:formatCode>
                <c:ptCount val="3"/>
              </c:numCache>
            </c:numRef>
          </c:cat>
          <c:val>
            <c:numRef>
              <c:f>Sheet1!$B$4:$F$4</c:f>
              <c:numCache>
                <c:formatCode>General</c:formatCode>
                <c:ptCount val="3"/>
                <c:pt idx="0">
                  <c:v>61.7</c:v>
                </c:pt>
                <c:pt idx="1">
                  <c:v>55.69</c:v>
                </c:pt>
                <c:pt idx="2">
                  <c:v>32.79</c:v>
                </c:pt>
              </c:numCache>
            </c:numRef>
          </c:val>
          <c:extLst>
            <c:ext xmlns:c16="http://schemas.microsoft.com/office/drawing/2014/chart" uri="{C3380CC4-5D6E-409C-BE32-E72D297353CC}">
              <c16:uniqueId val="{00000000-2D2F-4ABD-A7A9-D33FA0E9E87A}"/>
            </c:ext>
          </c:extLst>
        </c:ser>
        <c:ser>
          <c:idx val="1"/>
          <c:order val="1"/>
          <c:tx>
            <c:strRef>
              <c:f>Sheet1!$A$5</c:f>
              <c:strCache>
                <c:ptCount val="1"/>
                <c:pt idx="0">
                  <c:v>Noch akkoord, noch niet akkoord</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3"/>
              </c:numCache>
            </c:numRef>
          </c:cat>
          <c:val>
            <c:numRef>
              <c:f>Sheet1!$B$5:$F$5</c:f>
              <c:numCache>
                <c:formatCode>General</c:formatCode>
                <c:ptCount val="3"/>
                <c:pt idx="0">
                  <c:v>18.739999999999998</c:v>
                </c:pt>
                <c:pt idx="1">
                  <c:v>27.23</c:v>
                </c:pt>
                <c:pt idx="2">
                  <c:v>52.43</c:v>
                </c:pt>
              </c:numCache>
            </c:numRef>
          </c:val>
          <c:extLst>
            <c:ext xmlns:c16="http://schemas.microsoft.com/office/drawing/2014/chart" uri="{C3380CC4-5D6E-409C-BE32-E72D297353CC}">
              <c16:uniqueId val="{00000003-2D2F-4ABD-A7A9-D33FA0E9E87A}"/>
            </c:ext>
          </c:extLst>
        </c:ser>
        <c:ser>
          <c:idx val="2"/>
          <c:order val="2"/>
          <c:tx>
            <c:strRef>
              <c:f>Sheet1!$A$6</c:f>
              <c:strCache>
                <c:ptCount val="1"/>
                <c:pt idx="0">
                  <c:v>(Helemaal) niet akkoord</c:v>
                </c:pt>
              </c:strCache>
            </c:strRef>
          </c:tx>
          <c:spPr>
            <a:solidFill>
              <a:schemeClr val="accent5"/>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3"/>
              </c:numCache>
            </c:numRef>
          </c:cat>
          <c:val>
            <c:numRef>
              <c:f>Sheet1!$B$6:$F$6</c:f>
              <c:numCache>
                <c:formatCode>General</c:formatCode>
                <c:ptCount val="3"/>
                <c:pt idx="0">
                  <c:v>19.55</c:v>
                </c:pt>
                <c:pt idx="1">
                  <c:v>17.079999999999998</c:v>
                </c:pt>
                <c:pt idx="2">
                  <c:v>14.78</c:v>
                </c:pt>
              </c:numCache>
            </c:numRef>
          </c:val>
          <c:extLst>
            <c:ext xmlns:c16="http://schemas.microsoft.com/office/drawing/2014/chart" uri="{C3380CC4-5D6E-409C-BE32-E72D297353CC}">
              <c16:uniqueId val="{00000004-2D2F-4ABD-A7A9-D33FA0E9E87A}"/>
            </c:ext>
          </c:extLst>
        </c:ser>
        <c:dLbls>
          <c:showLegendKey val="0"/>
          <c:showVal val="1"/>
          <c:showCatName val="0"/>
          <c:showSerName val="0"/>
          <c:showPercent val="0"/>
          <c:showBubbleSize val="0"/>
        </c:dLbls>
        <c:gapWidth val="130"/>
        <c:overlap val="100"/>
        <c:axId val="528539336"/>
        <c:axId val="528539008"/>
      </c:barChart>
      <c:catAx>
        <c:axId val="5285393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t"/>
        <c:numFmt formatCode="General"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68830215420874"/>
          <c:y val="2.6988587517401554E-2"/>
          <c:w val="0.46421110629109247"/>
          <c:h val="0.94602282496519685"/>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Exécution paiements ménage</c:v>
                </c:pt>
                <c:pt idx="1">
                  <c:v>Faire les courses</c:v>
                </c:pt>
                <c:pt idx="2">
                  <c:v>Choix banques et société d'assurance</c:v>
                </c:pt>
                <c:pt idx="3">
                  <c:v>Choix fournisseurs télécom</c:v>
                </c:pt>
                <c:pt idx="4">
                  <c:v>Choix fournisseurs gaz et électricité</c:v>
                </c:pt>
                <c:pt idx="5">
                  <c:v>Envoi déclaration d'impôts</c:v>
                </c:pt>
              </c:strCache>
            </c:strRef>
          </c:cat>
          <c:val>
            <c:numRef>
              <c:f>Sheet1!$B$2:$B$7</c:f>
              <c:numCache>
                <c:formatCode>General</c:formatCode>
                <c:ptCount val="6"/>
                <c:pt idx="0">
                  <c:v>100</c:v>
                </c:pt>
                <c:pt idx="1">
                  <c:v>97</c:v>
                </c:pt>
                <c:pt idx="2">
                  <c:v>97</c:v>
                </c:pt>
                <c:pt idx="3">
                  <c:v>97</c:v>
                </c:pt>
                <c:pt idx="4">
                  <c:v>94</c:v>
                </c:pt>
                <c:pt idx="5">
                  <c:v>91</c:v>
                </c:pt>
              </c:numCache>
            </c:numRef>
          </c:val>
          <c:extLst>
            <c:ext xmlns:c16="http://schemas.microsoft.com/office/drawing/2014/chart" uri="{C3380CC4-5D6E-409C-BE32-E72D297353CC}">
              <c16:uniqueId val="{00000000-EF7D-4C45-A73C-BB40EE1FD5EA}"/>
            </c:ext>
          </c:extLst>
        </c:ser>
        <c:dLbls>
          <c:dLblPos val="outEnd"/>
          <c:showLegendKey val="0"/>
          <c:showVal val="1"/>
          <c:showCatName val="0"/>
          <c:showSerName val="0"/>
          <c:showPercent val="0"/>
          <c:showBubbleSize val="0"/>
        </c:dLbls>
        <c:gapWidth val="70"/>
        <c:axId val="207303808"/>
        <c:axId val="207319040"/>
      </c:barChart>
      <c:catAx>
        <c:axId val="207303808"/>
        <c:scaling>
          <c:orientation val="maxMin"/>
        </c:scaling>
        <c:delete val="0"/>
        <c:axPos val="l"/>
        <c:numFmt formatCode="#,##0" sourceLinked="0"/>
        <c:majorTickMark val="out"/>
        <c:minorTickMark val="none"/>
        <c:tickLblPos val="nextTo"/>
        <c:spPr>
          <a:ln>
            <a:noFill/>
          </a:ln>
        </c:spPr>
        <c:txPr>
          <a:bodyPr/>
          <a:lstStyle/>
          <a:p>
            <a:pPr>
              <a:defRPr sz="1100">
                <a:solidFill>
                  <a:schemeClr val="tx1"/>
                </a:solidFill>
              </a:defRPr>
            </a:pPr>
            <a:endParaRPr lang="fr-FR"/>
          </a:p>
        </c:txPr>
        <c:crossAx val="207319040"/>
        <c:crosses val="autoZero"/>
        <c:auto val="1"/>
        <c:lblAlgn val="ctr"/>
        <c:lblOffset val="100"/>
        <c:noMultiLvlLbl val="0"/>
      </c:catAx>
      <c:valAx>
        <c:axId val="207319040"/>
        <c:scaling>
          <c:orientation val="minMax"/>
          <c:max val="100"/>
          <c:min val="0"/>
        </c:scaling>
        <c:delete val="1"/>
        <c:axPos val="t"/>
        <c:numFmt formatCode="General" sourceLinked="1"/>
        <c:majorTickMark val="out"/>
        <c:minorTickMark val="none"/>
        <c:tickLblPos val="nextTo"/>
        <c:crossAx val="207303808"/>
        <c:crosses val="autoZero"/>
        <c:crossBetween val="between"/>
        <c:majorUnit val="20"/>
        <c:minorUnit val="4"/>
      </c:valAx>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(Heel) veel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FALSE</c:v>
                </c:pt>
                <c:pt idx="1">
                  <c:v>
Gestion de vos finances (Internet en mobile banking)</c:v>
                </c:pt>
                <c:pt idx="2">
                  <c:v>
Réception électronique des factures </c:v>
                </c:pt>
                <c:pt idx="3">
                  <c:v>
Réception électronique de vos fiches de salaire</c:v>
                </c:pt>
                <c:pt idx="4">
                  <c:v>
Achat en ligne de produits dans des commerces en ligne</c:v>
                </c:pt>
                <c:pt idx="5">
                  <c:v>
Transmission de vos données personnelles via Internet</c:v>
                </c:pt>
              </c:strCache>
            </c:strRef>
          </c:cat>
          <c:val>
            <c:numRef>
              <c:f>Sheet1!$B$5:$G$5</c:f>
              <c:numCache>
                <c:formatCode>General</c:formatCode>
                <c:ptCount val="6"/>
                <c:pt idx="0">
                  <c:v>73.099999999999994</c:v>
                </c:pt>
                <c:pt idx="1">
                  <c:v>69.7</c:v>
                </c:pt>
                <c:pt idx="2">
                  <c:v>63.7</c:v>
                </c:pt>
                <c:pt idx="3">
                  <c:v>63.2</c:v>
                </c:pt>
                <c:pt idx="4">
                  <c:v>56.1</c:v>
                </c:pt>
                <c:pt idx="5">
                  <c:v>23.4</c:v>
                </c:pt>
              </c:numCache>
            </c:numRef>
          </c:val>
          <c:extLst>
            <c:ext xmlns:c16="http://schemas.microsoft.com/office/drawing/2014/chart" uri="{C3380CC4-5D6E-409C-BE32-E72D297353CC}">
              <c16:uniqueId val="{00000000-ED5C-4265-9EAA-BEA99F1845E0}"/>
            </c:ext>
          </c:extLst>
        </c:ser>
        <c:ser>
          <c:idx val="1"/>
          <c:order val="1"/>
          <c:tx>
            <c:strRef>
              <c:f>Sheet1!$A$6</c:f>
              <c:strCache>
                <c:ptCount val="1"/>
                <c:pt idx="0">
                  <c:v>Neutraal</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FALSE</c:v>
                </c:pt>
                <c:pt idx="1">
                  <c:v>
Gestion de vos finances (Internet en mobile banking)</c:v>
                </c:pt>
                <c:pt idx="2">
                  <c:v>
Réception électronique des factures </c:v>
                </c:pt>
                <c:pt idx="3">
                  <c:v>
Réception électronique de vos fiches de salaire</c:v>
                </c:pt>
                <c:pt idx="4">
                  <c:v>
Achat en ligne de produits dans des commerces en ligne</c:v>
                </c:pt>
                <c:pt idx="5">
                  <c:v>
Transmission de vos données personnelles via Internet</c:v>
                </c:pt>
              </c:strCache>
            </c:strRef>
          </c:cat>
          <c:val>
            <c:numRef>
              <c:f>Sheet1!$B$6:$G$6</c:f>
              <c:numCache>
                <c:formatCode>General</c:formatCode>
                <c:ptCount val="6"/>
                <c:pt idx="0">
                  <c:v>19.3</c:v>
                </c:pt>
                <c:pt idx="1">
                  <c:v>21.8</c:v>
                </c:pt>
                <c:pt idx="2">
                  <c:v>24.5</c:v>
                </c:pt>
                <c:pt idx="3">
                  <c:v>22.9</c:v>
                </c:pt>
                <c:pt idx="4">
                  <c:v>31.6</c:v>
                </c:pt>
                <c:pt idx="5">
                  <c:v>39.200000000000003</c:v>
                </c:pt>
              </c:numCache>
            </c:numRef>
          </c:val>
          <c:extLst>
            <c:ext xmlns:c16="http://schemas.microsoft.com/office/drawing/2014/chart" uri="{C3380CC4-5D6E-409C-BE32-E72D297353CC}">
              <c16:uniqueId val="{00000005-ED5C-4265-9EAA-BEA99F1845E0}"/>
            </c:ext>
          </c:extLst>
        </c:ser>
        <c:ser>
          <c:idx val="2"/>
          <c:order val="2"/>
          <c:tx>
            <c:strRef>
              <c:f>Sheet1!$A$7</c:f>
              <c:strCache>
                <c:ptCount val="1"/>
                <c:pt idx="0">
                  <c:v>(Heel) weining</c:v>
                </c:pt>
              </c:strCache>
            </c:strRef>
          </c:tx>
          <c:spPr>
            <a:solidFill>
              <a:srgbClr val="C00000"/>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FALSE</c:v>
                </c:pt>
                <c:pt idx="1">
                  <c:v>
Gestion de vos finances (Internet en mobile banking)</c:v>
                </c:pt>
                <c:pt idx="2">
                  <c:v>
Réception électronique des factures </c:v>
                </c:pt>
                <c:pt idx="3">
                  <c:v>
Réception électronique de vos fiches de salaire</c:v>
                </c:pt>
                <c:pt idx="4">
                  <c:v>
Achat en ligne de produits dans des commerces en ligne</c:v>
                </c:pt>
                <c:pt idx="5">
                  <c:v>
Transmission de vos données personnelles via Internet</c:v>
                </c:pt>
              </c:strCache>
            </c:strRef>
          </c:cat>
          <c:val>
            <c:numRef>
              <c:f>Sheet1!$B$7:$G$7</c:f>
              <c:numCache>
                <c:formatCode>General</c:formatCode>
                <c:ptCount val="6"/>
                <c:pt idx="0">
                  <c:v>7.6</c:v>
                </c:pt>
                <c:pt idx="1">
                  <c:v>8.5</c:v>
                </c:pt>
                <c:pt idx="2">
                  <c:v>11.8</c:v>
                </c:pt>
                <c:pt idx="3">
                  <c:v>13.9</c:v>
                </c:pt>
                <c:pt idx="4">
                  <c:v>12.3</c:v>
                </c:pt>
                <c:pt idx="5">
                  <c:v>37.4</c:v>
                </c:pt>
              </c:numCache>
            </c:numRef>
          </c:val>
          <c:extLst>
            <c:ext xmlns:c16="http://schemas.microsoft.com/office/drawing/2014/chart" uri="{C3380CC4-5D6E-409C-BE32-E72D297353CC}">
              <c16:uniqueId val="{00000006-ED5C-4265-9EAA-BEA99F1845E0}"/>
            </c:ext>
          </c:extLst>
        </c:ser>
        <c:dLbls>
          <c:showLegendKey val="0"/>
          <c:showVal val="1"/>
          <c:showCatName val="0"/>
          <c:showSerName val="0"/>
          <c:showPercent val="0"/>
          <c:showBubbleSize val="0"/>
        </c:dLbls>
        <c:gapWidth val="13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9307833034647532"/>
          <c:h val="1"/>
        </c:manualLayout>
      </c:layout>
      <c:barChart>
        <c:barDir val="bar"/>
        <c:grouping val="clustered"/>
        <c:varyColors val="0"/>
        <c:ser>
          <c:idx val="0"/>
          <c:order val="0"/>
          <c:tx>
            <c:strRef>
              <c:f>Sheet1!$B$1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Sheet1!$B$2:$B$13</c:f>
              <c:numCache>
                <c:formatCode>General</c:formatCode>
                <c:ptCount val="12"/>
                <c:pt idx="0" formatCode="0.00">
                  <c:v>53.5</c:v>
                </c:pt>
                <c:pt idx="2" formatCode="0.00">
                  <c:v>11.8</c:v>
                </c:pt>
                <c:pt idx="4" formatCode="0.00">
                  <c:v>68</c:v>
                </c:pt>
                <c:pt idx="6" formatCode="0.00">
                  <c:v>63.9</c:v>
                </c:pt>
                <c:pt idx="8" formatCode="0.00">
                  <c:v>49.6</c:v>
                </c:pt>
                <c:pt idx="10" formatCode="0.00">
                  <c:v>41.5</c:v>
                </c:pt>
              </c:numCache>
            </c:numRef>
          </c:val>
          <c:extLst>
            <c:ext xmlns:c16="http://schemas.microsoft.com/office/drawing/2014/chart" uri="{C3380CC4-5D6E-409C-BE32-E72D297353CC}">
              <c16:uniqueId val="{00000000-131A-49DD-B8AF-634B09DA71CD}"/>
            </c:ext>
          </c:extLst>
        </c:ser>
        <c:ser>
          <c:idx val="1"/>
          <c:order val="1"/>
          <c:tx>
            <c:strRef>
              <c:f>Sheet1!$C$1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Sheet1!$C$2:$C$13</c:f>
              <c:numCache>
                <c:formatCode>0.00</c:formatCode>
                <c:ptCount val="12"/>
                <c:pt idx="1">
                  <c:v>51.71</c:v>
                </c:pt>
                <c:pt idx="3">
                  <c:v>37.67</c:v>
                </c:pt>
                <c:pt idx="5">
                  <c:v>62.4</c:v>
                </c:pt>
                <c:pt idx="7">
                  <c:v>56.4</c:v>
                </c:pt>
                <c:pt idx="9">
                  <c:v>65.760000000000005</c:v>
                </c:pt>
                <c:pt idx="11">
                  <c:v>60.67</c:v>
                </c:pt>
              </c:numCache>
            </c:numRef>
          </c:val>
          <c:extLst>
            <c:ext xmlns:c16="http://schemas.microsoft.com/office/drawing/2014/chart" uri="{C3380CC4-5D6E-409C-BE32-E72D297353CC}">
              <c16:uniqueId val="{00000001-131A-49DD-B8AF-634B09DA71CD}"/>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Sheet1!$D$2:$D$13</c:f>
              <c:numCache>
                <c:formatCode>General</c:formatCode>
                <c:ptCount val="12"/>
              </c:numCache>
            </c:numRef>
          </c:val>
          <c:extLst>
            <c:ext xmlns:c16="http://schemas.microsoft.com/office/drawing/2014/chart" uri="{C3380CC4-5D6E-409C-BE32-E72D297353CC}">
              <c16:uniqueId val="{00000002-131A-49DD-B8AF-634B09DA71CD}"/>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9307833034647532"/>
          <c:h val="1"/>
        </c:manualLayout>
      </c:layout>
      <c:barChart>
        <c:barDir val="bar"/>
        <c:grouping val="clustered"/>
        <c:varyColors val="0"/>
        <c:ser>
          <c:idx val="0"/>
          <c:order val="0"/>
          <c:tx>
            <c:strRef>
              <c:f>Sheet1!$B$1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Sheet1!$B$2:$B$13</c:f>
              <c:numCache>
                <c:formatCode>General</c:formatCode>
                <c:ptCount val="12"/>
                <c:pt idx="0" formatCode="0.00">
                  <c:v>53.9</c:v>
                </c:pt>
                <c:pt idx="2" formatCode="0.00">
                  <c:v>41.4</c:v>
                </c:pt>
                <c:pt idx="4" formatCode="0.00">
                  <c:v>40.799999999999997</c:v>
                </c:pt>
                <c:pt idx="6" formatCode="0.00">
                  <c:v>40.6</c:v>
                </c:pt>
                <c:pt idx="8" formatCode="0.00">
                  <c:v>23.5</c:v>
                </c:pt>
                <c:pt idx="10" formatCode="0.00">
                  <c:v>26.8</c:v>
                </c:pt>
              </c:numCache>
            </c:numRef>
          </c:val>
          <c:extLst>
            <c:ext xmlns:c16="http://schemas.microsoft.com/office/drawing/2014/chart" uri="{C3380CC4-5D6E-409C-BE32-E72D297353CC}">
              <c16:uniqueId val="{00000000-A23B-490F-A14A-D23151E4BE8C}"/>
            </c:ext>
          </c:extLst>
        </c:ser>
        <c:ser>
          <c:idx val="1"/>
          <c:order val="1"/>
          <c:tx>
            <c:strRef>
              <c:f>Sheet1!$C$1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Sheet1!$C$2:$C$13</c:f>
              <c:numCache>
                <c:formatCode>0.00</c:formatCode>
                <c:ptCount val="12"/>
                <c:pt idx="1">
                  <c:v>48.29</c:v>
                </c:pt>
                <c:pt idx="3">
                  <c:v>62.33</c:v>
                </c:pt>
                <c:pt idx="5">
                  <c:v>37.6</c:v>
                </c:pt>
                <c:pt idx="7">
                  <c:v>43.6</c:v>
                </c:pt>
                <c:pt idx="9">
                  <c:v>34.24</c:v>
                </c:pt>
                <c:pt idx="11">
                  <c:v>39.33</c:v>
                </c:pt>
              </c:numCache>
            </c:numRef>
          </c:val>
          <c:extLst>
            <c:ext xmlns:c16="http://schemas.microsoft.com/office/drawing/2014/chart" uri="{C3380CC4-5D6E-409C-BE32-E72D297353CC}">
              <c16:uniqueId val="{00000001-A23B-490F-A14A-D23151E4BE8C}"/>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Sheet1!$D$2:$D$13</c:f>
              <c:numCache>
                <c:formatCode>General</c:formatCode>
                <c:ptCount val="12"/>
              </c:numCache>
            </c:numRef>
          </c:val>
          <c:extLst>
            <c:ext xmlns:c16="http://schemas.microsoft.com/office/drawing/2014/chart" uri="{C3380CC4-5D6E-409C-BE32-E72D297353CC}">
              <c16:uniqueId val="{00000002-A23B-490F-A14A-D23151E4BE8C}"/>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1"/>
        <c:axPos val="r"/>
        <c:numFmt formatCode="General" sourceLinked="1"/>
        <c:majorTickMark val="out"/>
        <c:minorTickMark val="none"/>
        <c:tickLblPos val="nextTo"/>
        <c:crossAx val="791347192"/>
        <c:crosses val="autoZero"/>
        <c:auto val="1"/>
        <c:lblAlgn val="ctr"/>
        <c:lblOffset val="100"/>
        <c:noMultiLvlLbl val="0"/>
      </c:catAx>
      <c:valAx>
        <c:axId val="791347192"/>
        <c:scaling>
          <c:orientation val="maxMin"/>
          <c:max val="100"/>
          <c:min val="0"/>
        </c:scaling>
        <c:delete val="1"/>
        <c:axPos val="t"/>
        <c:numFmt formatCode="0.00" sourceLinked="1"/>
        <c:majorTickMark val="out"/>
        <c:minorTickMark val="none"/>
        <c:tickLblPos val="nextTo"/>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Geen idee</c:v>
                </c:pt>
              </c:strCache>
            </c:strRef>
          </c:tx>
          <c:spPr>
            <a:solidFill>
              <a:schemeClr val="accent6"/>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c:v>
                </c:pt>
              </c:strCache>
            </c:strRef>
          </c:cat>
          <c:val>
            <c:numRef>
              <c:f>Sheet1!$B$5</c:f>
              <c:numCache>
                <c:formatCode>0.00\%</c:formatCode>
                <c:ptCount val="1"/>
                <c:pt idx="0">
                  <c:v>7.5</c:v>
                </c:pt>
              </c:numCache>
            </c:numRef>
          </c:val>
          <c:extLst>
            <c:ext xmlns:c16="http://schemas.microsoft.com/office/drawing/2014/chart" uri="{C3380CC4-5D6E-409C-BE32-E72D297353CC}">
              <c16:uniqueId val="{00000000-DFE0-4906-ACBD-294AC6FDD81A}"/>
            </c:ext>
          </c:extLst>
        </c:ser>
        <c:ser>
          <c:idx val="1"/>
          <c:order val="1"/>
          <c:tx>
            <c:strRef>
              <c:f>Sheet1!$A$6</c:f>
              <c:strCache>
                <c:ptCount val="1"/>
                <c:pt idx="0">
                  <c:v>&gt;10 facturen</c:v>
                </c:pt>
              </c:strCache>
            </c:strRef>
          </c:tx>
          <c:spPr>
            <a:solidFill>
              <a:schemeClr val="accent1"/>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
</c:v>
                </c:pt>
              </c:strCache>
            </c:strRef>
          </c:cat>
          <c:val>
            <c:numRef>
              <c:f>Sheet1!$B$6</c:f>
              <c:numCache>
                <c:formatCode>0.00\%</c:formatCode>
                <c:ptCount val="1"/>
                <c:pt idx="0">
                  <c:v>13.3</c:v>
                </c:pt>
              </c:numCache>
            </c:numRef>
          </c:val>
          <c:extLst>
            <c:ext xmlns:c16="http://schemas.microsoft.com/office/drawing/2014/chart" uri="{C3380CC4-5D6E-409C-BE32-E72D297353CC}">
              <c16:uniqueId val="{0000000E-1AB9-49D9-ACA1-D0C72E23A376}"/>
            </c:ext>
          </c:extLst>
        </c:ser>
        <c:ser>
          <c:idx val="2"/>
          <c:order val="2"/>
          <c:tx>
            <c:strRef>
              <c:f>Sheet1!$A$7</c:f>
              <c:strCache>
                <c:ptCount val="1"/>
                <c:pt idx="0">
                  <c:v>6-10 facturen</c:v>
                </c:pt>
              </c:strCache>
            </c:strRef>
          </c:tx>
          <c:spPr>
            <a:solidFill>
              <a:schemeClr val="accent1">
                <a:lumMod val="75000"/>
                <a:lumOff val="25000"/>
              </a:schemeClr>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
</c:v>
                </c:pt>
              </c:strCache>
            </c:strRef>
          </c:cat>
          <c:val>
            <c:numRef>
              <c:f>Sheet1!$B$7</c:f>
              <c:numCache>
                <c:formatCode>0.00\%</c:formatCode>
                <c:ptCount val="1"/>
                <c:pt idx="0">
                  <c:v>13.5</c:v>
                </c:pt>
              </c:numCache>
            </c:numRef>
          </c:val>
          <c:extLst>
            <c:ext xmlns:c16="http://schemas.microsoft.com/office/drawing/2014/chart" uri="{C3380CC4-5D6E-409C-BE32-E72D297353CC}">
              <c16:uniqueId val="{0000000F-1AB9-49D9-ACA1-D0C72E23A376}"/>
            </c:ext>
          </c:extLst>
        </c:ser>
        <c:ser>
          <c:idx val="3"/>
          <c:order val="3"/>
          <c:tx>
            <c:strRef>
              <c:f>Sheet1!$A$8</c:f>
              <c:strCache>
                <c:ptCount val="1"/>
                <c:pt idx="0">
                  <c:v>3-5 facturen</c:v>
                </c:pt>
              </c:strCache>
            </c:strRef>
          </c:tx>
          <c:spPr>
            <a:solidFill>
              <a:schemeClr val="accent1">
                <a:lumMod val="50000"/>
                <a:lumOff val="50000"/>
              </a:schemeClr>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
</c:v>
                </c:pt>
              </c:strCache>
            </c:strRef>
          </c:cat>
          <c:val>
            <c:numRef>
              <c:f>Sheet1!$B$8</c:f>
              <c:numCache>
                <c:formatCode>0.00\%</c:formatCode>
                <c:ptCount val="1"/>
                <c:pt idx="0">
                  <c:v>38.200000000000003</c:v>
                </c:pt>
              </c:numCache>
            </c:numRef>
          </c:val>
          <c:extLst>
            <c:ext xmlns:c16="http://schemas.microsoft.com/office/drawing/2014/chart" uri="{C3380CC4-5D6E-409C-BE32-E72D297353CC}">
              <c16:uniqueId val="{00000010-1AB9-49D9-ACA1-D0C72E23A376}"/>
            </c:ext>
          </c:extLst>
        </c:ser>
        <c:ser>
          <c:idx val="4"/>
          <c:order val="4"/>
          <c:tx>
            <c:strRef>
              <c:f>Sheet1!$A$9</c:f>
              <c:strCache>
                <c:ptCount val="1"/>
                <c:pt idx="0">
                  <c:v>1-2 facturen</c:v>
                </c:pt>
              </c:strCache>
            </c:strRef>
          </c:tx>
          <c:spPr>
            <a:solidFill>
              <a:schemeClr val="accent1">
                <a:lumMod val="25000"/>
                <a:lumOff val="75000"/>
              </a:schemeClr>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
</c:v>
                </c:pt>
              </c:strCache>
            </c:strRef>
          </c:cat>
          <c:val>
            <c:numRef>
              <c:f>Sheet1!$B$9</c:f>
              <c:numCache>
                <c:formatCode>0.00\%</c:formatCode>
                <c:ptCount val="1"/>
                <c:pt idx="0">
                  <c:v>27.5</c:v>
                </c:pt>
              </c:numCache>
            </c:numRef>
          </c:val>
          <c:extLst>
            <c:ext xmlns:c16="http://schemas.microsoft.com/office/drawing/2014/chart" uri="{C3380CC4-5D6E-409C-BE32-E72D297353CC}">
              <c16:uniqueId val="{00000011-1AB9-49D9-ACA1-D0C72E23A376}"/>
            </c:ext>
          </c:extLst>
        </c:ser>
        <c:ser>
          <c:idx val="5"/>
          <c:order val="5"/>
          <c:tx>
            <c:strRef>
              <c:f>Sheet1!$A$10</c:f>
              <c:strCache>
                <c:ptCount val="1"/>
                <c:pt idx="0">
                  <c:v>Geen enkele factuur</c:v>
                </c:pt>
              </c:strCache>
            </c:strRef>
          </c:tx>
          <c:spPr>
            <a:solidFill>
              <a:schemeClr val="accent3">
                <a:lumMod val="40000"/>
                <a:lumOff val="60000"/>
              </a:schemeClr>
            </a:solidFill>
          </c:spPr>
          <c:invertIfNegative val="0"/>
          <c:dLbls>
            <c:delete val="1"/>
          </c:dLbls>
          <c:cat>
            <c:strRef>
              <c:f>Sheet1!$B$1</c:f>
              <c:strCache>
                <c:ptCount val="1"/>
                <c:pt idx="0">
                  <c:v>
</c:v>
                </c:pt>
              </c:strCache>
            </c:strRef>
          </c:cat>
          <c:val>
            <c:numRef>
              <c:f>Sheet1!$B$10</c:f>
              <c:numCache>
                <c:formatCode>0.00\%</c:formatCode>
                <c:ptCount val="1"/>
                <c:pt idx="0">
                  <c:v>0</c:v>
                </c:pt>
              </c:numCache>
            </c:numRef>
          </c:val>
          <c:extLst>
            <c:ext xmlns:c16="http://schemas.microsoft.com/office/drawing/2014/chart" uri="{C3380CC4-5D6E-409C-BE32-E72D297353CC}">
              <c16:uniqueId val="{00000012-1AB9-49D9-ACA1-D0C72E23A376}"/>
            </c:ext>
          </c:extLst>
        </c:ser>
        <c:dLbls>
          <c:showLegendKey val="0"/>
          <c:showVal val="1"/>
          <c:showCatName val="0"/>
          <c:showSerName val="0"/>
          <c:showPercent val="0"/>
          <c:showBubbleSize val="0"/>
        </c:dLbls>
        <c:gapWidth val="13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clustered"/>
        <c:varyColors val="0"/>
        <c:ser>
          <c:idx val="0"/>
          <c:order val="0"/>
          <c:tx>
            <c:strRef>
              <c:f>Sheet1!$A$5</c:f>
              <c:strCache>
                <c:ptCount val="1"/>
                <c:pt idx="0">
                  <c:v>Score</c:v>
                </c:pt>
              </c:strCache>
            </c:strRef>
          </c:tx>
          <c:spPr>
            <a:solidFill>
              <a:schemeClr val="bg2"/>
            </a:solidFill>
            <a:ln>
              <a:noFill/>
            </a:ln>
            <a:effectLst/>
          </c:spPr>
          <c:invertIfNegative val="0"/>
          <c:dLbls>
            <c:numFmt formatCode="0" sourceLinked="0"/>
            <c:spPr>
              <a:noFill/>
              <a:ln>
                <a:noFill/>
              </a:ln>
              <a:effectLst/>
            </c:spPr>
            <c:txPr>
              <a:bodyPr rot="0" vertOverflow="overflow" horzOverflow="overflow" vert="horz" wrap="none">
                <a:spAutoFit/>
              </a:bodyPr>
              <a:lstStyle/>
              <a:p>
                <a:pPr>
                  <a:defRPr sz="1400" b="1">
                    <a:solidFill>
                      <a:schemeClr val="bg2"/>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
Organismes d'intérêt public</c:v>
                </c:pt>
                <c:pt idx="1">
                  <c:v>
Télécoms</c:v>
                </c:pt>
                <c:pt idx="2">
                  <c:v>
Soins</c:v>
                </c:pt>
                <c:pt idx="3">
                  <c:v>
Autorités</c:v>
                </c:pt>
                <c:pt idx="4">
                  <c:v>
Finances</c:v>
                </c:pt>
                <c:pt idx="5">
                  <c:v>
Ville/commune</c:v>
                </c:pt>
                <c:pt idx="6">
                  <c:v>
Commerces en ligne</c:v>
                </c:pt>
                <c:pt idx="7">
                  <c:v>
Enseignement/Accueil</c:v>
                </c:pt>
              </c:strCache>
            </c:strRef>
          </c:cat>
          <c:val>
            <c:numRef>
              <c:f>Sheet1!$B$5:$I$5</c:f>
              <c:numCache>
                <c:formatCode>0.00\%</c:formatCode>
                <c:ptCount val="8"/>
                <c:pt idx="0">
                  <c:v>83</c:v>
                </c:pt>
                <c:pt idx="1">
                  <c:v>81.599999999999994</c:v>
                </c:pt>
                <c:pt idx="2">
                  <c:v>72.7</c:v>
                </c:pt>
                <c:pt idx="3">
                  <c:v>66.5</c:v>
                </c:pt>
                <c:pt idx="4">
                  <c:v>66.400000000000006</c:v>
                </c:pt>
                <c:pt idx="5">
                  <c:v>57</c:v>
                </c:pt>
                <c:pt idx="6">
                  <c:v>55</c:v>
                </c:pt>
                <c:pt idx="7">
                  <c:v>21.7</c:v>
                </c:pt>
              </c:numCache>
            </c:numRef>
          </c:val>
          <c:extLst>
            <c:ext xmlns:c16="http://schemas.microsoft.com/office/drawing/2014/chart" uri="{C3380CC4-5D6E-409C-BE32-E72D297353CC}">
              <c16:uniqueId val="{00000000-68CD-44E7-97DC-6B126B969772}"/>
            </c:ext>
          </c:extLst>
        </c:ser>
        <c:dLbls>
          <c:showLegendKey val="0"/>
          <c:showVal val="1"/>
          <c:showCatName val="0"/>
          <c:showSerName val="0"/>
          <c:showPercent val="0"/>
          <c:showBubbleSize val="0"/>
        </c:dLbls>
        <c:gapWidth val="25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sz="900">
                <a:solidFill>
                  <a:schemeClr val="tx1"/>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0.00</c:formatCode>
                <c:ptCount val="16"/>
                <c:pt idx="1">
                  <c:v>46.49</c:v>
                </c:pt>
                <c:pt idx="3">
                  <c:v>42.78</c:v>
                </c:pt>
                <c:pt idx="5">
                  <c:v>47.07</c:v>
                </c:pt>
                <c:pt idx="7">
                  <c:v>34.94</c:v>
                </c:pt>
                <c:pt idx="9">
                  <c:v>27.19</c:v>
                </c:pt>
                <c:pt idx="11">
                  <c:v>31.57</c:v>
                </c:pt>
                <c:pt idx="13">
                  <c:v>26.84</c:v>
                </c:pt>
                <c:pt idx="15">
                  <c:v>11.45</c:v>
                </c:pt>
              </c:numCache>
            </c:numRef>
          </c:val>
          <c:extLst>
            <c:ext xmlns:c16="http://schemas.microsoft.com/office/drawing/2014/chart" uri="{C3380CC4-5D6E-409C-BE32-E72D297353CC}">
              <c16:uniqueId val="{00000000-E9D0-40AC-BABF-7B3ECBD24110}"/>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formatCode="0.00">
                  <c:v>81.58</c:v>
                </c:pt>
                <c:pt idx="2" formatCode="0.00">
                  <c:v>74.97</c:v>
                </c:pt>
                <c:pt idx="4" formatCode="0.00">
                  <c:v>63.31</c:v>
                </c:pt>
                <c:pt idx="6" formatCode="0.00">
                  <c:v>49.7</c:v>
                </c:pt>
                <c:pt idx="8" formatCode="0.00">
                  <c:v>41.01</c:v>
                </c:pt>
                <c:pt idx="10" formatCode="0.00">
                  <c:v>41.2</c:v>
                </c:pt>
                <c:pt idx="12" formatCode="0.00">
                  <c:v>26.35</c:v>
                </c:pt>
                <c:pt idx="14" formatCode="0.00">
                  <c:v>14.91</c:v>
                </c:pt>
              </c:numCache>
            </c:numRef>
          </c:val>
          <c:extLst>
            <c:ext xmlns:c16="http://schemas.microsoft.com/office/drawing/2014/chart" uri="{C3380CC4-5D6E-409C-BE32-E72D297353CC}">
              <c16:uniqueId val="{00000001-E9D0-40AC-BABF-7B3ECBD24110}"/>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E9D0-40AC-BABF-7B3ECBD24110}"/>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2839085" y="6542560"/>
            <a:ext cx="4342130" cy="345603"/>
          </a:xfrm>
          <a:prstGeom prst="rect">
            <a:avLst/>
          </a:prstGeom>
        </p:spPr>
        <p:txBody>
          <a:bodyPr vert="horz" lIns="96616" tIns="48308" rIns="96616" bIns="48308" rtlCol="0" anchor="b"/>
          <a:lstStyle>
            <a:lvl1pPr algn="r">
              <a:defRPr sz="1300"/>
            </a:lvl1pPr>
          </a:lstStyle>
          <a:p>
            <a:pPr algn="ctr"/>
            <a:fld id="{4AFB3F6D-27DE-421A-80DD-C4F1B28388AB}" type="slidenum">
              <a:rPr lang="en-GB" smtClean="0">
                <a:latin typeface="Arial" panose="020B0604020202020204" pitchFamily="34" charset="0"/>
              </a:rPr>
              <a:pPr algn="ctr"/>
              <a:t>‹N°›</a:t>
            </a:fld>
            <a:endParaRPr lang="en-GB" dirty="0">
              <a:latin typeface="Arial" panose="020B0604020202020204" pitchFamily="34" charset="0"/>
            </a:endParaRPr>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87723" y="167277"/>
            <a:ext cx="1044855" cy="4858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endParaRPr lang="en-GB" dirty="0"/>
          </a:p>
        </p:txBody>
      </p:sp>
      <p:sp>
        <p:nvSpPr>
          <p:cNvPr id="5" name="Espace réservé des notes 4"/>
          <p:cNvSpPr>
            <a:spLocks noGrp="1"/>
          </p:cNvSpPr>
          <p:nvPr>
            <p:ph type="body" sz="quarter" idx="3"/>
          </p:nvPr>
        </p:nvSpPr>
        <p:spPr>
          <a:xfrm>
            <a:off x="1002030" y="3314928"/>
            <a:ext cx="8016240" cy="2712215"/>
          </a:xfrm>
          <a:prstGeom prst="rect">
            <a:avLst/>
          </a:prstGeom>
        </p:spPr>
        <p:txBody>
          <a:bodyPr vert="horz" lIns="96616" tIns="48308" rIns="96616" bIns="48308"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7" name="Espace réservé du numéro de diapositive 6"/>
          <p:cNvSpPr>
            <a:spLocks noGrp="1"/>
          </p:cNvSpPr>
          <p:nvPr>
            <p:ph type="sldNum" sz="quarter" idx="5"/>
          </p:nvPr>
        </p:nvSpPr>
        <p:spPr>
          <a:xfrm>
            <a:off x="2839085" y="6542560"/>
            <a:ext cx="4342130" cy="345603"/>
          </a:xfrm>
          <a:prstGeom prst="rect">
            <a:avLst/>
          </a:prstGeom>
        </p:spPr>
        <p:txBody>
          <a:bodyPr vert="horz" lIns="96616" tIns="48308" rIns="96616" bIns="48308" rtlCol="0" anchor="b"/>
          <a:lstStyle>
            <a:lvl1pPr algn="ctr">
              <a:defRPr sz="1300">
                <a:latin typeface="Arial" panose="020B0604020202020204" pitchFamily="34" charset="0"/>
              </a:defRPr>
            </a:lvl1pPr>
          </a:lstStyle>
          <a:p>
            <a:fld id="{3B8578AD-0529-46A5-84EB-6338160D5A7D}" type="slidenum">
              <a:rPr lang="en-GB" smtClean="0"/>
              <a:pPr/>
              <a:t>‹N°›</a:t>
            </a:fld>
            <a:endParaRPr lang="en-GB" dirty="0"/>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7723" y="167277"/>
            <a:ext cx="1044855" cy="4858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C7F14-1A7A-CF4F-AB13-068253F2C65C}" type="slidenum">
              <a:rPr kumimoji="0" lang="uk-U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072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Default">
    <p:spTree>
      <p:nvGrpSpPr>
        <p:cNvPr id="1" name=""/>
        <p:cNvGrpSpPr/>
        <p:nvPr/>
      </p:nvGrpSpPr>
      <p:grpSpPr>
        <a:xfrm>
          <a:off x="0" y="0"/>
          <a:ext cx="0" cy="0"/>
          <a:chOff x="0" y="0"/>
          <a:chExt cx="0" cy="0"/>
        </a:xfrm>
      </p:grpSpPr>
      <p:grpSp>
        <p:nvGrpSpPr>
          <p:cNvPr id="4" name="Angled stripes">
            <a:extLst>
              <a:ext uri="{FF2B5EF4-FFF2-40B4-BE49-F238E27FC236}">
                <a16:creationId xmlns:a16="http://schemas.microsoft.com/office/drawing/2014/main" id="{A8EA68A2-B3CB-46BE-94E3-EBB01F4103C8}"/>
              </a:ext>
            </a:extLst>
          </p:cNvPr>
          <p:cNvGrpSpPr/>
          <p:nvPr userDrawn="1"/>
        </p:nvGrpSpPr>
        <p:grpSpPr>
          <a:xfrm>
            <a:off x="3254052" y="0"/>
            <a:ext cx="8937949" cy="6858001"/>
            <a:chOff x="3254052" y="0"/>
            <a:chExt cx="8937949" cy="6858001"/>
          </a:xfrm>
        </p:grpSpPr>
        <p:sp>
          <p:nvSpPr>
            <p:cNvPr id="18" name="Angled stripe 1">
              <a:extLst>
                <a:ext uri="{FF2B5EF4-FFF2-40B4-BE49-F238E27FC236}">
                  <a16:creationId xmlns:a16="http://schemas.microsoft.com/office/drawing/2014/main" id="{C012E8E7-7252-4438-A68B-CADE1F561D2D}"/>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0" name="Angled stripe 2">
              <a:extLst>
                <a:ext uri="{FF2B5EF4-FFF2-40B4-BE49-F238E27FC236}">
                  <a16:creationId xmlns:a16="http://schemas.microsoft.com/office/drawing/2014/main" id="{27B5733E-7515-4407-8570-8EB72A299589}"/>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07368" y="521852"/>
            <a:ext cx="7551997" cy="2479650"/>
          </a:xfrm>
        </p:spPr>
        <p:txBody>
          <a:bodyPr lIns="72000" rIns="72000" anchor="t">
            <a:normAutofit/>
          </a:bodyPr>
          <a:lstStyle>
            <a:lvl1pPr algn="l">
              <a:lnSpc>
                <a:spcPct val="80000"/>
              </a:lnSpc>
              <a:defRPr sz="6000" b="1" cap="all" spc="-200" baseline="0">
                <a:solidFill>
                  <a:schemeClr val="bg1"/>
                </a:solidFill>
                <a:latin typeface="+mj-lt"/>
              </a:defRPr>
            </a:lvl1pPr>
          </a:lstStyle>
          <a:p>
            <a:r>
              <a:rPr lang="nl-BE" noProof="0"/>
              <a:t>TITLE OF THE Presentation</a:t>
            </a:r>
            <a:endParaRPr lang="nl-BE" noProof="0" dirty="0"/>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07368" y="3001503"/>
            <a:ext cx="7551997" cy="811367"/>
          </a:xfrm>
        </p:spPr>
        <p:txBody>
          <a:bodyPr wrap="square" lIns="72000" tIns="36000" rIns="72000" bIns="36000">
            <a:norm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noProof="0"/>
              <a:t>Subtitle of the presentation</a:t>
            </a:r>
            <a:endParaRPr lang="nl-BE" noProof="0"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07368" y="4014515"/>
            <a:ext cx="1363688" cy="349702"/>
          </a:xfrm>
        </p:spPr>
        <p:txBody>
          <a:bodyPr wrap="none" lIns="72000" tIns="36000" rIns="72000" bIns="36000">
            <a:sp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noProof="0"/>
              <a:t>Month 20##</a:t>
            </a:r>
            <a:endParaRPr lang="nl-BE" noProof="0" dirty="0"/>
          </a:p>
        </p:txBody>
      </p:sp>
      <p:sp>
        <p:nvSpPr>
          <p:cNvPr id="35" name="Game Changers">
            <a:extLst>
              <a:ext uri="{FF2B5EF4-FFF2-40B4-BE49-F238E27FC236}">
                <a16:creationId xmlns:a16="http://schemas.microsoft.com/office/drawing/2014/main" id="{EB66571D-7053-4674-B8FB-39C28B00D88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1" name="Graphique 12">
            <a:extLst>
              <a:ext uri="{FF2B5EF4-FFF2-40B4-BE49-F238E27FC236}">
                <a16:creationId xmlns:a16="http://schemas.microsoft.com/office/drawing/2014/main" id="{E01017A4-D304-441E-9D3A-D03E5A1B93E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3">
          <p15:clr>
            <a:srgbClr val="FBAE40"/>
          </p15:clr>
        </p15:guide>
        <p15:guide id="2" orient="horz" pos="1888">
          <p15:clr>
            <a:srgbClr val="FBAE40"/>
          </p15:clr>
        </p15:guide>
        <p15:guide id="4" orient="horz" pos="331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Photo">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 name="Picture Placeholder 4">
            <a:extLst>
              <a:ext uri="{FF2B5EF4-FFF2-40B4-BE49-F238E27FC236}">
                <a16:creationId xmlns:a16="http://schemas.microsoft.com/office/drawing/2014/main" id="{464F111C-F2CE-409B-81CA-DA64A4FE4F74}"/>
              </a:ext>
            </a:extLst>
          </p:cNvPr>
          <p:cNvSpPr>
            <a:spLocks noGrp="1"/>
          </p:cNvSpPr>
          <p:nvPr>
            <p:ph type="pic" sz="quarter" idx="15" hasCustomPrompt="1"/>
          </p:nvPr>
        </p:nvSpPr>
        <p:spPr>
          <a:xfrm>
            <a:off x="0" y="0"/>
            <a:ext cx="12192000" cy="4500563"/>
          </a:xfrm>
          <a:solidFill>
            <a:schemeClr val="bg1">
              <a:lumMod val="75000"/>
            </a:schemeClr>
          </a:solidFill>
        </p:spPr>
        <p:txBody>
          <a:bodyPr anchor="ctr"/>
          <a:lstStyle>
            <a:lvl1pPr algn="ctr">
              <a:defRPr/>
            </a:lvl1pPr>
          </a:lstStyle>
          <a:p>
            <a:r>
              <a:rPr lang="nl-BE" noProof="0"/>
              <a:t>Click icon to add picture</a:t>
            </a:r>
          </a:p>
          <a:p>
            <a:endParaRPr lang="nl-BE" noProof="0"/>
          </a:p>
          <a:p>
            <a:endParaRPr lang="nl-BE" noProof="0" dirty="0"/>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a:t>TITLE OF THE 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 Chapter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a:t>0.0</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147692523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ubsection_Photo">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2" name="Picture Placeholder 4">
            <a:extLst>
              <a:ext uri="{FF2B5EF4-FFF2-40B4-BE49-F238E27FC236}">
                <a16:creationId xmlns:a16="http://schemas.microsoft.com/office/drawing/2014/main" id="{5FA53FC1-6779-4EFF-968A-438AB9422C06}"/>
              </a:ext>
            </a:extLst>
          </p:cNvPr>
          <p:cNvSpPr>
            <a:spLocks noGrp="1"/>
          </p:cNvSpPr>
          <p:nvPr>
            <p:ph type="pic" sz="quarter" idx="15" hasCustomPrompt="1"/>
          </p:nvPr>
        </p:nvSpPr>
        <p:spPr>
          <a:xfrm>
            <a:off x="0" y="1"/>
            <a:ext cx="12192000" cy="3428998"/>
          </a:xfrm>
          <a:solidFill>
            <a:schemeClr val="bg1">
              <a:lumMod val="75000"/>
            </a:schemeClr>
          </a:solidFill>
        </p:spPr>
        <p:txBody>
          <a:bodyPr anchor="ctr"/>
          <a:lstStyle>
            <a:lvl1pPr algn="ctr">
              <a:defRPr/>
            </a:lvl1pPr>
          </a:lstStyle>
          <a:p>
            <a:r>
              <a:rPr lang="nl-BE" noProof="0"/>
              <a:t>Click icon to add picture</a:t>
            </a:r>
          </a:p>
          <a:p>
            <a:endParaRPr lang="nl-BE" noProof="0"/>
          </a:p>
          <a:p>
            <a:endParaRPr lang="nl-BE" noProof="0" dirty="0"/>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a:t>TITLE OF THE SubSection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0.0 Section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a:t>a</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32452685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_Blue-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A134F88B-81D1-4561-899C-8B7B398059EB}"/>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AFBC13EB-0E3E-4829-B8A9-F0348843A43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157402CB-1C5C-42E9-9418-B285250D4D2C}"/>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677104"/>
          </a:xfrm>
        </p:spPr>
        <p:txBody>
          <a:bodyPr lIns="72000" tIns="180000" rIns="72000" anchor="t">
            <a:spAutoFit/>
          </a:bodyPr>
          <a:lstStyle>
            <a:lvl1pPr>
              <a:lnSpc>
                <a:spcPct val="80000"/>
              </a:lnSpc>
              <a:defRPr sz="6000">
                <a:solidFill>
                  <a:schemeClr val="bg1"/>
                </a:solidFill>
                <a:latin typeface="+mj-lt"/>
              </a:defRPr>
            </a:lvl1pPr>
          </a:lstStyle>
          <a:p>
            <a:r>
              <a:rPr lang="nl-BE"/>
              <a:t>TITLE OF THE CHAPTER</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Subtitle of the chapter</a:t>
            </a:r>
            <a:endParaRPr lang="nl-BE" dirty="0"/>
          </a:p>
        </p:txBody>
      </p:sp>
      <p:sp>
        <p:nvSpPr>
          <p:cNvPr id="16" name="TextBox 15">
            <a:extLst>
              <a:ext uri="{FF2B5EF4-FFF2-40B4-BE49-F238E27FC236}">
                <a16:creationId xmlns:a16="http://schemas.microsoft.com/office/drawing/2014/main" id="{0E3AF183-7529-45AE-BA6C-FCFD64D46F2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20" name="Straight Connector 19">
            <a:extLst>
              <a:ext uri="{FF2B5EF4-FFF2-40B4-BE49-F238E27FC236}">
                <a16:creationId xmlns:a16="http://schemas.microsoft.com/office/drawing/2014/main" id="{FE900502-0372-498A-8D71-AC3148D4088E}"/>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A84A220-3693-41A4-88AB-7A010CD4D1A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sp>
        <p:nvSpPr>
          <p:cNvPr id="18" name="Espace réservé du texte 11">
            <a:extLst>
              <a:ext uri="{FF2B5EF4-FFF2-40B4-BE49-F238E27FC236}">
                <a16:creationId xmlns:a16="http://schemas.microsoft.com/office/drawing/2014/main" id="{C161AD07-223F-45B9-B7EA-00D1AC02D6FA}"/>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a:t>0</a:t>
            </a:r>
            <a:endParaRPr lang="nl-BE" dirty="0"/>
          </a:p>
        </p:txBody>
      </p:sp>
      <p:pic>
        <p:nvPicPr>
          <p:cNvPr id="12" name="Graphique 8">
            <a:extLst>
              <a:ext uri="{FF2B5EF4-FFF2-40B4-BE49-F238E27FC236}">
                <a16:creationId xmlns:a16="http://schemas.microsoft.com/office/drawing/2014/main" id="{86523215-4708-494B-BA9C-1324D9A730E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_Blu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a:t>TITLE OF THE 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 Chapter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a:t>0.0</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1133029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ubsection_Blu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a:t>TITLE OF THE SubSection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0.0 Section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a:t>a</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395651411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_Teal-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58E352CC-E2DF-4CB8-9509-70258E90D1A3}"/>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257EC01D-610A-4C18-AA53-D21A858AE25C}"/>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D0D902F0-F2E2-41CA-BE3D-34200C5D79F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677104"/>
          </a:xfrm>
        </p:spPr>
        <p:txBody>
          <a:bodyPr lIns="72000" tIns="180000" rIns="72000" anchor="t">
            <a:spAutoFit/>
          </a:bodyPr>
          <a:lstStyle>
            <a:lvl1pPr>
              <a:lnSpc>
                <a:spcPct val="80000"/>
              </a:lnSpc>
              <a:defRPr sz="6000">
                <a:solidFill>
                  <a:schemeClr val="bg1"/>
                </a:solidFill>
                <a:latin typeface="+mj-lt"/>
              </a:defRPr>
            </a:lvl1pPr>
          </a:lstStyle>
          <a:p>
            <a:r>
              <a:rPr lang="nl-BE"/>
              <a:t>TITLE OF THE CHAPTER</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Subtitle of the chapter</a:t>
            </a:r>
            <a:endParaRPr lang="nl-BE" dirty="0"/>
          </a:p>
        </p:txBody>
      </p:sp>
      <p:sp>
        <p:nvSpPr>
          <p:cNvPr id="16" name="TextBox 15">
            <a:extLst>
              <a:ext uri="{FF2B5EF4-FFF2-40B4-BE49-F238E27FC236}">
                <a16:creationId xmlns:a16="http://schemas.microsoft.com/office/drawing/2014/main" id="{E15AB4B8-00AD-4664-A57E-9CD9FD4BE87B}"/>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18" name="Straight Connector 17">
            <a:extLst>
              <a:ext uri="{FF2B5EF4-FFF2-40B4-BE49-F238E27FC236}">
                <a16:creationId xmlns:a16="http://schemas.microsoft.com/office/drawing/2014/main" id="{B1AA3A5F-68B2-4F54-A8B3-48220ECB1C12}"/>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7F64D87-2D1F-4B1D-8CC4-637E1704F85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sp>
        <p:nvSpPr>
          <p:cNvPr id="20" name="Espace réservé du texte 11">
            <a:extLst>
              <a:ext uri="{FF2B5EF4-FFF2-40B4-BE49-F238E27FC236}">
                <a16:creationId xmlns:a16="http://schemas.microsoft.com/office/drawing/2014/main" id="{A44B8640-0097-49FD-843B-67DFAA250E24}"/>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a:t>0</a:t>
            </a:r>
            <a:endParaRPr lang="nl-BE" dirty="0"/>
          </a:p>
        </p:txBody>
      </p:sp>
      <p:pic>
        <p:nvPicPr>
          <p:cNvPr id="12" name="Graphique 8">
            <a:extLst>
              <a:ext uri="{FF2B5EF4-FFF2-40B4-BE49-F238E27FC236}">
                <a16:creationId xmlns:a16="http://schemas.microsoft.com/office/drawing/2014/main" id="{0F7049A3-9A6E-4810-B270-6C4F2D060CC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_Teal-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a:t>TITLE OF THE 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 Chapter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a:t>0.0</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92845281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ubsection_Teal-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a:t>TITLE OF THE SubSection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0.0 Section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a:t>a</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59433338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_Dark-Blue-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7BC2DA58-A64A-4949-B395-B06BC7F10FF1}"/>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909719A4-8170-41D4-B58A-C5B39528DF6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3AD54AD0-0FE8-4219-B7AE-A4436C30AAFB}"/>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677104"/>
          </a:xfrm>
        </p:spPr>
        <p:txBody>
          <a:bodyPr lIns="72000" tIns="180000" rIns="72000" anchor="t">
            <a:spAutoFit/>
          </a:bodyPr>
          <a:lstStyle>
            <a:lvl1pPr>
              <a:lnSpc>
                <a:spcPct val="80000"/>
              </a:lnSpc>
              <a:defRPr sz="6000">
                <a:solidFill>
                  <a:schemeClr val="bg1"/>
                </a:solidFill>
                <a:latin typeface="+mj-lt"/>
              </a:defRPr>
            </a:lvl1pPr>
          </a:lstStyle>
          <a:p>
            <a:r>
              <a:rPr lang="nl-BE"/>
              <a:t>TITLE OF THE CHAPTER</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Subtitle of the chapter</a:t>
            </a:r>
            <a:endParaRPr lang="nl-BE" dirty="0"/>
          </a:p>
        </p:txBody>
      </p:sp>
      <p:sp>
        <p:nvSpPr>
          <p:cNvPr id="16" name="TextBox 15">
            <a:extLst>
              <a:ext uri="{FF2B5EF4-FFF2-40B4-BE49-F238E27FC236}">
                <a16:creationId xmlns:a16="http://schemas.microsoft.com/office/drawing/2014/main" id="{A207640A-1C2E-4FD2-B2B2-CA642538871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20" name="Straight Connector 19">
            <a:extLst>
              <a:ext uri="{FF2B5EF4-FFF2-40B4-BE49-F238E27FC236}">
                <a16:creationId xmlns:a16="http://schemas.microsoft.com/office/drawing/2014/main" id="{EB4A2E35-CDCB-4039-A178-E7208C506F38}"/>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17FD762-7621-4D72-959C-E91D4446EEA0}"/>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sp>
        <p:nvSpPr>
          <p:cNvPr id="18" name="Espace réservé du texte 11">
            <a:extLst>
              <a:ext uri="{FF2B5EF4-FFF2-40B4-BE49-F238E27FC236}">
                <a16:creationId xmlns:a16="http://schemas.microsoft.com/office/drawing/2014/main" id="{77B58897-4D75-42BF-982E-7C85D3D6B7F4}"/>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a:t>0</a:t>
            </a:r>
            <a:endParaRPr lang="nl-BE" dirty="0"/>
          </a:p>
        </p:txBody>
      </p:sp>
      <p:pic>
        <p:nvPicPr>
          <p:cNvPr id="12" name="Graphique 8">
            <a:extLst>
              <a:ext uri="{FF2B5EF4-FFF2-40B4-BE49-F238E27FC236}">
                <a16:creationId xmlns:a16="http://schemas.microsoft.com/office/drawing/2014/main" id="{C59E4F79-FFB1-4E04-BB16-63A79C612FA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_Dark-Blu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a:t>TITLE OF THE 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 Chapter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a:t>0.0</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10310541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C11655-880F-43AF-AA97-11A750EA2FF7}"/>
              </a:ext>
            </a:extLst>
          </p:cNvPr>
          <p:cNvSpPr/>
          <p:nvPr userDrawn="1"/>
        </p:nvSpPr>
        <p:spPr>
          <a:xfrm>
            <a:off x="407988" y="3812870"/>
            <a:ext cx="896937" cy="20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 name="Rectangle 2">
            <a:extLst>
              <a:ext uri="{FF2B5EF4-FFF2-40B4-BE49-F238E27FC236}">
                <a16:creationId xmlns:a16="http://schemas.microsoft.com/office/drawing/2014/main" id="{38CE37B0-312D-4CA7-8F0F-248DA45AFA43}"/>
              </a:ext>
            </a:extLst>
          </p:cNvPr>
          <p:cNvSpPr/>
          <p:nvPr userDrawn="1"/>
        </p:nvSpPr>
        <p:spPr>
          <a:xfrm>
            <a:off x="7315200" y="4905375"/>
            <a:ext cx="4876800" cy="195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2" name="Picture Placeholder">
            <a:extLst>
              <a:ext uri="{FF2B5EF4-FFF2-40B4-BE49-F238E27FC236}">
                <a16:creationId xmlns:a16="http://schemas.microsoft.com/office/drawing/2014/main" id="{CA3FC745-F193-4157-848D-3DCF42D82335}"/>
              </a:ext>
            </a:extLst>
          </p:cNvPr>
          <p:cNvSpPr>
            <a:spLocks noGrp="1"/>
          </p:cNvSpPr>
          <p:nvPr>
            <p:ph type="pic" sz="quarter" idx="13" hasCustomPrompt="1"/>
          </p:nvPr>
        </p:nvSpPr>
        <p:spPr>
          <a:xfrm>
            <a:off x="0" y="0"/>
            <a:ext cx="12192000" cy="6858000"/>
          </a:xfrm>
          <a:custGeom>
            <a:avLst/>
            <a:gdLst>
              <a:gd name="connsiteX0" fmla="*/ 9241634 w 12192000"/>
              <a:gd name="connsiteY0" fmla="*/ 5848905 h 6858000"/>
              <a:gd name="connsiteX1" fmla="*/ 9268904 w 12192000"/>
              <a:gd name="connsiteY1" fmla="*/ 5928225 h 6858000"/>
              <a:gd name="connsiteX2" fmla="*/ 9213492 w 12192000"/>
              <a:gd name="connsiteY2" fmla="*/ 5928225 h 6858000"/>
              <a:gd name="connsiteX3" fmla="*/ 8032300 w 12192000"/>
              <a:gd name="connsiteY3" fmla="*/ 5848905 h 6858000"/>
              <a:gd name="connsiteX4" fmla="*/ 8059570 w 12192000"/>
              <a:gd name="connsiteY4" fmla="*/ 5928225 h 6858000"/>
              <a:gd name="connsiteX5" fmla="*/ 8003536 w 12192000"/>
              <a:gd name="connsiteY5" fmla="*/ 5928225 h 6858000"/>
              <a:gd name="connsiteX6" fmla="*/ 10063464 w 12192000"/>
              <a:gd name="connsiteY6" fmla="*/ 5832591 h 6858000"/>
              <a:gd name="connsiteX7" fmla="*/ 10115389 w 12192000"/>
              <a:gd name="connsiteY7" fmla="*/ 5832591 h 6858000"/>
              <a:gd name="connsiteX8" fmla="*/ 10148137 w 12192000"/>
              <a:gd name="connsiteY8" fmla="*/ 5862602 h 6858000"/>
              <a:gd name="connsiteX9" fmla="*/ 10115389 w 12192000"/>
              <a:gd name="connsiteY9" fmla="*/ 5893483 h 6858000"/>
              <a:gd name="connsiteX10" fmla="*/ 10063464 w 12192000"/>
              <a:gd name="connsiteY10" fmla="*/ 5893483 h 6858000"/>
              <a:gd name="connsiteX11" fmla="*/ 10136682 w 12192000"/>
              <a:gd name="connsiteY11" fmla="*/ 5796232 h 6858000"/>
              <a:gd name="connsiteX12" fmla="*/ 10132448 w 12192000"/>
              <a:gd name="connsiteY12" fmla="*/ 5796356 h 6858000"/>
              <a:gd name="connsiteX13" fmla="*/ 10015897 w 12192000"/>
              <a:gd name="connsiteY13" fmla="*/ 5796356 h 6858000"/>
              <a:gd name="connsiteX14" fmla="*/ 10015897 w 12192000"/>
              <a:gd name="connsiteY14" fmla="*/ 6011653 h 6858000"/>
              <a:gd name="connsiteX15" fmla="*/ 10063464 w 12192000"/>
              <a:gd name="connsiteY15" fmla="*/ 6011653 h 6858000"/>
              <a:gd name="connsiteX16" fmla="*/ 10063464 w 12192000"/>
              <a:gd name="connsiteY16" fmla="*/ 5927352 h 6858000"/>
              <a:gd name="connsiteX17" fmla="*/ 10110906 w 12192000"/>
              <a:gd name="connsiteY17" fmla="*/ 5927352 h 6858000"/>
              <a:gd name="connsiteX18" fmla="*/ 10146891 w 12192000"/>
              <a:gd name="connsiteY18" fmla="*/ 5959976 h 6858000"/>
              <a:gd name="connsiteX19" fmla="*/ 10154487 w 12192000"/>
              <a:gd name="connsiteY19" fmla="*/ 6011653 h 6858000"/>
              <a:gd name="connsiteX20" fmla="*/ 10201929 w 12192000"/>
              <a:gd name="connsiteY20" fmla="*/ 6011653 h 6858000"/>
              <a:gd name="connsiteX21" fmla="*/ 10192840 w 12192000"/>
              <a:gd name="connsiteY21" fmla="*/ 5960599 h 6858000"/>
              <a:gd name="connsiteX22" fmla="*/ 10161460 w 12192000"/>
              <a:gd name="connsiteY22" fmla="*/ 5910044 h 6858000"/>
              <a:gd name="connsiteX23" fmla="*/ 10195579 w 12192000"/>
              <a:gd name="connsiteY23" fmla="*/ 5855878 h 6858000"/>
              <a:gd name="connsiteX24" fmla="*/ 10136682 w 12192000"/>
              <a:gd name="connsiteY24" fmla="*/ 5796232 h 6858000"/>
              <a:gd name="connsiteX25" fmla="*/ 9366154 w 12192000"/>
              <a:gd name="connsiteY25" fmla="*/ 5795735 h 6858000"/>
              <a:gd name="connsiteX26" fmla="*/ 9366154 w 12192000"/>
              <a:gd name="connsiteY26" fmla="*/ 6011653 h 6858000"/>
              <a:gd name="connsiteX27" fmla="*/ 9410608 w 12192000"/>
              <a:gd name="connsiteY27" fmla="*/ 6011653 h 6858000"/>
              <a:gd name="connsiteX28" fmla="*/ 9410608 w 12192000"/>
              <a:gd name="connsiteY28" fmla="*/ 5867084 h 6858000"/>
              <a:gd name="connsiteX29" fmla="*/ 9411230 w 12192000"/>
              <a:gd name="connsiteY29" fmla="*/ 5867084 h 6858000"/>
              <a:gd name="connsiteX30" fmla="*/ 9501134 w 12192000"/>
              <a:gd name="connsiteY30" fmla="*/ 6011653 h 6858000"/>
              <a:gd name="connsiteX31" fmla="*/ 9548576 w 12192000"/>
              <a:gd name="connsiteY31" fmla="*/ 6011653 h 6858000"/>
              <a:gd name="connsiteX32" fmla="*/ 9548576 w 12192000"/>
              <a:gd name="connsiteY32" fmla="*/ 5795735 h 6858000"/>
              <a:gd name="connsiteX33" fmla="*/ 9504122 w 12192000"/>
              <a:gd name="connsiteY33" fmla="*/ 5795735 h 6858000"/>
              <a:gd name="connsiteX34" fmla="*/ 9504122 w 12192000"/>
              <a:gd name="connsiteY34" fmla="*/ 5940552 h 6858000"/>
              <a:gd name="connsiteX35" fmla="*/ 9503500 w 12192000"/>
              <a:gd name="connsiteY35" fmla="*/ 5940552 h 6858000"/>
              <a:gd name="connsiteX36" fmla="*/ 9413346 w 12192000"/>
              <a:gd name="connsiteY36" fmla="*/ 5795735 h 6858000"/>
              <a:gd name="connsiteX37" fmla="*/ 8934569 w 12192000"/>
              <a:gd name="connsiteY37" fmla="*/ 5795735 h 6858000"/>
              <a:gd name="connsiteX38" fmla="*/ 8934942 w 12192000"/>
              <a:gd name="connsiteY38" fmla="*/ 6011653 h 6858000"/>
              <a:gd name="connsiteX39" fmla="*/ 8982510 w 12192000"/>
              <a:gd name="connsiteY39" fmla="*/ 6011653 h 6858000"/>
              <a:gd name="connsiteX40" fmla="*/ 8982510 w 12192000"/>
              <a:gd name="connsiteY40" fmla="*/ 5918511 h 6858000"/>
              <a:gd name="connsiteX41" fmla="*/ 9069672 w 12192000"/>
              <a:gd name="connsiteY41" fmla="*/ 5918511 h 6858000"/>
              <a:gd name="connsiteX42" fmla="*/ 9069672 w 12192000"/>
              <a:gd name="connsiteY42" fmla="*/ 6011653 h 6858000"/>
              <a:gd name="connsiteX43" fmla="*/ 9117115 w 12192000"/>
              <a:gd name="connsiteY43" fmla="*/ 6011653 h 6858000"/>
              <a:gd name="connsiteX44" fmla="*/ 9117115 w 12192000"/>
              <a:gd name="connsiteY44" fmla="*/ 5795735 h 6858000"/>
              <a:gd name="connsiteX45" fmla="*/ 9069672 w 12192000"/>
              <a:gd name="connsiteY45" fmla="*/ 5795735 h 6858000"/>
              <a:gd name="connsiteX46" fmla="*/ 9069672 w 12192000"/>
              <a:gd name="connsiteY46" fmla="*/ 5878540 h 6858000"/>
              <a:gd name="connsiteX47" fmla="*/ 8982510 w 12192000"/>
              <a:gd name="connsiteY47" fmla="*/ 5878540 h 6858000"/>
              <a:gd name="connsiteX48" fmla="*/ 8982510 w 12192000"/>
              <a:gd name="connsiteY48" fmla="*/ 5795735 h 6858000"/>
              <a:gd name="connsiteX49" fmla="*/ 8157193 w 12192000"/>
              <a:gd name="connsiteY49" fmla="*/ 5795735 h 6858000"/>
              <a:gd name="connsiteX50" fmla="*/ 8156820 w 12192000"/>
              <a:gd name="connsiteY50" fmla="*/ 6011653 h 6858000"/>
              <a:gd name="connsiteX51" fmla="*/ 8201274 w 12192000"/>
              <a:gd name="connsiteY51" fmla="*/ 6011653 h 6858000"/>
              <a:gd name="connsiteX52" fmla="*/ 8201274 w 12192000"/>
              <a:gd name="connsiteY52" fmla="*/ 5860110 h 6858000"/>
              <a:gd name="connsiteX53" fmla="*/ 8254194 w 12192000"/>
              <a:gd name="connsiteY53" fmla="*/ 6011653 h 6858000"/>
              <a:gd name="connsiteX54" fmla="*/ 8290804 w 12192000"/>
              <a:gd name="connsiteY54" fmla="*/ 6011653 h 6858000"/>
              <a:gd name="connsiteX55" fmla="*/ 8343848 w 12192000"/>
              <a:gd name="connsiteY55" fmla="*/ 5858617 h 6858000"/>
              <a:gd name="connsiteX56" fmla="*/ 8343848 w 12192000"/>
              <a:gd name="connsiteY56" fmla="*/ 6011653 h 6858000"/>
              <a:gd name="connsiteX57" fmla="*/ 8388302 w 12192000"/>
              <a:gd name="connsiteY57" fmla="*/ 6011653 h 6858000"/>
              <a:gd name="connsiteX58" fmla="*/ 8388302 w 12192000"/>
              <a:gd name="connsiteY58" fmla="*/ 5795735 h 6858000"/>
              <a:gd name="connsiteX59" fmla="*/ 8321559 w 12192000"/>
              <a:gd name="connsiteY59" fmla="*/ 5795735 h 6858000"/>
              <a:gd name="connsiteX60" fmla="*/ 8274616 w 12192000"/>
              <a:gd name="connsiteY60" fmla="*/ 5944287 h 6858000"/>
              <a:gd name="connsiteX61" fmla="*/ 8224061 w 12192000"/>
              <a:gd name="connsiteY61" fmla="*/ 5795735 h 6858000"/>
              <a:gd name="connsiteX62" fmla="*/ 8008019 w 12192000"/>
              <a:gd name="connsiteY62" fmla="*/ 5795735 h 6858000"/>
              <a:gd name="connsiteX63" fmla="*/ 7925961 w 12192000"/>
              <a:gd name="connsiteY63" fmla="*/ 6011653 h 6858000"/>
              <a:gd name="connsiteX64" fmla="*/ 7974024 w 12192000"/>
              <a:gd name="connsiteY64" fmla="*/ 6011653 h 6858000"/>
              <a:gd name="connsiteX65" fmla="*/ 7991085 w 12192000"/>
              <a:gd name="connsiteY65" fmla="*/ 5963214 h 6858000"/>
              <a:gd name="connsiteX66" fmla="*/ 8071897 w 12192000"/>
              <a:gd name="connsiteY66" fmla="*/ 5963214 h 6858000"/>
              <a:gd name="connsiteX67" fmla="*/ 8087836 w 12192000"/>
              <a:gd name="connsiteY67" fmla="*/ 6011653 h 6858000"/>
              <a:gd name="connsiteX68" fmla="*/ 8137644 w 12192000"/>
              <a:gd name="connsiteY68" fmla="*/ 6011653 h 6858000"/>
              <a:gd name="connsiteX69" fmla="*/ 8056705 w 12192000"/>
              <a:gd name="connsiteY69" fmla="*/ 5795735 h 6858000"/>
              <a:gd name="connsiteX70" fmla="*/ 9819530 w 12192000"/>
              <a:gd name="connsiteY70" fmla="*/ 5795360 h 6858000"/>
              <a:gd name="connsiteX71" fmla="*/ 9819904 w 12192000"/>
              <a:gd name="connsiteY71" fmla="*/ 6011653 h 6858000"/>
              <a:gd name="connsiteX72" fmla="*/ 9983896 w 12192000"/>
              <a:gd name="connsiteY72" fmla="*/ 6011653 h 6858000"/>
              <a:gd name="connsiteX73" fmla="*/ 9983896 w 12192000"/>
              <a:gd name="connsiteY73" fmla="*/ 5971806 h 6858000"/>
              <a:gd name="connsiteX74" fmla="*/ 9867470 w 12192000"/>
              <a:gd name="connsiteY74" fmla="*/ 5971806 h 6858000"/>
              <a:gd name="connsiteX75" fmla="*/ 9867470 w 12192000"/>
              <a:gd name="connsiteY75" fmla="*/ 5918884 h 6858000"/>
              <a:gd name="connsiteX76" fmla="*/ 9972066 w 12192000"/>
              <a:gd name="connsiteY76" fmla="*/ 5918884 h 6858000"/>
              <a:gd name="connsiteX77" fmla="*/ 9972066 w 12192000"/>
              <a:gd name="connsiteY77" fmla="*/ 5881529 h 6858000"/>
              <a:gd name="connsiteX78" fmla="*/ 9867470 w 12192000"/>
              <a:gd name="connsiteY78" fmla="*/ 5881529 h 6858000"/>
              <a:gd name="connsiteX79" fmla="*/ 9867470 w 12192000"/>
              <a:gd name="connsiteY79" fmla="*/ 5835206 h 6858000"/>
              <a:gd name="connsiteX80" fmla="*/ 9981405 w 12192000"/>
              <a:gd name="connsiteY80" fmla="*/ 5835206 h 6858000"/>
              <a:gd name="connsiteX81" fmla="*/ 9981405 w 12192000"/>
              <a:gd name="connsiteY81" fmla="*/ 5795360 h 6858000"/>
              <a:gd name="connsiteX82" fmla="*/ 9218473 w 12192000"/>
              <a:gd name="connsiteY82" fmla="*/ 5795360 h 6858000"/>
              <a:gd name="connsiteX83" fmla="*/ 9136167 w 12192000"/>
              <a:gd name="connsiteY83" fmla="*/ 6011653 h 6858000"/>
              <a:gd name="connsiteX84" fmla="*/ 9183608 w 12192000"/>
              <a:gd name="connsiteY84" fmla="*/ 6011653 h 6858000"/>
              <a:gd name="connsiteX85" fmla="*/ 9201041 w 12192000"/>
              <a:gd name="connsiteY85" fmla="*/ 5963214 h 6858000"/>
              <a:gd name="connsiteX86" fmla="*/ 9281854 w 12192000"/>
              <a:gd name="connsiteY86" fmla="*/ 5963214 h 6858000"/>
              <a:gd name="connsiteX87" fmla="*/ 9298166 w 12192000"/>
              <a:gd name="connsiteY87" fmla="*/ 6011279 h 6858000"/>
              <a:gd name="connsiteX88" fmla="*/ 9347974 w 12192000"/>
              <a:gd name="connsiteY88" fmla="*/ 6011279 h 6858000"/>
              <a:gd name="connsiteX89" fmla="*/ 9267161 w 12192000"/>
              <a:gd name="connsiteY89" fmla="*/ 5795360 h 6858000"/>
              <a:gd name="connsiteX90" fmla="*/ 8430389 w 12192000"/>
              <a:gd name="connsiteY90" fmla="*/ 5795360 h 6858000"/>
              <a:gd name="connsiteX91" fmla="*/ 8430763 w 12192000"/>
              <a:gd name="connsiteY91" fmla="*/ 6011653 h 6858000"/>
              <a:gd name="connsiteX92" fmla="*/ 8594631 w 12192000"/>
              <a:gd name="connsiteY92" fmla="*/ 6011653 h 6858000"/>
              <a:gd name="connsiteX93" fmla="*/ 8594631 w 12192000"/>
              <a:gd name="connsiteY93" fmla="*/ 5971806 h 6858000"/>
              <a:gd name="connsiteX94" fmla="*/ 8478205 w 12192000"/>
              <a:gd name="connsiteY94" fmla="*/ 5971806 h 6858000"/>
              <a:gd name="connsiteX95" fmla="*/ 8478205 w 12192000"/>
              <a:gd name="connsiteY95" fmla="*/ 5918884 h 6858000"/>
              <a:gd name="connsiteX96" fmla="*/ 8582925 w 12192000"/>
              <a:gd name="connsiteY96" fmla="*/ 5918884 h 6858000"/>
              <a:gd name="connsiteX97" fmla="*/ 8582925 w 12192000"/>
              <a:gd name="connsiteY97" fmla="*/ 5881529 h 6858000"/>
              <a:gd name="connsiteX98" fmla="*/ 8478205 w 12192000"/>
              <a:gd name="connsiteY98" fmla="*/ 5881529 h 6858000"/>
              <a:gd name="connsiteX99" fmla="*/ 8478205 w 12192000"/>
              <a:gd name="connsiteY99" fmla="*/ 5835206 h 6858000"/>
              <a:gd name="connsiteX100" fmla="*/ 8592264 w 12192000"/>
              <a:gd name="connsiteY100" fmla="*/ 5835206 h 6858000"/>
              <a:gd name="connsiteX101" fmla="*/ 8592264 w 12192000"/>
              <a:gd name="connsiteY101" fmla="*/ 5795360 h 6858000"/>
              <a:gd name="connsiteX102" fmla="*/ 9686916 w 12192000"/>
              <a:gd name="connsiteY102" fmla="*/ 5790505 h 6858000"/>
              <a:gd name="connsiteX103" fmla="*/ 9580701 w 12192000"/>
              <a:gd name="connsiteY103" fmla="*/ 5904564 h 6858000"/>
              <a:gd name="connsiteX104" fmla="*/ 9686916 w 12192000"/>
              <a:gd name="connsiteY104" fmla="*/ 6016634 h 6858000"/>
              <a:gd name="connsiteX105" fmla="*/ 9746188 w 12192000"/>
              <a:gd name="connsiteY105" fmla="*/ 5986873 h 6858000"/>
              <a:gd name="connsiteX106" fmla="*/ 9751293 w 12192000"/>
              <a:gd name="connsiteY106" fmla="*/ 6011653 h 6858000"/>
              <a:gd name="connsiteX107" fmla="*/ 9781303 w 12192000"/>
              <a:gd name="connsiteY107" fmla="*/ 6011653 h 6858000"/>
              <a:gd name="connsiteX108" fmla="*/ 9781303 w 12192000"/>
              <a:gd name="connsiteY108" fmla="*/ 5894976 h 6858000"/>
              <a:gd name="connsiteX109" fmla="*/ 9690528 w 12192000"/>
              <a:gd name="connsiteY109" fmla="*/ 5894976 h 6858000"/>
              <a:gd name="connsiteX110" fmla="*/ 9690528 w 12192000"/>
              <a:gd name="connsiteY110" fmla="*/ 5930341 h 6858000"/>
              <a:gd name="connsiteX111" fmla="*/ 9738343 w 12192000"/>
              <a:gd name="connsiteY111" fmla="*/ 5930341 h 6858000"/>
              <a:gd name="connsiteX112" fmla="*/ 9691499 w 12192000"/>
              <a:gd name="connsiteY112" fmla="*/ 5977135 h 6858000"/>
              <a:gd name="connsiteX113" fmla="*/ 9686916 w 12192000"/>
              <a:gd name="connsiteY113" fmla="*/ 5976911 h 6858000"/>
              <a:gd name="connsiteX114" fmla="*/ 9628143 w 12192000"/>
              <a:gd name="connsiteY114" fmla="*/ 5904564 h 6858000"/>
              <a:gd name="connsiteX115" fmla="*/ 9686916 w 12192000"/>
              <a:gd name="connsiteY115" fmla="*/ 5830475 h 6858000"/>
              <a:gd name="connsiteX116" fmla="*/ 9732616 w 12192000"/>
              <a:gd name="connsiteY116" fmla="*/ 5866836 h 6858000"/>
              <a:gd name="connsiteX117" fmla="*/ 9777940 w 12192000"/>
              <a:gd name="connsiteY117" fmla="*/ 5866836 h 6858000"/>
              <a:gd name="connsiteX118" fmla="*/ 9686916 w 12192000"/>
              <a:gd name="connsiteY118" fmla="*/ 5790505 h 6858000"/>
              <a:gd name="connsiteX119" fmla="*/ 8807683 w 12192000"/>
              <a:gd name="connsiteY119" fmla="*/ 5790505 h 6858000"/>
              <a:gd name="connsiteX120" fmla="*/ 8701468 w 12192000"/>
              <a:gd name="connsiteY120" fmla="*/ 5904564 h 6858000"/>
              <a:gd name="connsiteX121" fmla="*/ 8807683 w 12192000"/>
              <a:gd name="connsiteY121" fmla="*/ 6016634 h 6858000"/>
              <a:gd name="connsiteX122" fmla="*/ 8902568 w 12192000"/>
              <a:gd name="connsiteY122" fmla="*/ 5928225 h 6858000"/>
              <a:gd name="connsiteX123" fmla="*/ 8856620 w 12192000"/>
              <a:gd name="connsiteY123" fmla="*/ 5928225 h 6858000"/>
              <a:gd name="connsiteX124" fmla="*/ 8807683 w 12192000"/>
              <a:gd name="connsiteY124" fmla="*/ 5976662 h 6858000"/>
              <a:gd name="connsiteX125" fmla="*/ 8748910 w 12192000"/>
              <a:gd name="connsiteY125" fmla="*/ 5904317 h 6858000"/>
              <a:gd name="connsiteX126" fmla="*/ 8807683 w 12192000"/>
              <a:gd name="connsiteY126" fmla="*/ 5830226 h 6858000"/>
              <a:gd name="connsiteX127" fmla="*/ 8854752 w 12192000"/>
              <a:gd name="connsiteY127" fmla="*/ 5867582 h 6858000"/>
              <a:gd name="connsiteX128" fmla="*/ 8900825 w 12192000"/>
              <a:gd name="connsiteY128" fmla="*/ 5868329 h 6858000"/>
              <a:gd name="connsiteX129" fmla="*/ 8807683 w 12192000"/>
              <a:gd name="connsiteY129" fmla="*/ 5790505 h 6858000"/>
              <a:gd name="connsiteX130" fmla="*/ 7810034 w 12192000"/>
              <a:gd name="connsiteY130" fmla="*/ 5790505 h 6858000"/>
              <a:gd name="connsiteX131" fmla="*/ 7703818 w 12192000"/>
              <a:gd name="connsiteY131" fmla="*/ 5904564 h 6858000"/>
              <a:gd name="connsiteX132" fmla="*/ 7810034 w 12192000"/>
              <a:gd name="connsiteY132" fmla="*/ 6016634 h 6858000"/>
              <a:gd name="connsiteX133" fmla="*/ 7869304 w 12192000"/>
              <a:gd name="connsiteY133" fmla="*/ 5986873 h 6858000"/>
              <a:gd name="connsiteX134" fmla="*/ 7874285 w 12192000"/>
              <a:gd name="connsiteY134" fmla="*/ 6011653 h 6858000"/>
              <a:gd name="connsiteX135" fmla="*/ 7904543 w 12192000"/>
              <a:gd name="connsiteY135" fmla="*/ 6011653 h 6858000"/>
              <a:gd name="connsiteX136" fmla="*/ 7904543 w 12192000"/>
              <a:gd name="connsiteY136" fmla="*/ 5894976 h 6858000"/>
              <a:gd name="connsiteX137" fmla="*/ 7813893 w 12192000"/>
              <a:gd name="connsiteY137" fmla="*/ 5894976 h 6858000"/>
              <a:gd name="connsiteX138" fmla="*/ 7813893 w 12192000"/>
              <a:gd name="connsiteY138" fmla="*/ 5930341 h 6858000"/>
              <a:gd name="connsiteX139" fmla="*/ 7861708 w 12192000"/>
              <a:gd name="connsiteY139" fmla="*/ 5930341 h 6858000"/>
              <a:gd name="connsiteX140" fmla="*/ 7814867 w 12192000"/>
              <a:gd name="connsiteY140" fmla="*/ 5977135 h 6858000"/>
              <a:gd name="connsiteX141" fmla="*/ 7810281 w 12192000"/>
              <a:gd name="connsiteY141" fmla="*/ 5976911 h 6858000"/>
              <a:gd name="connsiteX142" fmla="*/ 7751634 w 12192000"/>
              <a:gd name="connsiteY142" fmla="*/ 5904564 h 6858000"/>
              <a:gd name="connsiteX143" fmla="*/ 7810281 w 12192000"/>
              <a:gd name="connsiteY143" fmla="*/ 5830475 h 6858000"/>
              <a:gd name="connsiteX144" fmla="*/ 7855981 w 12192000"/>
              <a:gd name="connsiteY144" fmla="*/ 5866836 h 6858000"/>
              <a:gd name="connsiteX145" fmla="*/ 7901057 w 12192000"/>
              <a:gd name="connsiteY145" fmla="*/ 5866836 h 6858000"/>
              <a:gd name="connsiteX146" fmla="*/ 7810034 w 12192000"/>
              <a:gd name="connsiteY146" fmla="*/ 5790505 h 6858000"/>
              <a:gd name="connsiteX147" fmla="*/ 10308768 w 12192000"/>
              <a:gd name="connsiteY147" fmla="*/ 5790131 h 6858000"/>
              <a:gd name="connsiteX148" fmla="*/ 10227955 w 12192000"/>
              <a:gd name="connsiteY148" fmla="*/ 5855505 h 6858000"/>
              <a:gd name="connsiteX149" fmla="*/ 10292332 w 12192000"/>
              <a:gd name="connsiteY149" fmla="*/ 5916892 h 6858000"/>
              <a:gd name="connsiteX150" fmla="*/ 10356583 w 12192000"/>
              <a:gd name="connsiteY150" fmla="*/ 5952630 h 6858000"/>
              <a:gd name="connsiteX151" fmla="*/ 10314495 w 12192000"/>
              <a:gd name="connsiteY151" fmla="*/ 5979526 h 6858000"/>
              <a:gd name="connsiteX152" fmla="*/ 10266680 w 12192000"/>
              <a:gd name="connsiteY152" fmla="*/ 5939680 h 6858000"/>
              <a:gd name="connsiteX153" fmla="*/ 10220732 w 12192000"/>
              <a:gd name="connsiteY153" fmla="*/ 5940053 h 6858000"/>
              <a:gd name="connsiteX154" fmla="*/ 10312628 w 12192000"/>
              <a:gd name="connsiteY154" fmla="*/ 6016883 h 6858000"/>
              <a:gd name="connsiteX155" fmla="*/ 10402532 w 12192000"/>
              <a:gd name="connsiteY155" fmla="*/ 5947525 h 6858000"/>
              <a:gd name="connsiteX156" fmla="*/ 10338403 w 12192000"/>
              <a:gd name="connsiteY156" fmla="*/ 5884641 h 6858000"/>
              <a:gd name="connsiteX157" fmla="*/ 10273902 w 12192000"/>
              <a:gd name="connsiteY157" fmla="*/ 5852017 h 6858000"/>
              <a:gd name="connsiteX158" fmla="*/ 10306651 w 12192000"/>
              <a:gd name="connsiteY158" fmla="*/ 5827113 h 6858000"/>
              <a:gd name="connsiteX159" fmla="*/ 10349236 w 12192000"/>
              <a:gd name="connsiteY159" fmla="*/ 5859737 h 6858000"/>
              <a:gd name="connsiteX160" fmla="*/ 10395184 w 12192000"/>
              <a:gd name="connsiteY160" fmla="*/ 5859737 h 6858000"/>
              <a:gd name="connsiteX161" fmla="*/ 10308768 w 12192000"/>
              <a:gd name="connsiteY161" fmla="*/ 5790131 h 6858000"/>
              <a:gd name="connsiteX162" fmla="*/ 10730261 w 12192000"/>
              <a:gd name="connsiteY162" fmla="*/ 5358931 h 6858000"/>
              <a:gd name="connsiteX163" fmla="*/ 10730261 w 12192000"/>
              <a:gd name="connsiteY163" fmla="*/ 6010827 h 6858000"/>
              <a:gd name="connsiteX164" fmla="*/ 10730261 w 12192000"/>
              <a:gd name="connsiteY164" fmla="*/ 6148387 h 6858000"/>
              <a:gd name="connsiteX165" fmla="*/ 11488607 w 12192000"/>
              <a:gd name="connsiteY165" fmla="*/ 6148387 h 6858000"/>
              <a:gd name="connsiteX166" fmla="*/ 11551819 w 12192000"/>
              <a:gd name="connsiteY166" fmla="*/ 5946883 h 6858000"/>
              <a:gd name="connsiteX167" fmla="*/ 11572315 w 12192000"/>
              <a:gd name="connsiteY167" fmla="*/ 5358931 h 6858000"/>
              <a:gd name="connsiteX168" fmla="*/ 10730261 w 12192000"/>
              <a:gd name="connsiteY168" fmla="*/ 5358931 h 6858000"/>
              <a:gd name="connsiteX169" fmla="*/ 492295 w 12192000"/>
              <a:gd name="connsiteY169" fmla="*/ 3931468 h 6858000"/>
              <a:gd name="connsiteX170" fmla="*/ 492295 w 12192000"/>
              <a:gd name="connsiteY170" fmla="*/ 3937818 h 6858000"/>
              <a:gd name="connsiteX171" fmla="*/ 1156255 w 12192000"/>
              <a:gd name="connsiteY171" fmla="*/ 3937818 h 6858000"/>
              <a:gd name="connsiteX172" fmla="*/ 1156255 w 12192000"/>
              <a:gd name="connsiteY172" fmla="*/ 3931468 h 6858000"/>
              <a:gd name="connsiteX173" fmla="*/ 0 w 12192000"/>
              <a:gd name="connsiteY173" fmla="*/ 0 h 6858000"/>
              <a:gd name="connsiteX174" fmla="*/ 12192000 w 12192000"/>
              <a:gd name="connsiteY174" fmla="*/ 0 h 6858000"/>
              <a:gd name="connsiteX175" fmla="*/ 12192000 w 12192000"/>
              <a:gd name="connsiteY175" fmla="*/ 6858000 h 6858000"/>
              <a:gd name="connsiteX176" fmla="*/ 0 w 12192000"/>
              <a:gd name="connsiteY176" fmla="*/ 6858000 h 6858000"/>
              <a:gd name="connsiteX177" fmla="*/ 0 w 12192000"/>
              <a:gd name="connsiteY177" fmla="*/ 3763147 h 6858000"/>
              <a:gd name="connsiteX178" fmla="*/ 3834808 w 12192000"/>
              <a:gd name="connsiteY178" fmla="*/ 1 h 6858000"/>
              <a:gd name="connsiteX179" fmla="*/ 3077457 w 12192000"/>
              <a:gd name="connsiteY179" fmla="*/ 1 h 6858000"/>
              <a:gd name="connsiteX180" fmla="*/ 0 w 12192000"/>
              <a:gd name="connsiteY180" fmla="*/ 3019948 h 6858000"/>
              <a:gd name="connsiteX181" fmla="*/ 0 w 12192000"/>
              <a:gd name="connsiteY181" fmla="*/ 2688191 h 6858000"/>
              <a:gd name="connsiteX182" fmla="*/ 2739382 w 12192000"/>
              <a:gd name="connsiteY182" fmla="*/ 1 h 6858000"/>
              <a:gd name="connsiteX183" fmla="*/ 1982031 w 12192000"/>
              <a:gd name="connsiteY183" fmla="*/ 1 h 6858000"/>
              <a:gd name="connsiteX184" fmla="*/ 0 w 12192000"/>
              <a:gd name="connsiteY184"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2000" h="6858000">
                <a:moveTo>
                  <a:pt x="9241634" y="5848905"/>
                </a:moveTo>
                <a:lnTo>
                  <a:pt x="9268904" y="5928225"/>
                </a:lnTo>
                <a:lnTo>
                  <a:pt x="9213492" y="5928225"/>
                </a:lnTo>
                <a:close/>
                <a:moveTo>
                  <a:pt x="8032300" y="5848905"/>
                </a:moveTo>
                <a:lnTo>
                  <a:pt x="8059570" y="5928225"/>
                </a:lnTo>
                <a:lnTo>
                  <a:pt x="8003536" y="5928225"/>
                </a:lnTo>
                <a:close/>
                <a:moveTo>
                  <a:pt x="10063464" y="5832591"/>
                </a:moveTo>
                <a:lnTo>
                  <a:pt x="10115389" y="5832591"/>
                </a:lnTo>
                <a:cubicBezTo>
                  <a:pt x="10136682" y="5832591"/>
                  <a:pt x="10148137" y="5841682"/>
                  <a:pt x="10148137" y="5862602"/>
                </a:cubicBezTo>
                <a:cubicBezTo>
                  <a:pt x="10148137" y="5883521"/>
                  <a:pt x="10136682" y="5893483"/>
                  <a:pt x="10115389" y="5893483"/>
                </a:cubicBezTo>
                <a:lnTo>
                  <a:pt x="10063464" y="5893483"/>
                </a:lnTo>
                <a:close/>
                <a:moveTo>
                  <a:pt x="10136682" y="5796232"/>
                </a:moveTo>
                <a:cubicBezTo>
                  <a:pt x="10135274" y="5796220"/>
                  <a:pt x="10133855" y="5796270"/>
                  <a:pt x="10132448" y="5796356"/>
                </a:cubicBezTo>
                <a:lnTo>
                  <a:pt x="10015897" y="5796356"/>
                </a:lnTo>
                <a:lnTo>
                  <a:pt x="10015897" y="6011653"/>
                </a:lnTo>
                <a:lnTo>
                  <a:pt x="10063464" y="6011653"/>
                </a:lnTo>
                <a:lnTo>
                  <a:pt x="10063464" y="5927352"/>
                </a:lnTo>
                <a:lnTo>
                  <a:pt x="10110906" y="5927352"/>
                </a:lnTo>
                <a:cubicBezTo>
                  <a:pt x="10134813" y="5927352"/>
                  <a:pt x="10143529" y="5937314"/>
                  <a:pt x="10146891" y="5959976"/>
                </a:cubicBezTo>
                <a:cubicBezTo>
                  <a:pt x="10147514" y="5977435"/>
                  <a:pt x="10150055" y="5994756"/>
                  <a:pt x="10154487" y="6011653"/>
                </a:cubicBezTo>
                <a:lnTo>
                  <a:pt x="10201929" y="6011653"/>
                </a:lnTo>
                <a:cubicBezTo>
                  <a:pt x="10193463" y="5999200"/>
                  <a:pt x="10193836" y="5974296"/>
                  <a:pt x="10192840" y="5960599"/>
                </a:cubicBezTo>
                <a:cubicBezTo>
                  <a:pt x="10191345" y="5938807"/>
                  <a:pt x="10184747" y="5916145"/>
                  <a:pt x="10161460" y="5910044"/>
                </a:cubicBezTo>
                <a:cubicBezTo>
                  <a:pt x="10183675" y="5901664"/>
                  <a:pt x="10197609" y="5879536"/>
                  <a:pt x="10195579" y="5855878"/>
                </a:cubicBezTo>
                <a:cubicBezTo>
                  <a:pt x="10195791" y="5823141"/>
                  <a:pt x="10169418" y="5796444"/>
                  <a:pt x="10136682" y="5796232"/>
                </a:cubicBezTo>
                <a:close/>
                <a:moveTo>
                  <a:pt x="9366154" y="5795735"/>
                </a:moveTo>
                <a:lnTo>
                  <a:pt x="9366154" y="6011653"/>
                </a:lnTo>
                <a:lnTo>
                  <a:pt x="9410608" y="6011653"/>
                </a:lnTo>
                <a:lnTo>
                  <a:pt x="9410608" y="5867084"/>
                </a:lnTo>
                <a:lnTo>
                  <a:pt x="9411230" y="5867084"/>
                </a:lnTo>
                <a:lnTo>
                  <a:pt x="9501134" y="6011653"/>
                </a:lnTo>
                <a:lnTo>
                  <a:pt x="9548576" y="6011653"/>
                </a:lnTo>
                <a:lnTo>
                  <a:pt x="9548576" y="5795735"/>
                </a:lnTo>
                <a:lnTo>
                  <a:pt x="9504122" y="5795735"/>
                </a:lnTo>
                <a:lnTo>
                  <a:pt x="9504122" y="5940552"/>
                </a:lnTo>
                <a:lnTo>
                  <a:pt x="9503500" y="5940552"/>
                </a:lnTo>
                <a:lnTo>
                  <a:pt x="9413346" y="5795735"/>
                </a:lnTo>
                <a:close/>
                <a:moveTo>
                  <a:pt x="8934569" y="5795735"/>
                </a:moveTo>
                <a:lnTo>
                  <a:pt x="8934942" y="6011653"/>
                </a:lnTo>
                <a:lnTo>
                  <a:pt x="8982510" y="6011653"/>
                </a:lnTo>
                <a:lnTo>
                  <a:pt x="8982510" y="5918511"/>
                </a:lnTo>
                <a:lnTo>
                  <a:pt x="9069672" y="5918511"/>
                </a:lnTo>
                <a:lnTo>
                  <a:pt x="9069672" y="6011653"/>
                </a:lnTo>
                <a:lnTo>
                  <a:pt x="9117115" y="6011653"/>
                </a:lnTo>
                <a:lnTo>
                  <a:pt x="9117115" y="5795735"/>
                </a:lnTo>
                <a:lnTo>
                  <a:pt x="9069672" y="5795735"/>
                </a:lnTo>
                <a:lnTo>
                  <a:pt x="9069672" y="5878540"/>
                </a:lnTo>
                <a:lnTo>
                  <a:pt x="8982510" y="5878540"/>
                </a:lnTo>
                <a:lnTo>
                  <a:pt x="8982510" y="5795735"/>
                </a:lnTo>
                <a:close/>
                <a:moveTo>
                  <a:pt x="8157193" y="5795735"/>
                </a:moveTo>
                <a:lnTo>
                  <a:pt x="8156820" y="6011653"/>
                </a:lnTo>
                <a:lnTo>
                  <a:pt x="8201274" y="6011653"/>
                </a:lnTo>
                <a:lnTo>
                  <a:pt x="8201274" y="5860110"/>
                </a:lnTo>
                <a:lnTo>
                  <a:pt x="8254194" y="6011653"/>
                </a:lnTo>
                <a:lnTo>
                  <a:pt x="8290804" y="6011653"/>
                </a:lnTo>
                <a:lnTo>
                  <a:pt x="8343848" y="5858617"/>
                </a:lnTo>
                <a:lnTo>
                  <a:pt x="8343848" y="6011653"/>
                </a:lnTo>
                <a:lnTo>
                  <a:pt x="8388302" y="6011653"/>
                </a:lnTo>
                <a:lnTo>
                  <a:pt x="8388302" y="5795735"/>
                </a:lnTo>
                <a:lnTo>
                  <a:pt x="8321559" y="5795735"/>
                </a:lnTo>
                <a:lnTo>
                  <a:pt x="8274616" y="5944287"/>
                </a:lnTo>
                <a:lnTo>
                  <a:pt x="8224061" y="5795735"/>
                </a:lnTo>
                <a:close/>
                <a:moveTo>
                  <a:pt x="8008019" y="5795735"/>
                </a:moveTo>
                <a:lnTo>
                  <a:pt x="7925961" y="6011653"/>
                </a:lnTo>
                <a:lnTo>
                  <a:pt x="7974024" y="6011653"/>
                </a:lnTo>
                <a:lnTo>
                  <a:pt x="7991085" y="5963214"/>
                </a:lnTo>
                <a:lnTo>
                  <a:pt x="8071897" y="5963214"/>
                </a:lnTo>
                <a:lnTo>
                  <a:pt x="8087836" y="6011653"/>
                </a:lnTo>
                <a:lnTo>
                  <a:pt x="8137644" y="6011653"/>
                </a:lnTo>
                <a:lnTo>
                  <a:pt x="8056705" y="5795735"/>
                </a:lnTo>
                <a:close/>
                <a:moveTo>
                  <a:pt x="9819530" y="5795360"/>
                </a:moveTo>
                <a:lnTo>
                  <a:pt x="9819904" y="6011653"/>
                </a:lnTo>
                <a:lnTo>
                  <a:pt x="9983896" y="6011653"/>
                </a:lnTo>
                <a:lnTo>
                  <a:pt x="9983896" y="5971806"/>
                </a:lnTo>
                <a:lnTo>
                  <a:pt x="9867470" y="5971806"/>
                </a:lnTo>
                <a:lnTo>
                  <a:pt x="9867470" y="5918884"/>
                </a:lnTo>
                <a:lnTo>
                  <a:pt x="9972066" y="5918884"/>
                </a:lnTo>
                <a:lnTo>
                  <a:pt x="9972066" y="5881529"/>
                </a:lnTo>
                <a:lnTo>
                  <a:pt x="9867470" y="5881529"/>
                </a:lnTo>
                <a:lnTo>
                  <a:pt x="9867470" y="5835206"/>
                </a:lnTo>
                <a:lnTo>
                  <a:pt x="9981405" y="5835206"/>
                </a:lnTo>
                <a:lnTo>
                  <a:pt x="9981405" y="5795360"/>
                </a:lnTo>
                <a:close/>
                <a:moveTo>
                  <a:pt x="9218473" y="5795360"/>
                </a:moveTo>
                <a:lnTo>
                  <a:pt x="9136167" y="6011653"/>
                </a:lnTo>
                <a:lnTo>
                  <a:pt x="9183608" y="6011653"/>
                </a:lnTo>
                <a:lnTo>
                  <a:pt x="9201041" y="5963214"/>
                </a:lnTo>
                <a:lnTo>
                  <a:pt x="9281854" y="5963214"/>
                </a:lnTo>
                <a:lnTo>
                  <a:pt x="9298166" y="6011279"/>
                </a:lnTo>
                <a:lnTo>
                  <a:pt x="9347974" y="6011279"/>
                </a:lnTo>
                <a:lnTo>
                  <a:pt x="9267161" y="5795360"/>
                </a:lnTo>
                <a:close/>
                <a:moveTo>
                  <a:pt x="8430389" y="5795360"/>
                </a:moveTo>
                <a:lnTo>
                  <a:pt x="8430763" y="6011653"/>
                </a:lnTo>
                <a:lnTo>
                  <a:pt x="8594631" y="6011653"/>
                </a:lnTo>
                <a:lnTo>
                  <a:pt x="8594631" y="5971806"/>
                </a:lnTo>
                <a:lnTo>
                  <a:pt x="8478205" y="5971806"/>
                </a:lnTo>
                <a:lnTo>
                  <a:pt x="8478205" y="5918884"/>
                </a:lnTo>
                <a:lnTo>
                  <a:pt x="8582925" y="5918884"/>
                </a:lnTo>
                <a:lnTo>
                  <a:pt x="8582925" y="5881529"/>
                </a:lnTo>
                <a:lnTo>
                  <a:pt x="8478205" y="5881529"/>
                </a:lnTo>
                <a:lnTo>
                  <a:pt x="8478205" y="5835206"/>
                </a:lnTo>
                <a:lnTo>
                  <a:pt x="8592264" y="5835206"/>
                </a:lnTo>
                <a:lnTo>
                  <a:pt x="8592264" y="5795360"/>
                </a:lnTo>
                <a:close/>
                <a:moveTo>
                  <a:pt x="9686916" y="5790505"/>
                </a:moveTo>
                <a:cubicBezTo>
                  <a:pt x="9620050" y="5790505"/>
                  <a:pt x="9580701" y="5840313"/>
                  <a:pt x="9580701" y="5904564"/>
                </a:cubicBezTo>
                <a:cubicBezTo>
                  <a:pt x="9580701" y="5968818"/>
                  <a:pt x="9620050" y="6016634"/>
                  <a:pt x="9686916" y="6016634"/>
                </a:cubicBezTo>
                <a:cubicBezTo>
                  <a:pt x="9710289" y="6016745"/>
                  <a:pt x="9732316" y="6005688"/>
                  <a:pt x="9746188" y="5986873"/>
                </a:cubicBezTo>
                <a:lnTo>
                  <a:pt x="9751293" y="6011653"/>
                </a:lnTo>
                <a:lnTo>
                  <a:pt x="9781303" y="6011653"/>
                </a:lnTo>
                <a:lnTo>
                  <a:pt x="9781303" y="5894976"/>
                </a:lnTo>
                <a:lnTo>
                  <a:pt x="9690528" y="5894976"/>
                </a:lnTo>
                <a:lnTo>
                  <a:pt x="9690528" y="5930341"/>
                </a:lnTo>
                <a:lnTo>
                  <a:pt x="9738343" y="5930341"/>
                </a:lnTo>
                <a:cubicBezTo>
                  <a:pt x="9738330" y="5956203"/>
                  <a:pt x="9717362" y="5977148"/>
                  <a:pt x="9691499" y="5977135"/>
                </a:cubicBezTo>
                <a:cubicBezTo>
                  <a:pt x="9689968" y="5977135"/>
                  <a:pt x="9688436" y="5977060"/>
                  <a:pt x="9686916" y="5976911"/>
                </a:cubicBezTo>
                <a:cubicBezTo>
                  <a:pt x="9644207" y="5976911"/>
                  <a:pt x="9628143" y="5940552"/>
                  <a:pt x="9628143" y="5904564"/>
                </a:cubicBezTo>
                <a:cubicBezTo>
                  <a:pt x="9628143" y="5868579"/>
                  <a:pt x="9644207" y="5830475"/>
                  <a:pt x="9686916" y="5830475"/>
                </a:cubicBezTo>
                <a:cubicBezTo>
                  <a:pt x="9709094" y="5829491"/>
                  <a:pt x="9728593" y="5845006"/>
                  <a:pt x="9732616" y="5866836"/>
                </a:cubicBezTo>
                <a:lnTo>
                  <a:pt x="9777940" y="5866836"/>
                </a:lnTo>
                <a:cubicBezTo>
                  <a:pt x="9772835" y="5817774"/>
                  <a:pt x="9730997" y="5790505"/>
                  <a:pt x="9686916" y="5790505"/>
                </a:cubicBezTo>
                <a:close/>
                <a:moveTo>
                  <a:pt x="8807683" y="5790505"/>
                </a:moveTo>
                <a:cubicBezTo>
                  <a:pt x="8740817" y="5790505"/>
                  <a:pt x="8701468" y="5840313"/>
                  <a:pt x="8701468" y="5904564"/>
                </a:cubicBezTo>
                <a:cubicBezTo>
                  <a:pt x="8701468" y="5968818"/>
                  <a:pt x="8740817" y="6016634"/>
                  <a:pt x="8807683" y="6016634"/>
                </a:cubicBezTo>
                <a:cubicBezTo>
                  <a:pt x="8860605" y="6016634"/>
                  <a:pt x="8897711" y="5982141"/>
                  <a:pt x="8902568" y="5928225"/>
                </a:cubicBezTo>
                <a:lnTo>
                  <a:pt x="8856620" y="5928225"/>
                </a:lnTo>
                <a:cubicBezTo>
                  <a:pt x="8853009" y="5956738"/>
                  <a:pt x="8836697" y="5976662"/>
                  <a:pt x="8807683" y="5976662"/>
                </a:cubicBezTo>
                <a:cubicBezTo>
                  <a:pt x="8764974" y="5976662"/>
                  <a:pt x="8748910" y="5940302"/>
                  <a:pt x="8748910" y="5904317"/>
                </a:cubicBezTo>
                <a:cubicBezTo>
                  <a:pt x="8748910" y="5868329"/>
                  <a:pt x="8764974" y="5830226"/>
                  <a:pt x="8807683" y="5830226"/>
                </a:cubicBezTo>
                <a:cubicBezTo>
                  <a:pt x="8830383" y="5829542"/>
                  <a:pt x="8850269" y="5845319"/>
                  <a:pt x="8854752" y="5867582"/>
                </a:cubicBezTo>
                <a:lnTo>
                  <a:pt x="8900825" y="5868329"/>
                </a:lnTo>
                <a:cubicBezTo>
                  <a:pt x="8895097" y="5818521"/>
                  <a:pt x="8855126" y="5790505"/>
                  <a:pt x="8807683" y="5790505"/>
                </a:cubicBezTo>
                <a:close/>
                <a:moveTo>
                  <a:pt x="7810034" y="5790505"/>
                </a:moveTo>
                <a:cubicBezTo>
                  <a:pt x="7743166" y="5790505"/>
                  <a:pt x="7703818" y="5840313"/>
                  <a:pt x="7703818" y="5904564"/>
                </a:cubicBezTo>
                <a:cubicBezTo>
                  <a:pt x="7703818" y="5968818"/>
                  <a:pt x="7743166" y="6016634"/>
                  <a:pt x="7810034" y="6016634"/>
                </a:cubicBezTo>
                <a:cubicBezTo>
                  <a:pt x="7833417" y="6016783"/>
                  <a:pt x="7855458" y="6005713"/>
                  <a:pt x="7869304" y="5986873"/>
                </a:cubicBezTo>
                <a:lnTo>
                  <a:pt x="7874285" y="6011653"/>
                </a:lnTo>
                <a:lnTo>
                  <a:pt x="7904543" y="6011653"/>
                </a:lnTo>
                <a:lnTo>
                  <a:pt x="7904543" y="5894976"/>
                </a:lnTo>
                <a:lnTo>
                  <a:pt x="7813893" y="5894976"/>
                </a:lnTo>
                <a:lnTo>
                  <a:pt x="7813893" y="5930341"/>
                </a:lnTo>
                <a:lnTo>
                  <a:pt x="7861708" y="5930341"/>
                </a:lnTo>
                <a:cubicBezTo>
                  <a:pt x="7861696" y="5956203"/>
                  <a:pt x="7840725" y="5977148"/>
                  <a:pt x="7814867" y="5977135"/>
                </a:cubicBezTo>
                <a:cubicBezTo>
                  <a:pt x="7813336" y="5977135"/>
                  <a:pt x="7811806" y="5977060"/>
                  <a:pt x="7810281" y="5976911"/>
                </a:cubicBezTo>
                <a:cubicBezTo>
                  <a:pt x="7767572" y="5976911"/>
                  <a:pt x="7751634" y="5940552"/>
                  <a:pt x="7751634" y="5904564"/>
                </a:cubicBezTo>
                <a:cubicBezTo>
                  <a:pt x="7751634" y="5868579"/>
                  <a:pt x="7767572" y="5830475"/>
                  <a:pt x="7810281" y="5830475"/>
                </a:cubicBezTo>
                <a:cubicBezTo>
                  <a:pt x="7832474" y="5829429"/>
                  <a:pt x="7852012" y="5844981"/>
                  <a:pt x="7855981" y="5866836"/>
                </a:cubicBezTo>
                <a:lnTo>
                  <a:pt x="7901057" y="5866836"/>
                </a:lnTo>
                <a:cubicBezTo>
                  <a:pt x="7895951" y="5817774"/>
                  <a:pt x="7854238" y="5790505"/>
                  <a:pt x="7810034" y="5790505"/>
                </a:cubicBezTo>
                <a:close/>
                <a:moveTo>
                  <a:pt x="10308768" y="5790131"/>
                </a:moveTo>
                <a:cubicBezTo>
                  <a:pt x="10269668" y="5790131"/>
                  <a:pt x="10227955" y="5811424"/>
                  <a:pt x="10227955" y="5855505"/>
                </a:cubicBezTo>
                <a:cubicBezTo>
                  <a:pt x="10227955" y="5896098"/>
                  <a:pt x="10260329" y="5908425"/>
                  <a:pt x="10292332" y="5916892"/>
                </a:cubicBezTo>
                <a:cubicBezTo>
                  <a:pt x="10324332" y="5925360"/>
                  <a:pt x="10356583" y="5929345"/>
                  <a:pt x="10356583" y="5952630"/>
                </a:cubicBezTo>
                <a:cubicBezTo>
                  <a:pt x="10356583" y="5975915"/>
                  <a:pt x="10331056" y="5979526"/>
                  <a:pt x="10314495" y="5979526"/>
                </a:cubicBezTo>
                <a:cubicBezTo>
                  <a:pt x="10289591" y="5979526"/>
                  <a:pt x="10266680" y="5968319"/>
                  <a:pt x="10266680" y="5939680"/>
                </a:cubicBezTo>
                <a:lnTo>
                  <a:pt x="10220732" y="5940053"/>
                </a:lnTo>
                <a:cubicBezTo>
                  <a:pt x="10220110" y="5993223"/>
                  <a:pt x="10264812" y="6016883"/>
                  <a:pt x="10312628" y="6016883"/>
                </a:cubicBezTo>
                <a:cubicBezTo>
                  <a:pt x="10371401" y="6016883"/>
                  <a:pt x="10402532" y="5987122"/>
                  <a:pt x="10402532" y="5947525"/>
                </a:cubicBezTo>
                <a:cubicBezTo>
                  <a:pt x="10402532" y="5898587"/>
                  <a:pt x="10354093" y="5888626"/>
                  <a:pt x="10338403" y="5884641"/>
                </a:cubicBezTo>
                <a:cubicBezTo>
                  <a:pt x="10284237" y="5870695"/>
                  <a:pt x="10273902" y="5868579"/>
                  <a:pt x="10273902" y="5852017"/>
                </a:cubicBezTo>
                <a:cubicBezTo>
                  <a:pt x="10273902" y="5835456"/>
                  <a:pt x="10291459" y="5827113"/>
                  <a:pt x="10306651" y="5827113"/>
                </a:cubicBezTo>
                <a:cubicBezTo>
                  <a:pt x="10329313" y="5827113"/>
                  <a:pt x="10347742" y="5833713"/>
                  <a:pt x="10349236" y="5859737"/>
                </a:cubicBezTo>
                <a:lnTo>
                  <a:pt x="10395184" y="5859737"/>
                </a:lnTo>
                <a:cubicBezTo>
                  <a:pt x="10395184" y="5809929"/>
                  <a:pt x="10353844" y="5790131"/>
                  <a:pt x="10308768" y="5790131"/>
                </a:cubicBezTo>
                <a:close/>
                <a:moveTo>
                  <a:pt x="10730261" y="5358931"/>
                </a:moveTo>
                <a:cubicBezTo>
                  <a:pt x="10730261" y="5358931"/>
                  <a:pt x="10730261" y="5358931"/>
                  <a:pt x="10730261" y="6010827"/>
                </a:cubicBezTo>
                <a:lnTo>
                  <a:pt x="10730261" y="6148387"/>
                </a:lnTo>
                <a:lnTo>
                  <a:pt x="11488607" y="6148387"/>
                </a:lnTo>
                <a:lnTo>
                  <a:pt x="11551819" y="5946883"/>
                </a:lnTo>
                <a:cubicBezTo>
                  <a:pt x="11599433" y="5747310"/>
                  <a:pt x="11600551" y="5556815"/>
                  <a:pt x="11572315" y="5358931"/>
                </a:cubicBezTo>
                <a:cubicBezTo>
                  <a:pt x="11572315" y="5358931"/>
                  <a:pt x="11572315" y="5358931"/>
                  <a:pt x="10730261" y="5358931"/>
                </a:cubicBezTo>
                <a:close/>
                <a:moveTo>
                  <a:pt x="492295" y="3931468"/>
                </a:moveTo>
                <a:lnTo>
                  <a:pt x="492295" y="3937818"/>
                </a:lnTo>
                <a:lnTo>
                  <a:pt x="1156255" y="3937818"/>
                </a:lnTo>
                <a:lnTo>
                  <a:pt x="1156255" y="3931468"/>
                </a:lnTo>
                <a:close/>
                <a:moveTo>
                  <a:pt x="0" y="0"/>
                </a:moveTo>
                <a:lnTo>
                  <a:pt x="12192000" y="0"/>
                </a:lnTo>
                <a:lnTo>
                  <a:pt x="12192000"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nl-BE" noProof="0"/>
              <a:t>Click icon to add picture</a:t>
            </a:r>
          </a:p>
          <a:p>
            <a:endParaRPr lang="nl-BE" noProof="0"/>
          </a:p>
          <a:p>
            <a:endParaRPr lang="nl-BE" noProof="0" dirty="0"/>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07988" y="3001503"/>
            <a:ext cx="7551997" cy="811367"/>
          </a:xfrm>
        </p:spPr>
        <p:txBody>
          <a:bodyPr wrap="square" lIns="72000" tIns="36000" rIns="72000" bIns="36000">
            <a:norm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noProof="0"/>
              <a:t>Subtitle of the presentation</a:t>
            </a:r>
            <a:endParaRPr lang="nl-BE" noProof="0"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07988" y="521852"/>
            <a:ext cx="7551997" cy="2475348"/>
          </a:xfrm>
        </p:spPr>
        <p:txBody>
          <a:bodyPr lIns="72000" rIns="72000" anchor="t">
            <a:normAutofit/>
          </a:bodyPr>
          <a:lstStyle>
            <a:lvl1pPr algn="l">
              <a:lnSpc>
                <a:spcPct val="80000"/>
              </a:lnSpc>
              <a:defRPr sz="6000" b="1" cap="all" spc="-200" baseline="0">
                <a:solidFill>
                  <a:schemeClr val="bg1"/>
                </a:solidFill>
                <a:latin typeface="+mj-lt"/>
              </a:defRPr>
            </a:lvl1pPr>
          </a:lstStyle>
          <a:p>
            <a:r>
              <a:rPr lang="nl-BE" noProof="0"/>
              <a:t>TITLE OF THE presentation</a:t>
            </a:r>
            <a:endParaRPr lang="nl-BE" noProof="0" dirty="0"/>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07988" y="4014515"/>
            <a:ext cx="1363688" cy="349702"/>
          </a:xfrm>
        </p:spPr>
        <p:txBody>
          <a:bodyPr wrap="none" lIns="72000" tIns="36000" rIns="72000" bIns="36000">
            <a:sp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noProof="0"/>
              <a:t>Month 20##</a:t>
            </a:r>
            <a:endParaRPr lang="nl-BE" noProof="0" dirty="0"/>
          </a:p>
        </p:txBody>
      </p:sp>
      <p:cxnSp>
        <p:nvCxnSpPr>
          <p:cNvPr id="15" name="Connecteur droit 16">
            <a:extLst>
              <a:ext uri="{FF2B5EF4-FFF2-40B4-BE49-F238E27FC236}">
                <a16:creationId xmlns:a16="http://schemas.microsoft.com/office/drawing/2014/main" id="{CED59184-1FCB-491C-B108-0C922F0CD544}"/>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Game 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sp>
        <p:nvSpPr>
          <p:cNvPr id="40" name="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pic>
        <p:nvPicPr>
          <p:cNvPr id="18" name="Ipsos Logo">
            <a:extLst>
              <a:ext uri="{FF2B5EF4-FFF2-40B4-BE49-F238E27FC236}">
                <a16:creationId xmlns:a16="http://schemas.microsoft.com/office/drawing/2014/main" id="{F6B28205-A4BA-4684-BCF0-CEAB02D80DD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813527460"/>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ubsection_Dark-Blu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a:t>TITLE OF THE SubSection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0.0 Section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a:t>a</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81342323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_Purple-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A0FD9A31-3B57-4E64-9A25-74C1F66819BC}"/>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0ECAA9D5-D309-43D3-917A-9B4F3AF3E50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6" name="Angled stripe 2">
              <a:extLst>
                <a:ext uri="{FF2B5EF4-FFF2-40B4-BE49-F238E27FC236}">
                  <a16:creationId xmlns:a16="http://schemas.microsoft.com/office/drawing/2014/main" id="{DE3686A9-EBE0-4639-9051-31EC987AA07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677104"/>
          </a:xfrm>
        </p:spPr>
        <p:txBody>
          <a:bodyPr lIns="72000" tIns="180000" rIns="72000" anchor="t">
            <a:spAutoFit/>
          </a:bodyPr>
          <a:lstStyle>
            <a:lvl1pPr>
              <a:lnSpc>
                <a:spcPct val="80000"/>
              </a:lnSpc>
              <a:defRPr sz="6000">
                <a:solidFill>
                  <a:schemeClr val="bg1"/>
                </a:solidFill>
                <a:latin typeface="+mj-lt"/>
              </a:defRPr>
            </a:lvl1pPr>
          </a:lstStyle>
          <a:p>
            <a:r>
              <a:rPr lang="nl-BE"/>
              <a:t>TITLE OF THE CHAPTER</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Subtitle of the chapter</a:t>
            </a:r>
            <a:endParaRPr lang="nl-BE" dirty="0"/>
          </a:p>
        </p:txBody>
      </p:sp>
      <p:sp>
        <p:nvSpPr>
          <p:cNvPr id="2" name="Slide Number Placeholder 1">
            <a:extLst>
              <a:ext uri="{FF2B5EF4-FFF2-40B4-BE49-F238E27FC236}">
                <a16:creationId xmlns:a16="http://schemas.microsoft.com/office/drawing/2014/main" id="{52670095-27C6-473E-A80D-301F4F557DE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sp>
        <p:nvSpPr>
          <p:cNvPr id="16" name="TextBox 15">
            <a:extLst>
              <a:ext uri="{FF2B5EF4-FFF2-40B4-BE49-F238E27FC236}">
                <a16:creationId xmlns:a16="http://schemas.microsoft.com/office/drawing/2014/main" id="{2D2330DD-2034-4107-9E6E-20F0C3CA9719}"/>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18" name="Straight Connector 17">
            <a:extLst>
              <a:ext uri="{FF2B5EF4-FFF2-40B4-BE49-F238E27FC236}">
                <a16:creationId xmlns:a16="http://schemas.microsoft.com/office/drawing/2014/main" id="{92E181BD-EBEE-47F3-9A85-BAC07DB2C780}"/>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Espace réservé du texte 11">
            <a:extLst>
              <a:ext uri="{FF2B5EF4-FFF2-40B4-BE49-F238E27FC236}">
                <a16:creationId xmlns:a16="http://schemas.microsoft.com/office/drawing/2014/main" id="{338A27D8-3971-4694-A006-C67BD5F424E3}"/>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a:t>0</a:t>
            </a:r>
            <a:endParaRPr lang="nl-BE" dirty="0"/>
          </a:p>
        </p:txBody>
      </p:sp>
      <p:pic>
        <p:nvPicPr>
          <p:cNvPr id="12" name="Graphique 8">
            <a:extLst>
              <a:ext uri="{FF2B5EF4-FFF2-40B4-BE49-F238E27FC236}">
                <a16:creationId xmlns:a16="http://schemas.microsoft.com/office/drawing/2014/main" id="{36C9F6C1-D89C-4446-9248-A41D7AC009A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_Purpl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a:t>TITLE OF THE 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 Chapter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a:t>0.0</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84913448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ubsection_Purpl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a:t>TITLE OF THE SubSection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0.0 Section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a:t>a</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419193578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none" lIns="0" tIns="36000" rIns="0" bIns="36000" anchor="b">
            <a:normAutofit/>
          </a:bodyPr>
          <a:lstStyle>
            <a:lvl1pPr marL="0" indent="0">
              <a:spcBef>
                <a:spcPts val="0"/>
              </a:spcBef>
              <a:buNone/>
              <a:defRPr sz="1800">
                <a:solidFill>
                  <a:schemeClr val="tx2"/>
                </a:solidFill>
              </a:defRPr>
            </a:lvl1pPr>
          </a:lstStyle>
          <a:p>
            <a:pPr lvl="0"/>
            <a:r>
              <a:rPr lang="nl-BE"/>
              <a:t>Subtitle of the slide – One line</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3387174204"/>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ubtitle &amp;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none" lIns="0" tIns="36000" rIns="0" bIns="36000" anchor="b">
            <a:normAutofit/>
          </a:bodyPr>
          <a:lstStyle>
            <a:lvl1pPr marL="0" indent="0">
              <a:spcBef>
                <a:spcPts val="0"/>
              </a:spcBef>
              <a:buNone/>
              <a:defRPr sz="1800">
                <a:solidFill>
                  <a:schemeClr val="tx2"/>
                </a:solidFill>
              </a:defRPr>
            </a:lvl1pPr>
          </a:lstStyle>
          <a:p>
            <a:pPr lvl="0"/>
            <a:r>
              <a:rPr lang="nl-BE"/>
              <a:t>Subtitle of the slide – One line</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4" name="Title 3">
            <a:extLst>
              <a:ext uri="{FF2B5EF4-FFF2-40B4-BE49-F238E27FC236}">
                <a16:creationId xmlns:a16="http://schemas.microsoft.com/office/drawing/2014/main" id="{28896B27-1A15-4FDF-9DC5-297A56AF7E1C}"/>
              </a:ext>
            </a:extLst>
          </p:cNvPr>
          <p:cNvSpPr>
            <a:spLocks noGrp="1"/>
          </p:cNvSpPr>
          <p:nvPr>
            <p:ph type="title" hasCustomPrompt="1"/>
          </p:nvPr>
        </p:nvSpPr>
        <p:spPr/>
        <p:txBody>
          <a:bodyPr/>
          <a:lstStyle>
            <a:lvl1pPr>
              <a:defRPr/>
            </a:lvl1pPr>
          </a:lstStyle>
          <a:p>
            <a:r>
              <a:rPr lang="nl-BE"/>
              <a:t>TITLE OF THE SLIDE – one line</a:t>
            </a:r>
            <a:endParaRPr lang="nl-BE" dirty="0"/>
          </a:p>
        </p:txBody>
      </p:sp>
      <p:sp>
        <p:nvSpPr>
          <p:cNvPr id="7" name="Text Placeholder 6">
            <a:extLst>
              <a:ext uri="{FF2B5EF4-FFF2-40B4-BE49-F238E27FC236}">
                <a16:creationId xmlns:a16="http://schemas.microsoft.com/office/drawing/2014/main" id="{56CEC2CB-400F-4AB5-B2CB-F5CD847AB4AB}"/>
              </a:ext>
            </a:extLst>
          </p:cNvPr>
          <p:cNvSpPr>
            <a:spLocks noGrp="1"/>
          </p:cNvSpPr>
          <p:nvPr>
            <p:ph type="body" sz="quarter" idx="19" hasCustomPrompt="1"/>
          </p:nvPr>
        </p:nvSpPr>
        <p:spPr>
          <a:xfrm>
            <a:off x="407987" y="1484313"/>
            <a:ext cx="11376025" cy="4429125"/>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nl-BE" dirty="0"/>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userDrawn="1">
          <p15:clr>
            <a:srgbClr val="FBAE40"/>
          </p15:clr>
        </p15:guide>
        <p15:guide id="9" orient="horz" pos="93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3" name="Title 2">
            <a:extLst>
              <a:ext uri="{FF2B5EF4-FFF2-40B4-BE49-F238E27FC236}">
                <a16:creationId xmlns:a16="http://schemas.microsoft.com/office/drawing/2014/main" id="{19BC349C-BDD0-4820-9A79-533085E18AEF}"/>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80115390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mp; Tex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3" name="Text Placeholder 2">
            <a:extLst>
              <a:ext uri="{FF2B5EF4-FFF2-40B4-BE49-F238E27FC236}">
                <a16:creationId xmlns:a16="http://schemas.microsoft.com/office/drawing/2014/main" id="{7D27530B-B982-466D-AAAE-1BB2BE1FA1CC}"/>
              </a:ext>
            </a:extLst>
          </p:cNvPr>
          <p:cNvSpPr>
            <a:spLocks noGrp="1"/>
          </p:cNvSpPr>
          <p:nvPr>
            <p:ph type="body" sz="quarter" idx="19" hasCustomPrompt="1"/>
          </p:nvPr>
        </p:nvSpPr>
        <p:spPr>
          <a:xfrm>
            <a:off x="407988" y="1196975"/>
            <a:ext cx="11376025" cy="4716464"/>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nl-BE" dirty="0"/>
          </a:p>
        </p:txBody>
      </p:sp>
      <p:sp>
        <p:nvSpPr>
          <p:cNvPr id="4" name="Title 3">
            <a:extLst>
              <a:ext uri="{FF2B5EF4-FFF2-40B4-BE49-F238E27FC236}">
                <a16:creationId xmlns:a16="http://schemas.microsoft.com/office/drawing/2014/main" id="{67CD7DEC-0498-4527-AE9A-37F2F59C581F}"/>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1501790898"/>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mp; Footer">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2" name="Title 1">
            <a:extLst>
              <a:ext uri="{FF2B5EF4-FFF2-40B4-BE49-F238E27FC236}">
                <a16:creationId xmlns:a16="http://schemas.microsoft.com/office/drawing/2014/main" id="{2BFC839B-8CF0-4FE4-BE39-64E2208DEEB7}"/>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19250816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guide id="9" orient="horz" pos="1117" userDrawn="1">
          <p15:clr>
            <a:srgbClr val="FBAE40"/>
          </p15:clr>
        </p15:guide>
        <p15:guide id="10" orient="horz" pos="1344" userDrawn="1">
          <p15:clr>
            <a:srgbClr val="FBAE40"/>
          </p15:clr>
        </p15:guide>
        <p15:guide id="11" orient="horz" pos="1434" userDrawn="1">
          <p15:clr>
            <a:srgbClr val="FBAE40"/>
          </p15:clr>
        </p15:guide>
        <p15:guide id="12" orient="horz" pos="3543" userDrawn="1">
          <p15:clr>
            <a:srgbClr val="FBAE40"/>
          </p15:clr>
        </p15:guide>
        <p15:guide id="13" pos="1572" userDrawn="1">
          <p15:clr>
            <a:srgbClr val="FBAE40"/>
          </p15:clr>
        </p15:guide>
        <p15:guide id="14" pos="610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Conclusion &amp; Foot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765175"/>
            <a:ext cx="11376025" cy="719138"/>
          </a:xfrm>
          <a:noFill/>
        </p:spPr>
        <p:txBody>
          <a:bodyPr wrap="square" lIns="0" tIns="36000" rIns="0" bIns="0">
            <a:normAutofit/>
          </a:bodyPr>
          <a:lstStyle>
            <a:lvl1pPr marL="0" indent="0">
              <a:spcBef>
                <a:spcPts val="0"/>
              </a:spcBef>
              <a:buNone/>
              <a:defRPr sz="1400">
                <a:solidFill>
                  <a:schemeClr val="tx2"/>
                </a:solidFill>
              </a:defRPr>
            </a:lvl1pPr>
          </a:lstStyle>
          <a:p>
            <a:pPr lvl="0"/>
            <a:r>
              <a:rPr lang="nl-BE"/>
              <a:t>Conclusion.</a:t>
            </a:r>
          </a:p>
          <a:p>
            <a:pPr lvl="0"/>
            <a:r>
              <a:rPr lang="nl-BE"/>
              <a:t>Conclusion.</a:t>
            </a:r>
          </a:p>
          <a:p>
            <a:pPr lvl="0"/>
            <a:r>
              <a:rPr lang="nl-BE"/>
              <a:t>Conclusion.</a:t>
            </a:r>
            <a:endParaRPr lang="nl-BE"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2" name="Title 1">
            <a:extLst>
              <a:ext uri="{FF2B5EF4-FFF2-40B4-BE49-F238E27FC236}">
                <a16:creationId xmlns:a16="http://schemas.microsoft.com/office/drawing/2014/main" id="{1B271E15-A032-4BDE-BAF8-DCFCAEF4F2C2}"/>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628297886"/>
      </p:ext>
    </p:extLst>
  </p:cSld>
  <p:clrMapOvr>
    <a:masterClrMapping/>
  </p:clrMapOvr>
  <p:extLst>
    <p:ext uri="{DCECCB84-F9BA-43D5-87BE-67443E8EF086}">
      <p15:sldGuideLst xmlns:p15="http://schemas.microsoft.com/office/powerpoint/2012/main">
        <p15:guide id="5" orient="horz" pos="935" userDrawn="1">
          <p15:clr>
            <a:srgbClr val="FBAE40"/>
          </p15:clr>
        </p15:guide>
        <p15:guide id="6" orient="horz" pos="3725" userDrawn="1">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6108" userDrawn="1">
          <p15:clr>
            <a:srgbClr val="FBAE40"/>
          </p15:clr>
        </p15:guide>
        <p15:guide id="12" pos="15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Photo_S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9B631-D4E4-40AE-8B17-25099B2DFED2}"/>
              </a:ext>
            </a:extLst>
          </p:cNvPr>
          <p:cNvSpPr/>
          <p:nvPr userDrawn="1"/>
        </p:nvSpPr>
        <p:spPr>
          <a:xfrm>
            <a:off x="5123892" y="0"/>
            <a:ext cx="70681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0" name="Picture Placeholder 19">
            <a:extLst>
              <a:ext uri="{FF2B5EF4-FFF2-40B4-BE49-F238E27FC236}">
                <a16:creationId xmlns:a16="http://schemas.microsoft.com/office/drawing/2014/main" id="{5AA16183-5A93-412C-A78C-718A5A8B238E}"/>
              </a:ext>
            </a:extLst>
          </p:cNvPr>
          <p:cNvSpPr>
            <a:spLocks noGrp="1"/>
          </p:cNvSpPr>
          <p:nvPr>
            <p:ph type="pic" sz="quarter" idx="13" hasCustomPrompt="1"/>
          </p:nvPr>
        </p:nvSpPr>
        <p:spPr>
          <a:xfrm>
            <a:off x="0" y="0"/>
            <a:ext cx="5123892" cy="6858000"/>
          </a:xfrm>
          <a:custGeom>
            <a:avLst/>
            <a:gdLst>
              <a:gd name="connsiteX0" fmla="*/ 0 w 5123892"/>
              <a:gd name="connsiteY0" fmla="*/ 0 h 6858000"/>
              <a:gd name="connsiteX1" fmla="*/ 5123892 w 5123892"/>
              <a:gd name="connsiteY1" fmla="*/ 0 h 6858000"/>
              <a:gd name="connsiteX2" fmla="*/ 5123892 w 5123892"/>
              <a:gd name="connsiteY2" fmla="*/ 6858000 h 6858000"/>
              <a:gd name="connsiteX3" fmla="*/ 0 w 5123892"/>
              <a:gd name="connsiteY3" fmla="*/ 6858000 h 6858000"/>
              <a:gd name="connsiteX4" fmla="*/ 0 w 5123892"/>
              <a:gd name="connsiteY4" fmla="*/ 3763147 h 6858000"/>
              <a:gd name="connsiteX5" fmla="*/ 3834808 w 5123892"/>
              <a:gd name="connsiteY5" fmla="*/ 1 h 6858000"/>
              <a:gd name="connsiteX6" fmla="*/ 3077457 w 5123892"/>
              <a:gd name="connsiteY6" fmla="*/ 1 h 6858000"/>
              <a:gd name="connsiteX7" fmla="*/ 0 w 5123892"/>
              <a:gd name="connsiteY7" fmla="*/ 3019948 h 6858000"/>
              <a:gd name="connsiteX8" fmla="*/ 0 w 5123892"/>
              <a:gd name="connsiteY8" fmla="*/ 2688191 h 6858000"/>
              <a:gd name="connsiteX9" fmla="*/ 2739382 w 5123892"/>
              <a:gd name="connsiteY9" fmla="*/ 1 h 6858000"/>
              <a:gd name="connsiteX10" fmla="*/ 1982031 w 5123892"/>
              <a:gd name="connsiteY10" fmla="*/ 1 h 6858000"/>
              <a:gd name="connsiteX11" fmla="*/ 0 w 5123892"/>
              <a:gd name="connsiteY11"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3892" h="6858000">
                <a:moveTo>
                  <a:pt x="0" y="0"/>
                </a:moveTo>
                <a:lnTo>
                  <a:pt x="5123892" y="0"/>
                </a:lnTo>
                <a:lnTo>
                  <a:pt x="5123892"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nl-BE"/>
              <a:t>Click icon </a:t>
            </a:r>
            <a:r>
              <a:rPr lang="nl-BE" noProof="0"/>
              <a:t>to</a:t>
            </a:r>
            <a:r>
              <a:rPr lang="nl-BE"/>
              <a:t> add picture</a:t>
            </a:r>
          </a:p>
          <a:p>
            <a:endParaRPr lang="nl-BE"/>
          </a:p>
          <a:p>
            <a:endParaRPr lang="nl-BE" dirty="0"/>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5414156" y="3001503"/>
            <a:ext cx="6369857" cy="811367"/>
          </a:xfrm>
        </p:spPr>
        <p:txBody>
          <a:bodyPr wrap="square" lIns="72000" tIns="36000" rIns="72000" bIns="36000">
            <a:normAutofit/>
          </a:bodyPr>
          <a:lstStyle>
            <a:lvl1pPr marL="0" indent="0" algn="l">
              <a:spcBef>
                <a:spcPts val="0"/>
              </a:spcBef>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a:t>Subtitle of the presentation</a:t>
            </a:r>
            <a:endParaRPr lang="nl-BE"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5414156" y="521852"/>
            <a:ext cx="6369857" cy="2475348"/>
          </a:xfrm>
        </p:spPr>
        <p:txBody>
          <a:bodyPr lIns="72000" rIns="72000" anchor="t">
            <a:normAutofit/>
          </a:bodyPr>
          <a:lstStyle>
            <a:lvl1pPr algn="l">
              <a:lnSpc>
                <a:spcPct val="80000"/>
              </a:lnSpc>
              <a:defRPr sz="5400" b="1" cap="all" spc="-200" baseline="0">
                <a:solidFill>
                  <a:schemeClr val="bg2"/>
                </a:solidFill>
                <a:latin typeface="+mj-lt"/>
              </a:defRPr>
            </a:lvl1pPr>
          </a:lstStyle>
          <a:p>
            <a:r>
              <a:rPr lang="nl-BE"/>
              <a:t>TITLE OF THE presentation</a:t>
            </a:r>
            <a:endParaRPr lang="nl-BE" dirty="0"/>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5414156" y="4014515"/>
            <a:ext cx="1363688" cy="349702"/>
          </a:xfrm>
        </p:spPr>
        <p:txBody>
          <a:bodyPr wrap="none" lIns="72000" tIns="36000" rIns="72000" bIns="36000">
            <a:spAutoFit/>
          </a:bodyPr>
          <a:lstStyle>
            <a:lvl1pPr marL="0" indent="0">
              <a:spcBef>
                <a:spcPts val="0"/>
              </a:spcBef>
              <a:buNone/>
              <a:defRPr sz="18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a:t>Month 20##</a:t>
            </a:r>
            <a:endParaRPr lang="nl-BE" dirty="0"/>
          </a:p>
        </p:txBody>
      </p:sp>
      <p:cxnSp>
        <p:nvCxnSpPr>
          <p:cNvPr id="15" name="Connecteur droit 16">
            <a:extLst>
              <a:ext uri="{FF2B5EF4-FFF2-40B4-BE49-F238E27FC236}">
                <a16:creationId xmlns:a16="http://schemas.microsoft.com/office/drawing/2014/main" id="{CED59184-1FCB-491C-B108-0C922F0CD544}"/>
              </a:ext>
            </a:extLst>
          </p:cNvPr>
          <p:cNvCxnSpPr>
            <a:cxnSpLocks/>
          </p:cNvCxnSpPr>
          <p:nvPr userDrawn="1"/>
        </p:nvCxnSpPr>
        <p:spPr>
          <a:xfrm>
            <a:off x="5498463" y="3933056"/>
            <a:ext cx="6639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Game 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2"/>
          </a:solidFill>
          <a:ln w="7921" cap="flat">
            <a:noFill/>
            <a:prstDash val="solid"/>
            <a:miter/>
          </a:ln>
        </p:spPr>
        <p:txBody>
          <a:bodyPr rtlCol="0" anchor="ctr"/>
          <a:lstStyle/>
          <a:p>
            <a:endParaRPr lang="nl-BE"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sp>
        <p:nvSpPr>
          <p:cNvPr id="40" name="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pic>
        <p:nvPicPr>
          <p:cNvPr id="16" name="Ipsos Logo">
            <a:extLst>
              <a:ext uri="{FF2B5EF4-FFF2-40B4-BE49-F238E27FC236}">
                <a16:creationId xmlns:a16="http://schemas.microsoft.com/office/drawing/2014/main" id="{C1B8EB55-E36D-488C-9A31-C0FE08E6811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536964595"/>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guide id="6" pos="340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clusion, Title &amp; Foot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377377"/>
            <a:ext cx="11376025" cy="719138"/>
          </a:xfrm>
          <a:noFill/>
        </p:spPr>
        <p:txBody>
          <a:bodyPr wrap="square" lIns="0" tIns="0" rIns="0" bIns="0">
            <a:noAutofit/>
          </a:bodyPr>
          <a:lstStyle>
            <a:lvl1pPr marL="0" indent="0">
              <a:spcBef>
                <a:spcPts val="0"/>
              </a:spcBef>
              <a:buNone/>
              <a:defRPr sz="1400">
                <a:solidFill>
                  <a:schemeClr val="tx2"/>
                </a:solidFill>
              </a:defRPr>
            </a:lvl1pPr>
          </a:lstStyle>
          <a:p>
            <a:pPr lvl="0"/>
            <a:r>
              <a:rPr lang="nl-BE"/>
              <a:t>Conclusion.</a:t>
            </a:r>
          </a:p>
          <a:p>
            <a:pPr lvl="0"/>
            <a:r>
              <a:rPr lang="nl-BE"/>
              <a:t>Conclusion.</a:t>
            </a:r>
          </a:p>
          <a:p>
            <a:pPr lvl="0"/>
            <a:r>
              <a:rPr lang="nl-BE"/>
              <a:t>Conclusion.</a:t>
            </a:r>
            <a:endParaRPr lang="nl-BE"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1096515"/>
            <a:ext cx="11376024" cy="387798"/>
          </a:xfrm>
        </p:spPr>
        <p:txBody>
          <a:bodyPr anchor="t">
            <a:normAutofit/>
          </a:bodyPr>
          <a:lstStyle>
            <a:lvl1pPr>
              <a:defRPr sz="2400"/>
            </a:lvl1pPr>
          </a:lstStyle>
          <a:p>
            <a:r>
              <a:rPr lang="nl-BE"/>
              <a:t>TITLE OF THE SLIDE – one line</a:t>
            </a:r>
            <a:endParaRPr lang="nl-BE" dirty="0"/>
          </a:p>
        </p:txBody>
      </p:sp>
    </p:spTree>
    <p:extLst>
      <p:ext uri="{BB962C8B-B14F-4D97-AF65-F5344CB8AC3E}">
        <p14:creationId xmlns:p14="http://schemas.microsoft.com/office/powerpoint/2010/main" val="1691899289"/>
      </p:ext>
    </p:extLst>
  </p:cSld>
  <p:clrMapOvr>
    <a:masterClrMapping/>
  </p:clrMapOvr>
  <p:extLst>
    <p:ext uri="{DCECCB84-F9BA-43D5-87BE-67443E8EF086}">
      <p15:sldGuideLst xmlns:p15="http://schemas.microsoft.com/office/powerpoint/2012/main">
        <p15:guide id="5" orient="horz" pos="935">
          <p15:clr>
            <a:srgbClr val="FBAE40"/>
          </p15:clr>
        </p15:guide>
        <p15:guide id="6" orient="horz" pos="3725">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1572" userDrawn="1">
          <p15:clr>
            <a:srgbClr val="FBAE40"/>
          </p15:clr>
        </p15:guide>
        <p15:guide id="12" pos="610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clusion, Title &amp; Footer - Presentation Sty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377377"/>
            <a:ext cx="11376025" cy="719138"/>
          </a:xfrm>
          <a:noFill/>
        </p:spPr>
        <p:txBody>
          <a:bodyPr wrap="square" lIns="0" tIns="0" rIns="0" bIns="0">
            <a:noAutofit/>
          </a:bodyPr>
          <a:lstStyle>
            <a:lvl1pPr marL="0" indent="0">
              <a:spcBef>
                <a:spcPts val="0"/>
              </a:spcBef>
              <a:buNone/>
              <a:defRPr sz="2000">
                <a:solidFill>
                  <a:schemeClr val="tx2"/>
                </a:solidFill>
              </a:defRPr>
            </a:lvl1pPr>
          </a:lstStyle>
          <a:p>
            <a:pPr lvl="0"/>
            <a:r>
              <a:rPr lang="nl-BE"/>
              <a:t>Large conclusion (presentation style).</a:t>
            </a:r>
          </a:p>
          <a:p>
            <a:pPr lvl="0"/>
            <a:r>
              <a:rPr lang="nl-BE"/>
              <a:t>Two lines max.</a:t>
            </a:r>
            <a:endParaRPr lang="nl-BE"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1096515"/>
            <a:ext cx="11376024" cy="387798"/>
          </a:xfrm>
        </p:spPr>
        <p:txBody>
          <a:bodyPr bIns="79200" anchor="b">
            <a:normAutofit/>
          </a:bodyPr>
          <a:lstStyle>
            <a:lvl1pPr>
              <a:defRPr sz="1600"/>
            </a:lvl1pPr>
          </a:lstStyle>
          <a:p>
            <a:r>
              <a:rPr lang="nl-BE"/>
              <a:t>TITLE OF THE SLIDE – one line</a:t>
            </a:r>
            <a:endParaRPr lang="nl-BE" dirty="0"/>
          </a:p>
        </p:txBody>
      </p:sp>
    </p:spTree>
    <p:extLst>
      <p:ext uri="{BB962C8B-B14F-4D97-AF65-F5344CB8AC3E}">
        <p14:creationId xmlns:p14="http://schemas.microsoft.com/office/powerpoint/2010/main" val="3089867524"/>
      </p:ext>
    </p:extLst>
  </p:cSld>
  <p:clrMapOvr>
    <a:masterClrMapping/>
  </p:clrMapOvr>
  <p:extLst>
    <p:ext uri="{DCECCB84-F9BA-43D5-87BE-67443E8EF086}">
      <p15:sldGuideLst xmlns:p15="http://schemas.microsoft.com/office/powerpoint/2012/main">
        <p15:guide id="5" orient="horz" pos="935">
          <p15:clr>
            <a:srgbClr val="FBAE40"/>
          </p15:clr>
        </p15:guide>
        <p15:guide id="6" orient="horz" pos="3725">
          <p15:clr>
            <a:srgbClr val="FBAE40"/>
          </p15:clr>
        </p15:guide>
        <p15:guide id="7" orient="horz" pos="1117">
          <p15:clr>
            <a:srgbClr val="FBAE40"/>
          </p15:clr>
        </p15:guide>
        <p15:guide id="8" orient="horz" pos="1344">
          <p15:clr>
            <a:srgbClr val="FBAE40"/>
          </p15:clr>
        </p15:guide>
        <p15:guide id="9" orient="horz" pos="1434">
          <p15:clr>
            <a:srgbClr val="FBAE40"/>
          </p15:clr>
        </p15:guide>
        <p15:guide id="10" orient="horz" pos="3543">
          <p15:clr>
            <a:srgbClr val="FBAE40"/>
          </p15:clr>
        </p15:guide>
        <p15:guide id="11" pos="1572">
          <p15:clr>
            <a:srgbClr val="FBAE40"/>
          </p15:clr>
        </p15:guide>
        <p15:guide id="12" pos="610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Text &amp; Visu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5B9A7-20FC-4F46-8387-4CCC79717A8A}"/>
              </a:ext>
            </a:extLst>
          </p:cNvPr>
          <p:cNvSpPr/>
          <p:nvPr userDrawn="1"/>
        </p:nvSpPr>
        <p:spPr>
          <a:xfrm>
            <a:off x="11049001" y="5913438"/>
            <a:ext cx="1143000" cy="94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368300"/>
            <a:ext cx="4428000" cy="997196"/>
          </a:xfrm>
        </p:spPr>
        <p:txBody>
          <a:bodyPr>
            <a:normAutofit/>
          </a:bodyPr>
          <a:lstStyle>
            <a:lvl1pPr>
              <a:defRPr/>
            </a:lvl1pPr>
          </a:lstStyle>
          <a:p>
            <a:r>
              <a:rPr lang="nl-BE"/>
              <a:t>TITLE OF THE SLIDE</a:t>
            </a:r>
            <a:br>
              <a:rPr lang="nl-BE"/>
            </a:br>
            <a:r>
              <a:rPr lang="nl-BE"/>
              <a:t>Two lines</a:t>
            </a:r>
            <a:br>
              <a:rPr lang="nl-BE"/>
            </a:br>
            <a:r>
              <a:rPr lang="nl-BE"/>
              <a:t>or three</a:t>
            </a:r>
            <a:endParaRPr lang="nl-BE" dirty="0"/>
          </a:p>
        </p:txBody>
      </p:sp>
      <p:sp>
        <p:nvSpPr>
          <p:cNvPr id="4" name="Text Placeholder 3">
            <a:extLst>
              <a:ext uri="{FF2B5EF4-FFF2-40B4-BE49-F238E27FC236}">
                <a16:creationId xmlns:a16="http://schemas.microsoft.com/office/drawing/2014/main" id="{03D849C8-1851-477A-A9B5-6673877887DA}"/>
              </a:ext>
            </a:extLst>
          </p:cNvPr>
          <p:cNvSpPr>
            <a:spLocks noGrp="1"/>
          </p:cNvSpPr>
          <p:nvPr>
            <p:ph type="body" sz="quarter" idx="19" hasCustomPrompt="1"/>
          </p:nvPr>
        </p:nvSpPr>
        <p:spPr>
          <a:xfrm>
            <a:off x="407988" y="1484313"/>
            <a:ext cx="4428000" cy="4429125"/>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nl-BE" dirty="0"/>
          </a:p>
        </p:txBody>
      </p:sp>
      <p:sp>
        <p:nvSpPr>
          <p:cNvPr id="10" name="Picture Placeholder 9">
            <a:extLst>
              <a:ext uri="{FF2B5EF4-FFF2-40B4-BE49-F238E27FC236}">
                <a16:creationId xmlns:a16="http://schemas.microsoft.com/office/drawing/2014/main" id="{8B5427F0-1F6E-43BD-B5FB-29417006F77C}"/>
              </a:ext>
            </a:extLst>
          </p:cNvPr>
          <p:cNvSpPr>
            <a:spLocks noGrp="1"/>
          </p:cNvSpPr>
          <p:nvPr>
            <p:ph type="pic" sz="quarter" idx="15" hasCustomPrompt="1"/>
          </p:nvPr>
        </p:nvSpPr>
        <p:spPr>
          <a:xfrm>
            <a:off x="5123891" y="1"/>
            <a:ext cx="7068110" cy="6858000"/>
          </a:xfrm>
          <a:custGeom>
            <a:avLst/>
            <a:gdLst>
              <a:gd name="connsiteX0" fmla="*/ 6518675 w 7068110"/>
              <a:gd name="connsiteY0" fmla="*/ 6696375 h 6858000"/>
              <a:gd name="connsiteX1" fmla="*/ 6531093 w 7068110"/>
              <a:gd name="connsiteY1" fmla="*/ 6702043 h 6858000"/>
              <a:gd name="connsiteX2" fmla="*/ 6536088 w 7068110"/>
              <a:gd name="connsiteY2" fmla="*/ 6718710 h 6858000"/>
              <a:gd name="connsiteX3" fmla="*/ 6531121 w 7068110"/>
              <a:gd name="connsiteY3" fmla="*/ 6736075 h 6858000"/>
              <a:gd name="connsiteX4" fmla="*/ 6518675 w 7068110"/>
              <a:gd name="connsiteY4" fmla="*/ 6741770 h 6858000"/>
              <a:gd name="connsiteX5" fmla="*/ 6506173 w 7068110"/>
              <a:gd name="connsiteY5" fmla="*/ 6736103 h 6858000"/>
              <a:gd name="connsiteX6" fmla="*/ 6501206 w 7068110"/>
              <a:gd name="connsiteY6" fmla="*/ 6719045 h 6858000"/>
              <a:gd name="connsiteX7" fmla="*/ 6506173 w 7068110"/>
              <a:gd name="connsiteY7" fmla="*/ 6702015 h 6858000"/>
              <a:gd name="connsiteX8" fmla="*/ 6518675 w 7068110"/>
              <a:gd name="connsiteY8" fmla="*/ 6696375 h 6858000"/>
              <a:gd name="connsiteX9" fmla="*/ 6398569 w 7068110"/>
              <a:gd name="connsiteY9" fmla="*/ 6695928 h 6858000"/>
              <a:gd name="connsiteX10" fmla="*/ 6409703 w 7068110"/>
              <a:gd name="connsiteY10" fmla="*/ 6701568 h 6858000"/>
              <a:gd name="connsiteX11" fmla="*/ 6414364 w 7068110"/>
              <a:gd name="connsiteY11" fmla="*/ 6718543 h 6858000"/>
              <a:gd name="connsiteX12" fmla="*/ 6409592 w 7068110"/>
              <a:gd name="connsiteY12" fmla="*/ 6736103 h 6858000"/>
              <a:gd name="connsiteX13" fmla="*/ 6398123 w 7068110"/>
              <a:gd name="connsiteY13" fmla="*/ 6741770 h 6858000"/>
              <a:gd name="connsiteX14" fmla="*/ 6386905 w 7068110"/>
              <a:gd name="connsiteY14" fmla="*/ 6736298 h 6858000"/>
              <a:gd name="connsiteX15" fmla="*/ 6382273 w 7068110"/>
              <a:gd name="connsiteY15" fmla="*/ 6719380 h 6858000"/>
              <a:gd name="connsiteX16" fmla="*/ 6387212 w 7068110"/>
              <a:gd name="connsiteY16" fmla="*/ 6701931 h 6858000"/>
              <a:gd name="connsiteX17" fmla="*/ 6398569 w 7068110"/>
              <a:gd name="connsiteY17" fmla="*/ 6695928 h 6858000"/>
              <a:gd name="connsiteX18" fmla="*/ 6580773 w 7068110"/>
              <a:gd name="connsiteY18" fmla="*/ 6688056 h 6858000"/>
              <a:gd name="connsiteX19" fmla="*/ 6572095 w 7068110"/>
              <a:gd name="connsiteY19" fmla="*/ 6689256 h 6858000"/>
              <a:gd name="connsiteX20" fmla="*/ 6565704 w 7068110"/>
              <a:gd name="connsiteY20" fmla="*/ 6692187 h 6858000"/>
              <a:gd name="connsiteX21" fmla="*/ 6560765 w 7068110"/>
              <a:gd name="connsiteY21" fmla="*/ 6697799 h 6858000"/>
              <a:gd name="connsiteX22" fmla="*/ 6558951 w 7068110"/>
              <a:gd name="connsiteY22" fmla="*/ 6705141 h 6858000"/>
              <a:gd name="connsiteX23" fmla="*/ 6561156 w 7068110"/>
              <a:gd name="connsiteY23" fmla="*/ 6713098 h 6858000"/>
              <a:gd name="connsiteX24" fmla="*/ 6567630 w 7068110"/>
              <a:gd name="connsiteY24" fmla="*/ 6718738 h 6858000"/>
              <a:gd name="connsiteX25" fmla="*/ 6582950 w 7068110"/>
              <a:gd name="connsiteY25" fmla="*/ 6723568 h 6858000"/>
              <a:gd name="connsiteX26" fmla="*/ 6593219 w 7068110"/>
              <a:gd name="connsiteY26" fmla="*/ 6726974 h 6858000"/>
              <a:gd name="connsiteX27" fmla="*/ 6596177 w 7068110"/>
              <a:gd name="connsiteY27" fmla="*/ 6732334 h 6858000"/>
              <a:gd name="connsiteX28" fmla="*/ 6592828 w 7068110"/>
              <a:gd name="connsiteY28" fmla="*/ 6738950 h 6858000"/>
              <a:gd name="connsiteX29" fmla="*/ 6582559 w 7068110"/>
              <a:gd name="connsiteY29" fmla="*/ 6741770 h 6858000"/>
              <a:gd name="connsiteX30" fmla="*/ 6571872 w 7068110"/>
              <a:gd name="connsiteY30" fmla="*/ 6738588 h 6858000"/>
              <a:gd name="connsiteX31" fmla="*/ 6567211 w 7068110"/>
              <a:gd name="connsiteY31" fmla="*/ 6729431 h 6858000"/>
              <a:gd name="connsiteX32" fmla="*/ 6557277 w 7068110"/>
              <a:gd name="connsiteY32" fmla="*/ 6730993 h 6858000"/>
              <a:gd name="connsiteX33" fmla="*/ 6565007 w 7068110"/>
              <a:gd name="connsiteY33" fmla="*/ 6745232 h 6858000"/>
              <a:gd name="connsiteX34" fmla="*/ 6582615 w 7068110"/>
              <a:gd name="connsiteY34" fmla="*/ 6750034 h 6858000"/>
              <a:gd name="connsiteX35" fmla="*/ 6595117 w 7068110"/>
              <a:gd name="connsiteY35" fmla="*/ 6747605 h 6858000"/>
              <a:gd name="connsiteX36" fmla="*/ 6603572 w 7068110"/>
              <a:gd name="connsiteY36" fmla="*/ 6740737 h 6858000"/>
              <a:gd name="connsiteX37" fmla="*/ 6606502 w 7068110"/>
              <a:gd name="connsiteY37" fmla="*/ 6731273 h 6858000"/>
              <a:gd name="connsiteX38" fmla="*/ 6604102 w 7068110"/>
              <a:gd name="connsiteY38" fmla="*/ 6722675 h 6858000"/>
              <a:gd name="connsiteX39" fmla="*/ 6597489 w 7068110"/>
              <a:gd name="connsiteY39" fmla="*/ 6717397 h 6858000"/>
              <a:gd name="connsiteX40" fmla="*/ 6582615 w 7068110"/>
              <a:gd name="connsiteY40" fmla="*/ 6712735 h 6858000"/>
              <a:gd name="connsiteX41" fmla="*/ 6573741 w 7068110"/>
              <a:gd name="connsiteY41" fmla="*/ 6710167 h 6858000"/>
              <a:gd name="connsiteX42" fmla="*/ 6569890 w 7068110"/>
              <a:gd name="connsiteY42" fmla="*/ 6707487 h 6858000"/>
              <a:gd name="connsiteX43" fmla="*/ 6568662 w 7068110"/>
              <a:gd name="connsiteY43" fmla="*/ 6703969 h 6858000"/>
              <a:gd name="connsiteX44" fmla="*/ 6571620 w 7068110"/>
              <a:gd name="connsiteY44" fmla="*/ 6698608 h 6858000"/>
              <a:gd name="connsiteX45" fmla="*/ 6581499 w 7068110"/>
              <a:gd name="connsiteY45" fmla="*/ 6696319 h 6858000"/>
              <a:gd name="connsiteX46" fmla="*/ 6590568 w 7068110"/>
              <a:gd name="connsiteY46" fmla="*/ 6698888 h 6858000"/>
              <a:gd name="connsiteX47" fmla="*/ 6594447 w 7068110"/>
              <a:gd name="connsiteY47" fmla="*/ 6706035 h 6858000"/>
              <a:gd name="connsiteX48" fmla="*/ 6604270 w 7068110"/>
              <a:gd name="connsiteY48" fmla="*/ 6704695 h 6858000"/>
              <a:gd name="connsiteX49" fmla="*/ 6600809 w 7068110"/>
              <a:gd name="connsiteY49" fmla="*/ 6695510 h 6858000"/>
              <a:gd name="connsiteX50" fmla="*/ 6593024 w 7068110"/>
              <a:gd name="connsiteY50" fmla="*/ 6690065 h 6858000"/>
              <a:gd name="connsiteX51" fmla="*/ 6580773 w 7068110"/>
              <a:gd name="connsiteY51" fmla="*/ 6688056 h 6858000"/>
              <a:gd name="connsiteX52" fmla="*/ 6518675 w 7068110"/>
              <a:gd name="connsiteY52" fmla="*/ 6688056 h 6858000"/>
              <a:gd name="connsiteX53" fmla="*/ 6500034 w 7068110"/>
              <a:gd name="connsiteY53" fmla="*/ 6694645 h 6858000"/>
              <a:gd name="connsiteX54" fmla="*/ 6490881 w 7068110"/>
              <a:gd name="connsiteY54" fmla="*/ 6719045 h 6858000"/>
              <a:gd name="connsiteX55" fmla="*/ 6498555 w 7068110"/>
              <a:gd name="connsiteY55" fmla="*/ 6742050 h 6858000"/>
              <a:gd name="connsiteX56" fmla="*/ 6518675 w 7068110"/>
              <a:gd name="connsiteY56" fmla="*/ 6750034 h 6858000"/>
              <a:gd name="connsiteX57" fmla="*/ 6532990 w 7068110"/>
              <a:gd name="connsiteY57" fmla="*/ 6746405 h 6858000"/>
              <a:gd name="connsiteX58" fmla="*/ 6542980 w 7068110"/>
              <a:gd name="connsiteY58" fmla="*/ 6736215 h 6858000"/>
              <a:gd name="connsiteX59" fmla="*/ 6546413 w 7068110"/>
              <a:gd name="connsiteY59" fmla="*/ 6718208 h 6858000"/>
              <a:gd name="connsiteX60" fmla="*/ 6538655 w 7068110"/>
              <a:gd name="connsiteY60" fmla="*/ 6696068 h 6858000"/>
              <a:gd name="connsiteX61" fmla="*/ 6518675 w 7068110"/>
              <a:gd name="connsiteY61" fmla="*/ 6688056 h 6858000"/>
              <a:gd name="connsiteX62" fmla="*/ 6456947 w 7068110"/>
              <a:gd name="connsiteY62" fmla="*/ 6688056 h 6858000"/>
              <a:gd name="connsiteX63" fmla="*/ 6448269 w 7068110"/>
              <a:gd name="connsiteY63" fmla="*/ 6689256 h 6858000"/>
              <a:gd name="connsiteX64" fmla="*/ 6441878 w 7068110"/>
              <a:gd name="connsiteY64" fmla="*/ 6692187 h 6858000"/>
              <a:gd name="connsiteX65" fmla="*/ 6436939 w 7068110"/>
              <a:gd name="connsiteY65" fmla="*/ 6697799 h 6858000"/>
              <a:gd name="connsiteX66" fmla="*/ 6435125 w 7068110"/>
              <a:gd name="connsiteY66" fmla="*/ 6705141 h 6858000"/>
              <a:gd name="connsiteX67" fmla="*/ 6437330 w 7068110"/>
              <a:gd name="connsiteY67" fmla="*/ 6713098 h 6858000"/>
              <a:gd name="connsiteX68" fmla="*/ 6443804 w 7068110"/>
              <a:gd name="connsiteY68" fmla="*/ 6718738 h 6858000"/>
              <a:gd name="connsiteX69" fmla="*/ 6459124 w 7068110"/>
              <a:gd name="connsiteY69" fmla="*/ 6723568 h 6858000"/>
              <a:gd name="connsiteX70" fmla="*/ 6469393 w 7068110"/>
              <a:gd name="connsiteY70" fmla="*/ 6726974 h 6858000"/>
              <a:gd name="connsiteX71" fmla="*/ 6472351 w 7068110"/>
              <a:gd name="connsiteY71" fmla="*/ 6732334 h 6858000"/>
              <a:gd name="connsiteX72" fmla="*/ 6469002 w 7068110"/>
              <a:gd name="connsiteY72" fmla="*/ 6738950 h 6858000"/>
              <a:gd name="connsiteX73" fmla="*/ 6458733 w 7068110"/>
              <a:gd name="connsiteY73" fmla="*/ 6741770 h 6858000"/>
              <a:gd name="connsiteX74" fmla="*/ 6448046 w 7068110"/>
              <a:gd name="connsiteY74" fmla="*/ 6738588 h 6858000"/>
              <a:gd name="connsiteX75" fmla="*/ 6443385 w 7068110"/>
              <a:gd name="connsiteY75" fmla="*/ 6729431 h 6858000"/>
              <a:gd name="connsiteX76" fmla="*/ 6433451 w 7068110"/>
              <a:gd name="connsiteY76" fmla="*/ 6730993 h 6858000"/>
              <a:gd name="connsiteX77" fmla="*/ 6441181 w 7068110"/>
              <a:gd name="connsiteY77" fmla="*/ 6745232 h 6858000"/>
              <a:gd name="connsiteX78" fmla="*/ 6458789 w 7068110"/>
              <a:gd name="connsiteY78" fmla="*/ 6750034 h 6858000"/>
              <a:gd name="connsiteX79" fmla="*/ 6471291 w 7068110"/>
              <a:gd name="connsiteY79" fmla="*/ 6747605 h 6858000"/>
              <a:gd name="connsiteX80" fmla="*/ 6479746 w 7068110"/>
              <a:gd name="connsiteY80" fmla="*/ 6740737 h 6858000"/>
              <a:gd name="connsiteX81" fmla="*/ 6482676 w 7068110"/>
              <a:gd name="connsiteY81" fmla="*/ 6731273 h 6858000"/>
              <a:gd name="connsiteX82" fmla="*/ 6480276 w 7068110"/>
              <a:gd name="connsiteY82" fmla="*/ 6722675 h 6858000"/>
              <a:gd name="connsiteX83" fmla="*/ 6473663 w 7068110"/>
              <a:gd name="connsiteY83" fmla="*/ 6717397 h 6858000"/>
              <a:gd name="connsiteX84" fmla="*/ 6458789 w 7068110"/>
              <a:gd name="connsiteY84" fmla="*/ 6712735 h 6858000"/>
              <a:gd name="connsiteX85" fmla="*/ 6449915 w 7068110"/>
              <a:gd name="connsiteY85" fmla="*/ 6710167 h 6858000"/>
              <a:gd name="connsiteX86" fmla="*/ 6446064 w 7068110"/>
              <a:gd name="connsiteY86" fmla="*/ 6707487 h 6858000"/>
              <a:gd name="connsiteX87" fmla="*/ 6444836 w 7068110"/>
              <a:gd name="connsiteY87" fmla="*/ 6703969 h 6858000"/>
              <a:gd name="connsiteX88" fmla="*/ 6447794 w 7068110"/>
              <a:gd name="connsiteY88" fmla="*/ 6698608 h 6858000"/>
              <a:gd name="connsiteX89" fmla="*/ 6457673 w 7068110"/>
              <a:gd name="connsiteY89" fmla="*/ 6696319 h 6858000"/>
              <a:gd name="connsiteX90" fmla="*/ 6466742 w 7068110"/>
              <a:gd name="connsiteY90" fmla="*/ 6698888 h 6858000"/>
              <a:gd name="connsiteX91" fmla="*/ 6470621 w 7068110"/>
              <a:gd name="connsiteY91" fmla="*/ 6706035 h 6858000"/>
              <a:gd name="connsiteX92" fmla="*/ 6480444 w 7068110"/>
              <a:gd name="connsiteY92" fmla="*/ 6704695 h 6858000"/>
              <a:gd name="connsiteX93" fmla="*/ 6476983 w 7068110"/>
              <a:gd name="connsiteY93" fmla="*/ 6695510 h 6858000"/>
              <a:gd name="connsiteX94" fmla="*/ 6469198 w 7068110"/>
              <a:gd name="connsiteY94" fmla="*/ 6690065 h 6858000"/>
              <a:gd name="connsiteX95" fmla="*/ 6456947 w 7068110"/>
              <a:gd name="connsiteY95" fmla="*/ 6688056 h 6858000"/>
              <a:gd name="connsiteX96" fmla="*/ 6399518 w 7068110"/>
              <a:gd name="connsiteY96" fmla="*/ 6688056 h 6858000"/>
              <a:gd name="connsiteX97" fmla="*/ 6389640 w 7068110"/>
              <a:gd name="connsiteY97" fmla="*/ 6690317 h 6858000"/>
              <a:gd name="connsiteX98" fmla="*/ 6382328 w 7068110"/>
              <a:gd name="connsiteY98" fmla="*/ 6697101 h 6858000"/>
              <a:gd name="connsiteX99" fmla="*/ 6382328 w 7068110"/>
              <a:gd name="connsiteY99" fmla="*/ 6689395 h 6858000"/>
              <a:gd name="connsiteX100" fmla="*/ 6373175 w 7068110"/>
              <a:gd name="connsiteY100" fmla="*/ 6689395 h 6858000"/>
              <a:gd name="connsiteX101" fmla="*/ 6373175 w 7068110"/>
              <a:gd name="connsiteY101" fmla="*/ 6771419 h 6858000"/>
              <a:gd name="connsiteX102" fmla="*/ 6383221 w 7068110"/>
              <a:gd name="connsiteY102" fmla="*/ 6771419 h 6858000"/>
              <a:gd name="connsiteX103" fmla="*/ 6383221 w 7068110"/>
              <a:gd name="connsiteY103" fmla="*/ 6742552 h 6858000"/>
              <a:gd name="connsiteX104" fmla="*/ 6389779 w 7068110"/>
              <a:gd name="connsiteY104" fmla="*/ 6747912 h 6858000"/>
              <a:gd name="connsiteX105" fmla="*/ 6398792 w 7068110"/>
              <a:gd name="connsiteY105" fmla="*/ 6750034 h 6858000"/>
              <a:gd name="connsiteX106" fmla="*/ 6411880 w 7068110"/>
              <a:gd name="connsiteY106" fmla="*/ 6746153 h 6858000"/>
              <a:gd name="connsiteX107" fmla="*/ 6421368 w 7068110"/>
              <a:gd name="connsiteY107" fmla="*/ 6734986 h 6858000"/>
              <a:gd name="connsiteX108" fmla="*/ 6424633 w 7068110"/>
              <a:gd name="connsiteY108" fmla="*/ 6718598 h 6858000"/>
              <a:gd name="connsiteX109" fmla="*/ 6421675 w 7068110"/>
              <a:gd name="connsiteY109" fmla="*/ 6702991 h 6858000"/>
              <a:gd name="connsiteX110" fmla="*/ 6412913 w 7068110"/>
              <a:gd name="connsiteY110" fmla="*/ 6691964 h 6858000"/>
              <a:gd name="connsiteX111" fmla="*/ 6399518 w 7068110"/>
              <a:gd name="connsiteY111" fmla="*/ 6688056 h 6858000"/>
              <a:gd name="connsiteX112" fmla="*/ 6263192 w 7068110"/>
              <a:gd name="connsiteY112" fmla="*/ 6681542 h 6858000"/>
              <a:gd name="connsiteX113" fmla="*/ 6251388 w 7068110"/>
              <a:gd name="connsiteY113" fmla="*/ 6684306 h 6858000"/>
              <a:gd name="connsiteX114" fmla="*/ 6243435 w 7068110"/>
              <a:gd name="connsiteY114" fmla="*/ 6692514 h 6858000"/>
              <a:gd name="connsiteX115" fmla="*/ 6240644 w 7068110"/>
              <a:gd name="connsiteY115" fmla="*/ 6705328 h 6858000"/>
              <a:gd name="connsiteX116" fmla="*/ 6246783 w 7068110"/>
              <a:gd name="connsiteY116" fmla="*/ 6722972 h 6858000"/>
              <a:gd name="connsiteX117" fmla="*/ 6262745 w 7068110"/>
              <a:gd name="connsiteY117" fmla="*/ 6729338 h 6858000"/>
              <a:gd name="connsiteX118" fmla="*/ 6275944 w 7068110"/>
              <a:gd name="connsiteY118" fmla="*/ 6725178 h 6858000"/>
              <a:gd name="connsiteX119" fmla="*/ 6283060 w 7068110"/>
              <a:gd name="connsiteY119" fmla="*/ 6714039 h 6858000"/>
              <a:gd name="connsiteX120" fmla="*/ 6276196 w 7068110"/>
              <a:gd name="connsiteY120" fmla="*/ 6712029 h 6858000"/>
              <a:gd name="connsiteX121" fmla="*/ 6271173 w 7068110"/>
              <a:gd name="connsiteY121" fmla="*/ 6719901 h 6858000"/>
              <a:gd name="connsiteX122" fmla="*/ 6262355 w 7068110"/>
              <a:gd name="connsiteY122" fmla="*/ 6722805 h 6858000"/>
              <a:gd name="connsiteX123" fmla="*/ 6252169 w 7068110"/>
              <a:gd name="connsiteY123" fmla="*/ 6718422 h 6858000"/>
              <a:gd name="connsiteX124" fmla="*/ 6248234 w 7068110"/>
              <a:gd name="connsiteY124" fmla="*/ 6705496 h 6858000"/>
              <a:gd name="connsiteX125" fmla="*/ 6252392 w 7068110"/>
              <a:gd name="connsiteY125" fmla="*/ 6692374 h 6858000"/>
              <a:gd name="connsiteX126" fmla="*/ 6262968 w 7068110"/>
              <a:gd name="connsiteY126" fmla="*/ 6687795 h 6858000"/>
              <a:gd name="connsiteX127" fmla="*/ 6270642 w 7068110"/>
              <a:gd name="connsiteY127" fmla="*/ 6690000 h 6858000"/>
              <a:gd name="connsiteX128" fmla="*/ 6275582 w 7068110"/>
              <a:gd name="connsiteY128" fmla="*/ 6696338 h 6858000"/>
              <a:gd name="connsiteX129" fmla="*/ 6282223 w 7068110"/>
              <a:gd name="connsiteY129" fmla="*/ 6694719 h 6858000"/>
              <a:gd name="connsiteX130" fmla="*/ 6275526 w 7068110"/>
              <a:gd name="connsiteY130" fmla="*/ 6685087 h 6858000"/>
              <a:gd name="connsiteX131" fmla="*/ 6263192 w 7068110"/>
              <a:gd name="connsiteY131" fmla="*/ 6681542 h 6858000"/>
              <a:gd name="connsiteX132" fmla="*/ 6262689 w 7068110"/>
              <a:gd name="connsiteY132" fmla="*/ 6672421 h 6858000"/>
              <a:gd name="connsiteX133" fmla="*/ 6279935 w 7068110"/>
              <a:gd name="connsiteY133" fmla="*/ 6676972 h 6858000"/>
              <a:gd name="connsiteX134" fmla="*/ 6293078 w 7068110"/>
              <a:gd name="connsiteY134" fmla="*/ 6689981 h 6858000"/>
              <a:gd name="connsiteX135" fmla="*/ 6297794 w 7068110"/>
              <a:gd name="connsiteY135" fmla="*/ 6707599 h 6858000"/>
              <a:gd name="connsiteX136" fmla="*/ 6293162 w 7068110"/>
              <a:gd name="connsiteY136" fmla="*/ 6725047 h 6858000"/>
              <a:gd name="connsiteX137" fmla="*/ 6280158 w 7068110"/>
              <a:gd name="connsiteY137" fmla="*/ 6738057 h 6858000"/>
              <a:gd name="connsiteX138" fmla="*/ 6262689 w 7068110"/>
              <a:gd name="connsiteY138" fmla="*/ 6742720 h 6858000"/>
              <a:gd name="connsiteX139" fmla="*/ 6245221 w 7068110"/>
              <a:gd name="connsiteY139" fmla="*/ 6738057 h 6858000"/>
              <a:gd name="connsiteX140" fmla="*/ 6232189 w 7068110"/>
              <a:gd name="connsiteY140" fmla="*/ 6725047 h 6858000"/>
              <a:gd name="connsiteX141" fmla="*/ 6227529 w 7068110"/>
              <a:gd name="connsiteY141" fmla="*/ 6707599 h 6858000"/>
              <a:gd name="connsiteX142" fmla="*/ 6232273 w 7068110"/>
              <a:gd name="connsiteY142" fmla="*/ 6689981 h 6858000"/>
              <a:gd name="connsiteX143" fmla="*/ 6245416 w 7068110"/>
              <a:gd name="connsiteY143" fmla="*/ 6676972 h 6858000"/>
              <a:gd name="connsiteX144" fmla="*/ 6262689 w 7068110"/>
              <a:gd name="connsiteY144" fmla="*/ 6672421 h 6858000"/>
              <a:gd name="connsiteX145" fmla="*/ 6345345 w 7068110"/>
              <a:gd name="connsiteY145" fmla="*/ 6666838 h 6858000"/>
              <a:gd name="connsiteX146" fmla="*/ 6345345 w 7068110"/>
              <a:gd name="connsiteY146" fmla="*/ 6748694 h 6858000"/>
              <a:gd name="connsiteX147" fmla="*/ 6356172 w 7068110"/>
              <a:gd name="connsiteY147" fmla="*/ 6748694 h 6858000"/>
              <a:gd name="connsiteX148" fmla="*/ 6356172 w 7068110"/>
              <a:gd name="connsiteY148" fmla="*/ 6666838 h 6858000"/>
              <a:gd name="connsiteX149" fmla="*/ 6262689 w 7068110"/>
              <a:gd name="connsiteY149" fmla="*/ 6665442 h 6858000"/>
              <a:gd name="connsiteX150" fmla="*/ 6241984 w 7068110"/>
              <a:gd name="connsiteY150" fmla="*/ 6670886 h 6858000"/>
              <a:gd name="connsiteX151" fmla="*/ 6226217 w 7068110"/>
              <a:gd name="connsiteY151" fmla="*/ 6686464 h 6858000"/>
              <a:gd name="connsiteX152" fmla="*/ 6220552 w 7068110"/>
              <a:gd name="connsiteY152" fmla="*/ 6707599 h 6858000"/>
              <a:gd name="connsiteX153" fmla="*/ 6226133 w 7068110"/>
              <a:gd name="connsiteY153" fmla="*/ 6728537 h 6858000"/>
              <a:gd name="connsiteX154" fmla="*/ 6241733 w 7068110"/>
              <a:gd name="connsiteY154" fmla="*/ 6744144 h 6858000"/>
              <a:gd name="connsiteX155" fmla="*/ 6262689 w 7068110"/>
              <a:gd name="connsiteY155" fmla="*/ 6749699 h 6858000"/>
              <a:gd name="connsiteX156" fmla="*/ 6283646 w 7068110"/>
              <a:gd name="connsiteY156" fmla="*/ 6744144 h 6858000"/>
              <a:gd name="connsiteX157" fmla="*/ 6299217 w 7068110"/>
              <a:gd name="connsiteY157" fmla="*/ 6728537 h 6858000"/>
              <a:gd name="connsiteX158" fmla="*/ 6304771 w 7068110"/>
              <a:gd name="connsiteY158" fmla="*/ 6707599 h 6858000"/>
              <a:gd name="connsiteX159" fmla="*/ 6299134 w 7068110"/>
              <a:gd name="connsiteY159" fmla="*/ 6686464 h 6858000"/>
              <a:gd name="connsiteX160" fmla="*/ 6283395 w 7068110"/>
              <a:gd name="connsiteY160" fmla="*/ 6670886 h 6858000"/>
              <a:gd name="connsiteX161" fmla="*/ 6262689 w 7068110"/>
              <a:gd name="connsiteY161" fmla="*/ 6665442 h 6858000"/>
              <a:gd name="connsiteX162" fmla="*/ 6220386 w 7068110"/>
              <a:gd name="connsiteY162" fmla="*/ 6199510 h 6858000"/>
              <a:gd name="connsiteX163" fmla="*/ 6220386 w 7068110"/>
              <a:gd name="connsiteY163" fmla="*/ 6537672 h 6858000"/>
              <a:gd name="connsiteX164" fmla="*/ 6220386 w 7068110"/>
              <a:gd name="connsiteY164" fmla="*/ 6609029 h 6858000"/>
              <a:gd name="connsiteX165" fmla="*/ 6613618 w 7068110"/>
              <a:gd name="connsiteY165" fmla="*/ 6609029 h 6858000"/>
              <a:gd name="connsiteX166" fmla="*/ 6631966 w 7068110"/>
              <a:gd name="connsiteY166" fmla="*/ 6556697 h 6858000"/>
              <a:gd name="connsiteX167" fmla="*/ 6656987 w 7068110"/>
              <a:gd name="connsiteY167" fmla="*/ 6199510 h 6858000"/>
              <a:gd name="connsiteX168" fmla="*/ 6220386 w 7068110"/>
              <a:gd name="connsiteY168" fmla="*/ 6199510 h 6858000"/>
              <a:gd name="connsiteX169" fmla="*/ 0 w 7068110"/>
              <a:gd name="connsiteY169" fmla="*/ 0 h 6858000"/>
              <a:gd name="connsiteX170" fmla="*/ 7068110 w 7068110"/>
              <a:gd name="connsiteY170" fmla="*/ 0 h 6858000"/>
              <a:gd name="connsiteX171" fmla="*/ 7068110 w 7068110"/>
              <a:gd name="connsiteY171" fmla="*/ 6858000 h 6858000"/>
              <a:gd name="connsiteX172" fmla="*/ 0 w 7068110"/>
              <a:gd name="connsiteY1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7068110" h="6858000">
                <a:moveTo>
                  <a:pt x="6518675" y="6696375"/>
                </a:moveTo>
                <a:cubicBezTo>
                  <a:pt x="6523623" y="6696375"/>
                  <a:pt x="6527763" y="6698264"/>
                  <a:pt x="6531093" y="6702043"/>
                </a:cubicBezTo>
                <a:cubicBezTo>
                  <a:pt x="6534423" y="6705821"/>
                  <a:pt x="6536088" y="6711376"/>
                  <a:pt x="6536088" y="6718710"/>
                </a:cubicBezTo>
                <a:cubicBezTo>
                  <a:pt x="6536088" y="6726489"/>
                  <a:pt x="6534432" y="6732278"/>
                  <a:pt x="6531121" y="6736075"/>
                </a:cubicBezTo>
                <a:cubicBezTo>
                  <a:pt x="6527809" y="6739872"/>
                  <a:pt x="6523660" y="6741770"/>
                  <a:pt x="6518675" y="6741770"/>
                </a:cubicBezTo>
                <a:cubicBezTo>
                  <a:pt x="6513652" y="6741770"/>
                  <a:pt x="6509485" y="6739881"/>
                  <a:pt x="6506173" y="6736103"/>
                </a:cubicBezTo>
                <a:cubicBezTo>
                  <a:pt x="6502862" y="6732324"/>
                  <a:pt x="6501206" y="6726638"/>
                  <a:pt x="6501206" y="6719045"/>
                </a:cubicBezTo>
                <a:cubicBezTo>
                  <a:pt x="6501206" y="6711451"/>
                  <a:pt x="6502862" y="6705775"/>
                  <a:pt x="6506173" y="6702015"/>
                </a:cubicBezTo>
                <a:cubicBezTo>
                  <a:pt x="6509485" y="6698255"/>
                  <a:pt x="6513652" y="6696375"/>
                  <a:pt x="6518675" y="6696375"/>
                </a:cubicBezTo>
                <a:close/>
                <a:moveTo>
                  <a:pt x="6398569" y="6695928"/>
                </a:moveTo>
                <a:cubicBezTo>
                  <a:pt x="6402885" y="6695928"/>
                  <a:pt x="6406597" y="6697808"/>
                  <a:pt x="6409703" y="6701568"/>
                </a:cubicBezTo>
                <a:cubicBezTo>
                  <a:pt x="6412810" y="6705328"/>
                  <a:pt x="6414364" y="6710986"/>
                  <a:pt x="6414364" y="6718543"/>
                </a:cubicBezTo>
                <a:cubicBezTo>
                  <a:pt x="6414364" y="6726471"/>
                  <a:pt x="6412773" y="6732324"/>
                  <a:pt x="6409592" y="6736103"/>
                </a:cubicBezTo>
                <a:cubicBezTo>
                  <a:pt x="6406411" y="6739881"/>
                  <a:pt x="6402588" y="6741770"/>
                  <a:pt x="6398123" y="6741770"/>
                </a:cubicBezTo>
                <a:cubicBezTo>
                  <a:pt x="6393732" y="6741770"/>
                  <a:pt x="6389993" y="6739947"/>
                  <a:pt x="6386905" y="6736298"/>
                </a:cubicBezTo>
                <a:cubicBezTo>
                  <a:pt x="6383817" y="6732650"/>
                  <a:pt x="6382273" y="6727011"/>
                  <a:pt x="6382273" y="6719380"/>
                </a:cubicBezTo>
                <a:cubicBezTo>
                  <a:pt x="6382273" y="6711749"/>
                  <a:pt x="6383919" y="6705933"/>
                  <a:pt x="6387212" y="6701931"/>
                </a:cubicBezTo>
                <a:cubicBezTo>
                  <a:pt x="6390505" y="6697929"/>
                  <a:pt x="6394290" y="6695928"/>
                  <a:pt x="6398569" y="6695928"/>
                </a:cubicBezTo>
                <a:close/>
                <a:moveTo>
                  <a:pt x="6580773" y="6688056"/>
                </a:moveTo>
                <a:cubicBezTo>
                  <a:pt x="6577685" y="6688056"/>
                  <a:pt x="6574792" y="6688456"/>
                  <a:pt x="6572095" y="6689256"/>
                </a:cubicBezTo>
                <a:cubicBezTo>
                  <a:pt x="6569397" y="6690056"/>
                  <a:pt x="6567267" y="6691034"/>
                  <a:pt x="6565704" y="6692187"/>
                </a:cubicBezTo>
                <a:cubicBezTo>
                  <a:pt x="6563621" y="6693676"/>
                  <a:pt x="6561974" y="6695547"/>
                  <a:pt x="6560765" y="6697799"/>
                </a:cubicBezTo>
                <a:cubicBezTo>
                  <a:pt x="6559556" y="6700051"/>
                  <a:pt x="6558951" y="6702498"/>
                  <a:pt x="6558951" y="6705141"/>
                </a:cubicBezTo>
                <a:cubicBezTo>
                  <a:pt x="6558951" y="6708045"/>
                  <a:pt x="6559686" y="6710697"/>
                  <a:pt x="6561156" y="6713098"/>
                </a:cubicBezTo>
                <a:cubicBezTo>
                  <a:pt x="6562626" y="6715499"/>
                  <a:pt x="6564784" y="6717379"/>
                  <a:pt x="6567630" y="6718738"/>
                </a:cubicBezTo>
                <a:cubicBezTo>
                  <a:pt x="6570476" y="6720096"/>
                  <a:pt x="6575583" y="6721706"/>
                  <a:pt x="6582950" y="6723568"/>
                </a:cubicBezTo>
                <a:cubicBezTo>
                  <a:pt x="6588419" y="6724945"/>
                  <a:pt x="6591842" y="6726080"/>
                  <a:pt x="6593219" y="6726974"/>
                </a:cubicBezTo>
                <a:cubicBezTo>
                  <a:pt x="6595191" y="6728276"/>
                  <a:pt x="6596177" y="6730063"/>
                  <a:pt x="6596177" y="6732334"/>
                </a:cubicBezTo>
                <a:cubicBezTo>
                  <a:pt x="6596177" y="6734865"/>
                  <a:pt x="6595061" y="6737070"/>
                  <a:pt x="6592828" y="6738950"/>
                </a:cubicBezTo>
                <a:cubicBezTo>
                  <a:pt x="6590596" y="6740830"/>
                  <a:pt x="6587173" y="6741770"/>
                  <a:pt x="6582559" y="6741770"/>
                </a:cubicBezTo>
                <a:cubicBezTo>
                  <a:pt x="6577983" y="6741770"/>
                  <a:pt x="6574420" y="6740709"/>
                  <a:pt x="6571872" y="6738588"/>
                </a:cubicBezTo>
                <a:cubicBezTo>
                  <a:pt x="6569323" y="6736466"/>
                  <a:pt x="6567769" y="6733414"/>
                  <a:pt x="6567211" y="6729431"/>
                </a:cubicBezTo>
                <a:lnTo>
                  <a:pt x="6557277" y="6730993"/>
                </a:lnTo>
                <a:cubicBezTo>
                  <a:pt x="6558393" y="6737284"/>
                  <a:pt x="6560970" y="6742031"/>
                  <a:pt x="6565007" y="6745232"/>
                </a:cubicBezTo>
                <a:cubicBezTo>
                  <a:pt x="6569044" y="6748434"/>
                  <a:pt x="6574913" y="6750034"/>
                  <a:pt x="6582615" y="6750034"/>
                </a:cubicBezTo>
                <a:cubicBezTo>
                  <a:pt x="6587266" y="6750034"/>
                  <a:pt x="6591433" y="6749224"/>
                  <a:pt x="6595117" y="6747605"/>
                </a:cubicBezTo>
                <a:cubicBezTo>
                  <a:pt x="6598800" y="6745985"/>
                  <a:pt x="6601619" y="6743696"/>
                  <a:pt x="6603572" y="6740737"/>
                </a:cubicBezTo>
                <a:cubicBezTo>
                  <a:pt x="6605525" y="6737778"/>
                  <a:pt x="6606502" y="6734623"/>
                  <a:pt x="6606502" y="6731273"/>
                </a:cubicBezTo>
                <a:cubicBezTo>
                  <a:pt x="6606502" y="6727848"/>
                  <a:pt x="6605702" y="6724982"/>
                  <a:pt x="6604102" y="6722675"/>
                </a:cubicBezTo>
                <a:cubicBezTo>
                  <a:pt x="6602502" y="6720367"/>
                  <a:pt x="6600298" y="6718608"/>
                  <a:pt x="6597489" y="6717397"/>
                </a:cubicBezTo>
                <a:cubicBezTo>
                  <a:pt x="6594679" y="6716188"/>
                  <a:pt x="6589722" y="6714634"/>
                  <a:pt x="6582615" y="6712735"/>
                </a:cubicBezTo>
                <a:cubicBezTo>
                  <a:pt x="6577704" y="6711395"/>
                  <a:pt x="6574746" y="6710539"/>
                  <a:pt x="6573741" y="6710167"/>
                </a:cubicBezTo>
                <a:cubicBezTo>
                  <a:pt x="6571992" y="6709459"/>
                  <a:pt x="6570709" y="6708566"/>
                  <a:pt x="6569890" y="6707487"/>
                </a:cubicBezTo>
                <a:cubicBezTo>
                  <a:pt x="6569072" y="6706444"/>
                  <a:pt x="6568662" y="6705272"/>
                  <a:pt x="6568662" y="6703969"/>
                </a:cubicBezTo>
                <a:cubicBezTo>
                  <a:pt x="6568662" y="6701922"/>
                  <a:pt x="6569648" y="6700135"/>
                  <a:pt x="6571620" y="6698608"/>
                </a:cubicBezTo>
                <a:cubicBezTo>
                  <a:pt x="6573592" y="6697083"/>
                  <a:pt x="6576885" y="6696319"/>
                  <a:pt x="6581499" y="6696319"/>
                </a:cubicBezTo>
                <a:cubicBezTo>
                  <a:pt x="6585406" y="6696319"/>
                  <a:pt x="6588429" y="6697176"/>
                  <a:pt x="6590568" y="6698888"/>
                </a:cubicBezTo>
                <a:cubicBezTo>
                  <a:pt x="6592707" y="6700600"/>
                  <a:pt x="6594000" y="6702982"/>
                  <a:pt x="6594447" y="6706035"/>
                </a:cubicBezTo>
                <a:lnTo>
                  <a:pt x="6604270" y="6704695"/>
                </a:lnTo>
                <a:cubicBezTo>
                  <a:pt x="6603637" y="6700860"/>
                  <a:pt x="6602484" y="6697799"/>
                  <a:pt x="6600809" y="6695510"/>
                </a:cubicBezTo>
                <a:cubicBezTo>
                  <a:pt x="6599135" y="6693220"/>
                  <a:pt x="6596540" y="6691406"/>
                  <a:pt x="6593024" y="6690065"/>
                </a:cubicBezTo>
                <a:cubicBezTo>
                  <a:pt x="6589508" y="6688726"/>
                  <a:pt x="6585424" y="6688056"/>
                  <a:pt x="6580773" y="6688056"/>
                </a:cubicBezTo>
                <a:close/>
                <a:moveTo>
                  <a:pt x="6518675" y="6688056"/>
                </a:moveTo>
                <a:cubicBezTo>
                  <a:pt x="6511345" y="6688056"/>
                  <a:pt x="6505131" y="6690252"/>
                  <a:pt x="6500034" y="6694645"/>
                </a:cubicBezTo>
                <a:cubicBezTo>
                  <a:pt x="6493932" y="6699930"/>
                  <a:pt x="6490881" y="6708064"/>
                  <a:pt x="6490881" y="6719045"/>
                </a:cubicBezTo>
                <a:cubicBezTo>
                  <a:pt x="6490881" y="6729059"/>
                  <a:pt x="6493439" y="6736726"/>
                  <a:pt x="6498555" y="6742050"/>
                </a:cubicBezTo>
                <a:cubicBezTo>
                  <a:pt x="6503671" y="6747372"/>
                  <a:pt x="6510378" y="6750034"/>
                  <a:pt x="6518675" y="6750034"/>
                </a:cubicBezTo>
                <a:cubicBezTo>
                  <a:pt x="6523847" y="6750034"/>
                  <a:pt x="6528618" y="6748824"/>
                  <a:pt x="6532990" y="6746405"/>
                </a:cubicBezTo>
                <a:cubicBezTo>
                  <a:pt x="6537362" y="6743985"/>
                  <a:pt x="6540692" y="6740588"/>
                  <a:pt x="6542980" y="6736215"/>
                </a:cubicBezTo>
                <a:cubicBezTo>
                  <a:pt x="6545268" y="6731841"/>
                  <a:pt x="6546413" y="6725838"/>
                  <a:pt x="6546413" y="6718208"/>
                </a:cubicBezTo>
                <a:cubicBezTo>
                  <a:pt x="6546413" y="6708789"/>
                  <a:pt x="6543827" y="6701410"/>
                  <a:pt x="6538655" y="6696068"/>
                </a:cubicBezTo>
                <a:cubicBezTo>
                  <a:pt x="6533483" y="6690727"/>
                  <a:pt x="6526823" y="6688056"/>
                  <a:pt x="6518675" y="6688056"/>
                </a:cubicBezTo>
                <a:close/>
                <a:moveTo>
                  <a:pt x="6456947" y="6688056"/>
                </a:moveTo>
                <a:cubicBezTo>
                  <a:pt x="6453859" y="6688056"/>
                  <a:pt x="6450966" y="6688456"/>
                  <a:pt x="6448269" y="6689256"/>
                </a:cubicBezTo>
                <a:cubicBezTo>
                  <a:pt x="6445571" y="6690056"/>
                  <a:pt x="6443441" y="6691034"/>
                  <a:pt x="6441878" y="6692187"/>
                </a:cubicBezTo>
                <a:cubicBezTo>
                  <a:pt x="6439795" y="6693676"/>
                  <a:pt x="6438148" y="6695547"/>
                  <a:pt x="6436939" y="6697799"/>
                </a:cubicBezTo>
                <a:cubicBezTo>
                  <a:pt x="6435730" y="6700051"/>
                  <a:pt x="6435125" y="6702498"/>
                  <a:pt x="6435125" y="6705141"/>
                </a:cubicBezTo>
                <a:cubicBezTo>
                  <a:pt x="6435125" y="6708045"/>
                  <a:pt x="6435860" y="6710697"/>
                  <a:pt x="6437330" y="6713098"/>
                </a:cubicBezTo>
                <a:cubicBezTo>
                  <a:pt x="6438800" y="6715499"/>
                  <a:pt x="6440958" y="6717379"/>
                  <a:pt x="6443804" y="6718738"/>
                </a:cubicBezTo>
                <a:cubicBezTo>
                  <a:pt x="6446650" y="6720096"/>
                  <a:pt x="6451757" y="6721706"/>
                  <a:pt x="6459124" y="6723568"/>
                </a:cubicBezTo>
                <a:cubicBezTo>
                  <a:pt x="6464593" y="6724945"/>
                  <a:pt x="6468016" y="6726080"/>
                  <a:pt x="6469393" y="6726974"/>
                </a:cubicBezTo>
                <a:cubicBezTo>
                  <a:pt x="6471365" y="6728276"/>
                  <a:pt x="6472351" y="6730063"/>
                  <a:pt x="6472351" y="6732334"/>
                </a:cubicBezTo>
                <a:cubicBezTo>
                  <a:pt x="6472351" y="6734865"/>
                  <a:pt x="6471235" y="6737070"/>
                  <a:pt x="6469002" y="6738950"/>
                </a:cubicBezTo>
                <a:cubicBezTo>
                  <a:pt x="6466770" y="6740830"/>
                  <a:pt x="6463347" y="6741770"/>
                  <a:pt x="6458733" y="6741770"/>
                </a:cubicBezTo>
                <a:cubicBezTo>
                  <a:pt x="6454157" y="6741770"/>
                  <a:pt x="6450594" y="6740709"/>
                  <a:pt x="6448046" y="6738588"/>
                </a:cubicBezTo>
                <a:cubicBezTo>
                  <a:pt x="6445497" y="6736466"/>
                  <a:pt x="6443943" y="6733414"/>
                  <a:pt x="6443385" y="6729431"/>
                </a:cubicBezTo>
                <a:lnTo>
                  <a:pt x="6433451" y="6730993"/>
                </a:lnTo>
                <a:cubicBezTo>
                  <a:pt x="6434567" y="6737284"/>
                  <a:pt x="6437144" y="6742031"/>
                  <a:pt x="6441181" y="6745232"/>
                </a:cubicBezTo>
                <a:cubicBezTo>
                  <a:pt x="6445218" y="6748434"/>
                  <a:pt x="6451087" y="6750034"/>
                  <a:pt x="6458789" y="6750034"/>
                </a:cubicBezTo>
                <a:cubicBezTo>
                  <a:pt x="6463440" y="6750034"/>
                  <a:pt x="6467607" y="6749224"/>
                  <a:pt x="6471291" y="6747605"/>
                </a:cubicBezTo>
                <a:cubicBezTo>
                  <a:pt x="6474974" y="6745985"/>
                  <a:pt x="6477793" y="6743696"/>
                  <a:pt x="6479746" y="6740737"/>
                </a:cubicBezTo>
                <a:cubicBezTo>
                  <a:pt x="6481699" y="6737778"/>
                  <a:pt x="6482676" y="6734623"/>
                  <a:pt x="6482676" y="6731273"/>
                </a:cubicBezTo>
                <a:cubicBezTo>
                  <a:pt x="6482676" y="6727848"/>
                  <a:pt x="6481876" y="6724982"/>
                  <a:pt x="6480276" y="6722675"/>
                </a:cubicBezTo>
                <a:cubicBezTo>
                  <a:pt x="6478676" y="6720367"/>
                  <a:pt x="6476472" y="6718608"/>
                  <a:pt x="6473663" y="6717397"/>
                </a:cubicBezTo>
                <a:cubicBezTo>
                  <a:pt x="6470853" y="6716188"/>
                  <a:pt x="6465896" y="6714634"/>
                  <a:pt x="6458789" y="6712735"/>
                </a:cubicBezTo>
                <a:cubicBezTo>
                  <a:pt x="6453878" y="6711395"/>
                  <a:pt x="6450920" y="6710539"/>
                  <a:pt x="6449915" y="6710167"/>
                </a:cubicBezTo>
                <a:cubicBezTo>
                  <a:pt x="6448166" y="6709459"/>
                  <a:pt x="6446883" y="6708566"/>
                  <a:pt x="6446064" y="6707487"/>
                </a:cubicBezTo>
                <a:cubicBezTo>
                  <a:pt x="6445246" y="6706444"/>
                  <a:pt x="6444836" y="6705272"/>
                  <a:pt x="6444836" y="6703969"/>
                </a:cubicBezTo>
                <a:cubicBezTo>
                  <a:pt x="6444836" y="6701922"/>
                  <a:pt x="6445822" y="6700135"/>
                  <a:pt x="6447794" y="6698608"/>
                </a:cubicBezTo>
                <a:cubicBezTo>
                  <a:pt x="6449766" y="6697083"/>
                  <a:pt x="6453059" y="6696319"/>
                  <a:pt x="6457673" y="6696319"/>
                </a:cubicBezTo>
                <a:cubicBezTo>
                  <a:pt x="6461580" y="6696319"/>
                  <a:pt x="6464603" y="6697176"/>
                  <a:pt x="6466742" y="6698888"/>
                </a:cubicBezTo>
                <a:cubicBezTo>
                  <a:pt x="6468881" y="6700600"/>
                  <a:pt x="6470174" y="6702982"/>
                  <a:pt x="6470621" y="6706035"/>
                </a:cubicBezTo>
                <a:lnTo>
                  <a:pt x="6480444" y="6704695"/>
                </a:lnTo>
                <a:cubicBezTo>
                  <a:pt x="6479811" y="6700860"/>
                  <a:pt x="6478658" y="6697799"/>
                  <a:pt x="6476983" y="6695510"/>
                </a:cubicBezTo>
                <a:cubicBezTo>
                  <a:pt x="6475309" y="6693220"/>
                  <a:pt x="6472714" y="6691406"/>
                  <a:pt x="6469198" y="6690065"/>
                </a:cubicBezTo>
                <a:cubicBezTo>
                  <a:pt x="6465682" y="6688726"/>
                  <a:pt x="6461598" y="6688056"/>
                  <a:pt x="6456947" y="6688056"/>
                </a:cubicBezTo>
                <a:close/>
                <a:moveTo>
                  <a:pt x="6399518" y="6688056"/>
                </a:moveTo>
                <a:cubicBezTo>
                  <a:pt x="6395648" y="6688056"/>
                  <a:pt x="6392356" y="6688809"/>
                  <a:pt x="6389640" y="6690317"/>
                </a:cubicBezTo>
                <a:cubicBezTo>
                  <a:pt x="6386923" y="6691824"/>
                  <a:pt x="6384486" y="6694086"/>
                  <a:pt x="6382328" y="6697101"/>
                </a:cubicBezTo>
                <a:lnTo>
                  <a:pt x="6382328" y="6689395"/>
                </a:lnTo>
                <a:lnTo>
                  <a:pt x="6373175" y="6689395"/>
                </a:lnTo>
                <a:lnTo>
                  <a:pt x="6373175" y="6771419"/>
                </a:lnTo>
                <a:lnTo>
                  <a:pt x="6383221" y="6771419"/>
                </a:lnTo>
                <a:lnTo>
                  <a:pt x="6383221" y="6742552"/>
                </a:lnTo>
                <a:cubicBezTo>
                  <a:pt x="6384933" y="6744711"/>
                  <a:pt x="6387119" y="6746498"/>
                  <a:pt x="6389779" y="6747912"/>
                </a:cubicBezTo>
                <a:cubicBezTo>
                  <a:pt x="6392439" y="6749327"/>
                  <a:pt x="6395444" y="6750034"/>
                  <a:pt x="6398792" y="6750034"/>
                </a:cubicBezTo>
                <a:cubicBezTo>
                  <a:pt x="6403369" y="6750034"/>
                  <a:pt x="6407731" y="6748741"/>
                  <a:pt x="6411880" y="6746153"/>
                </a:cubicBezTo>
                <a:cubicBezTo>
                  <a:pt x="6416029" y="6743566"/>
                  <a:pt x="6419191" y="6739844"/>
                  <a:pt x="6421368" y="6734986"/>
                </a:cubicBezTo>
                <a:cubicBezTo>
                  <a:pt x="6423544" y="6730128"/>
                  <a:pt x="6424633" y="6724666"/>
                  <a:pt x="6424633" y="6718598"/>
                </a:cubicBezTo>
                <a:cubicBezTo>
                  <a:pt x="6424633" y="6712940"/>
                  <a:pt x="6423647" y="6707738"/>
                  <a:pt x="6421675" y="6702991"/>
                </a:cubicBezTo>
                <a:cubicBezTo>
                  <a:pt x="6419703" y="6698245"/>
                  <a:pt x="6416782" y="6694570"/>
                  <a:pt x="6412913" y="6691964"/>
                </a:cubicBezTo>
                <a:cubicBezTo>
                  <a:pt x="6409043" y="6689358"/>
                  <a:pt x="6404578" y="6688056"/>
                  <a:pt x="6399518" y="6688056"/>
                </a:cubicBezTo>
                <a:close/>
                <a:moveTo>
                  <a:pt x="6263192" y="6681542"/>
                </a:moveTo>
                <a:cubicBezTo>
                  <a:pt x="6258764" y="6681542"/>
                  <a:pt x="6254829" y="6682463"/>
                  <a:pt x="6251388" y="6684306"/>
                </a:cubicBezTo>
                <a:cubicBezTo>
                  <a:pt x="6247946" y="6686148"/>
                  <a:pt x="6245295" y="6688884"/>
                  <a:pt x="6243435" y="6692514"/>
                </a:cubicBezTo>
                <a:cubicBezTo>
                  <a:pt x="6241574" y="6696142"/>
                  <a:pt x="6240644" y="6700414"/>
                  <a:pt x="6240644" y="6705328"/>
                </a:cubicBezTo>
                <a:cubicBezTo>
                  <a:pt x="6240644" y="6712847"/>
                  <a:pt x="6242691" y="6718729"/>
                  <a:pt x="6246783" y="6722972"/>
                </a:cubicBezTo>
                <a:cubicBezTo>
                  <a:pt x="6250876" y="6727216"/>
                  <a:pt x="6256197" y="6729338"/>
                  <a:pt x="6262745" y="6729338"/>
                </a:cubicBezTo>
                <a:cubicBezTo>
                  <a:pt x="6267917" y="6729338"/>
                  <a:pt x="6272317" y="6727951"/>
                  <a:pt x="6275944" y="6725178"/>
                </a:cubicBezTo>
                <a:cubicBezTo>
                  <a:pt x="6279572" y="6722404"/>
                  <a:pt x="6281944" y="6718692"/>
                  <a:pt x="6283060" y="6714039"/>
                </a:cubicBezTo>
                <a:lnTo>
                  <a:pt x="6276196" y="6712029"/>
                </a:lnTo>
                <a:cubicBezTo>
                  <a:pt x="6275377" y="6715341"/>
                  <a:pt x="6273703" y="6717965"/>
                  <a:pt x="6271173" y="6719901"/>
                </a:cubicBezTo>
                <a:cubicBezTo>
                  <a:pt x="6268643" y="6721837"/>
                  <a:pt x="6265703" y="6722805"/>
                  <a:pt x="6262355" y="6722805"/>
                </a:cubicBezTo>
                <a:cubicBezTo>
                  <a:pt x="6258187" y="6722805"/>
                  <a:pt x="6254792" y="6721344"/>
                  <a:pt x="6252169" y="6718422"/>
                </a:cubicBezTo>
                <a:cubicBezTo>
                  <a:pt x="6249546" y="6715499"/>
                  <a:pt x="6248234" y="6711190"/>
                  <a:pt x="6248234" y="6705496"/>
                </a:cubicBezTo>
                <a:cubicBezTo>
                  <a:pt x="6248234" y="6699800"/>
                  <a:pt x="6249620" y="6695426"/>
                  <a:pt x="6252392" y="6692374"/>
                </a:cubicBezTo>
                <a:cubicBezTo>
                  <a:pt x="6255164" y="6689321"/>
                  <a:pt x="6258690" y="6687795"/>
                  <a:pt x="6262968" y="6687795"/>
                </a:cubicBezTo>
                <a:cubicBezTo>
                  <a:pt x="6265908" y="6687795"/>
                  <a:pt x="6268466" y="6688531"/>
                  <a:pt x="6270642" y="6690000"/>
                </a:cubicBezTo>
                <a:cubicBezTo>
                  <a:pt x="6272819" y="6691471"/>
                  <a:pt x="6274465" y="6693583"/>
                  <a:pt x="6275582" y="6696338"/>
                </a:cubicBezTo>
                <a:lnTo>
                  <a:pt x="6282223" y="6694719"/>
                </a:lnTo>
                <a:cubicBezTo>
                  <a:pt x="6281032" y="6690662"/>
                  <a:pt x="6278800" y="6687451"/>
                  <a:pt x="6275526" y="6685087"/>
                </a:cubicBezTo>
                <a:cubicBezTo>
                  <a:pt x="6272252" y="6682723"/>
                  <a:pt x="6268140" y="6681542"/>
                  <a:pt x="6263192" y="6681542"/>
                </a:cubicBezTo>
                <a:close/>
                <a:moveTo>
                  <a:pt x="6262689" y="6672421"/>
                </a:moveTo>
                <a:cubicBezTo>
                  <a:pt x="6268568" y="6672421"/>
                  <a:pt x="6274317" y="6673938"/>
                  <a:pt x="6279935" y="6676972"/>
                </a:cubicBezTo>
                <a:cubicBezTo>
                  <a:pt x="6285553" y="6680006"/>
                  <a:pt x="6289934" y="6684343"/>
                  <a:pt x="6293078" y="6689981"/>
                </a:cubicBezTo>
                <a:cubicBezTo>
                  <a:pt x="6296222" y="6695621"/>
                  <a:pt x="6297794" y="6701494"/>
                  <a:pt x="6297794" y="6707599"/>
                </a:cubicBezTo>
                <a:cubicBezTo>
                  <a:pt x="6297794" y="6713665"/>
                  <a:pt x="6296250" y="6719482"/>
                  <a:pt x="6293162" y="6725047"/>
                </a:cubicBezTo>
                <a:cubicBezTo>
                  <a:pt x="6290074" y="6730612"/>
                  <a:pt x="6285739" y="6734949"/>
                  <a:pt x="6280158" y="6738057"/>
                </a:cubicBezTo>
                <a:cubicBezTo>
                  <a:pt x="6274577" y="6741165"/>
                  <a:pt x="6268754" y="6742720"/>
                  <a:pt x="6262689" y="6742720"/>
                </a:cubicBezTo>
                <a:cubicBezTo>
                  <a:pt x="6256625" y="6742720"/>
                  <a:pt x="6250802" y="6741165"/>
                  <a:pt x="6245221" y="6738057"/>
                </a:cubicBezTo>
                <a:cubicBezTo>
                  <a:pt x="6239640" y="6734949"/>
                  <a:pt x="6235296" y="6730612"/>
                  <a:pt x="6232189" y="6725047"/>
                </a:cubicBezTo>
                <a:cubicBezTo>
                  <a:pt x="6229082" y="6719482"/>
                  <a:pt x="6227529" y="6713665"/>
                  <a:pt x="6227529" y="6707599"/>
                </a:cubicBezTo>
                <a:cubicBezTo>
                  <a:pt x="6227529" y="6701494"/>
                  <a:pt x="6229110" y="6695621"/>
                  <a:pt x="6232273" y="6689981"/>
                </a:cubicBezTo>
                <a:cubicBezTo>
                  <a:pt x="6235435" y="6684343"/>
                  <a:pt x="6239816" y="6680006"/>
                  <a:pt x="6245416" y="6676972"/>
                </a:cubicBezTo>
                <a:cubicBezTo>
                  <a:pt x="6251016" y="6673938"/>
                  <a:pt x="6256773" y="6672421"/>
                  <a:pt x="6262689" y="6672421"/>
                </a:cubicBezTo>
                <a:close/>
                <a:moveTo>
                  <a:pt x="6345345" y="6666838"/>
                </a:moveTo>
                <a:lnTo>
                  <a:pt x="6345345" y="6748694"/>
                </a:lnTo>
                <a:lnTo>
                  <a:pt x="6356172" y="6748694"/>
                </a:lnTo>
                <a:lnTo>
                  <a:pt x="6356172" y="6666838"/>
                </a:lnTo>
                <a:close/>
                <a:moveTo>
                  <a:pt x="6262689" y="6665442"/>
                </a:moveTo>
                <a:cubicBezTo>
                  <a:pt x="6255620" y="6665442"/>
                  <a:pt x="6248718" y="6667257"/>
                  <a:pt x="6241984" y="6670886"/>
                </a:cubicBezTo>
                <a:cubicBezTo>
                  <a:pt x="6235249" y="6674515"/>
                  <a:pt x="6229994" y="6679708"/>
                  <a:pt x="6226217" y="6686464"/>
                </a:cubicBezTo>
                <a:cubicBezTo>
                  <a:pt x="6222441" y="6693220"/>
                  <a:pt x="6220552" y="6700265"/>
                  <a:pt x="6220552" y="6707599"/>
                </a:cubicBezTo>
                <a:cubicBezTo>
                  <a:pt x="6220552" y="6714857"/>
                  <a:pt x="6222413" y="6721836"/>
                  <a:pt x="6226133" y="6728537"/>
                </a:cubicBezTo>
                <a:cubicBezTo>
                  <a:pt x="6229854" y="6735237"/>
                  <a:pt x="6235054" y="6740440"/>
                  <a:pt x="6241733" y="6744144"/>
                </a:cubicBezTo>
                <a:cubicBezTo>
                  <a:pt x="6248411" y="6747847"/>
                  <a:pt x="6255397" y="6749699"/>
                  <a:pt x="6262689" y="6749699"/>
                </a:cubicBezTo>
                <a:cubicBezTo>
                  <a:pt x="6269982" y="6749699"/>
                  <a:pt x="6276968" y="6747847"/>
                  <a:pt x="6283646" y="6744144"/>
                </a:cubicBezTo>
                <a:cubicBezTo>
                  <a:pt x="6290325" y="6740440"/>
                  <a:pt x="6295515" y="6735237"/>
                  <a:pt x="6299217" y="6728537"/>
                </a:cubicBezTo>
                <a:cubicBezTo>
                  <a:pt x="6302920" y="6721836"/>
                  <a:pt x="6304771" y="6714857"/>
                  <a:pt x="6304771" y="6707599"/>
                </a:cubicBezTo>
                <a:cubicBezTo>
                  <a:pt x="6304771" y="6700265"/>
                  <a:pt x="6302892" y="6693220"/>
                  <a:pt x="6299134" y="6686464"/>
                </a:cubicBezTo>
                <a:cubicBezTo>
                  <a:pt x="6295376" y="6679708"/>
                  <a:pt x="6290130" y="6674515"/>
                  <a:pt x="6283395" y="6670886"/>
                </a:cubicBezTo>
                <a:cubicBezTo>
                  <a:pt x="6276661" y="6667257"/>
                  <a:pt x="6269759" y="6665442"/>
                  <a:pt x="6262689" y="6665442"/>
                </a:cubicBezTo>
                <a:close/>
                <a:moveTo>
                  <a:pt x="6220386" y="6199510"/>
                </a:moveTo>
                <a:cubicBezTo>
                  <a:pt x="6220386" y="6199510"/>
                  <a:pt x="6220386" y="6199510"/>
                  <a:pt x="6220386" y="6537672"/>
                </a:cubicBezTo>
                <a:lnTo>
                  <a:pt x="6220386" y="6609029"/>
                </a:lnTo>
                <a:lnTo>
                  <a:pt x="6613618" y="6609029"/>
                </a:lnTo>
                <a:lnTo>
                  <a:pt x="6631966" y="6556697"/>
                </a:lnTo>
                <a:cubicBezTo>
                  <a:pt x="6670432" y="6433809"/>
                  <a:pt x="6674067" y="6319269"/>
                  <a:pt x="6656987" y="6199510"/>
                </a:cubicBezTo>
                <a:cubicBezTo>
                  <a:pt x="6656987" y="6199510"/>
                  <a:pt x="6656987" y="6199510"/>
                  <a:pt x="6220386" y="6199510"/>
                </a:cubicBezTo>
                <a:close/>
                <a:moveTo>
                  <a:pt x="0" y="0"/>
                </a:moveTo>
                <a:lnTo>
                  <a:pt x="7068110" y="0"/>
                </a:lnTo>
                <a:lnTo>
                  <a:pt x="7068110" y="6858000"/>
                </a:lnTo>
                <a:lnTo>
                  <a:pt x="0" y="6858000"/>
                </a:lnTo>
                <a:close/>
              </a:path>
            </a:pathLst>
          </a:custGeom>
          <a:solidFill>
            <a:schemeClr val="bg1">
              <a:lumMod val="75000"/>
            </a:schemeClr>
          </a:solidFill>
        </p:spPr>
        <p:txBody>
          <a:bodyPr wrap="square" anchor="ctr">
            <a:noAutofit/>
          </a:bodyPr>
          <a:lstStyle>
            <a:lvl1pPr algn="ctr">
              <a:defRPr/>
            </a:lvl1pPr>
          </a:lstStyle>
          <a:p>
            <a:r>
              <a:rPr lang="nl-BE" noProof="0"/>
              <a:t>Click icon to add picture</a:t>
            </a:r>
          </a:p>
          <a:p>
            <a:endParaRPr lang="nl-BE" noProof="0"/>
          </a:p>
          <a:p>
            <a:endParaRPr lang="nl-BE" noProof="0" dirty="0"/>
          </a:p>
        </p:txBody>
      </p:sp>
      <p:sp>
        <p:nvSpPr>
          <p:cNvPr id="8" name="(c) Ipsos">
            <a:extLst>
              <a:ext uri="{FF2B5EF4-FFF2-40B4-BE49-F238E27FC236}">
                <a16:creationId xmlns:a16="http://schemas.microsoft.com/office/drawing/2014/main" id="{ECE8CBAC-27A7-4383-856B-688CFFFC8A96}"/>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pic>
        <p:nvPicPr>
          <p:cNvPr id="11" name="Graphique 8">
            <a:extLst>
              <a:ext uri="{FF2B5EF4-FFF2-40B4-BE49-F238E27FC236}">
                <a16:creationId xmlns:a16="http://schemas.microsoft.com/office/drawing/2014/main" id="{9E956FF5-0F31-4EAB-B081-67F36B6062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9021"/>
            <a:ext cx="446881" cy="409329"/>
          </a:xfrm>
          <a:prstGeom prst="rect">
            <a:avLst/>
          </a:prstGeom>
        </p:spPr>
      </p:pic>
    </p:spTree>
    <p:extLst>
      <p:ext uri="{BB962C8B-B14F-4D97-AF65-F5344CB8AC3E}">
        <p14:creationId xmlns:p14="http://schemas.microsoft.com/office/powerpoint/2010/main" val="2494874931"/>
      </p:ext>
    </p:extLst>
  </p:cSld>
  <p:clrMapOvr>
    <a:masterClrMapping/>
  </p:clrMapOvr>
  <p:extLst>
    <p:ext uri="{DCECCB84-F9BA-43D5-87BE-67443E8EF086}">
      <p15:sldGuideLst xmlns:p15="http://schemas.microsoft.com/office/powerpoint/2012/main">
        <p15:guide id="5" orient="horz" pos="935">
          <p15:clr>
            <a:srgbClr val="FBAE40"/>
          </p15:clr>
        </p15:guide>
        <p15:guide id="8" orient="horz" pos="372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30CA53-698F-485C-95DE-2FF6E6AF579C}"/>
              </a:ext>
            </a:extLst>
          </p:cNvPr>
          <p:cNvSpPr>
            <a:spLocks noGrp="1"/>
          </p:cNvSpPr>
          <p:nvPr>
            <p:ph type="sldNum" sz="quarter" idx="10"/>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1)">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138" name="Group 137">
            <a:extLst>
              <a:ext uri="{FF2B5EF4-FFF2-40B4-BE49-F238E27FC236}">
                <a16:creationId xmlns:a16="http://schemas.microsoft.com/office/drawing/2014/main" id="{2C7D02DF-E40B-48DB-A58C-ADE211B36244}"/>
              </a:ext>
            </a:extLst>
          </p:cNvPr>
          <p:cNvGrpSpPr/>
          <p:nvPr userDrawn="1"/>
        </p:nvGrpSpPr>
        <p:grpSpPr>
          <a:xfrm>
            <a:off x="631150" y="4043586"/>
            <a:ext cx="464690" cy="562031"/>
            <a:chOff x="698818" y="3436355"/>
            <a:chExt cx="464690" cy="562031"/>
          </a:xfrm>
        </p:grpSpPr>
        <p:cxnSp>
          <p:nvCxnSpPr>
            <p:cNvPr id="139" name="Straight Connector 138">
              <a:extLst>
                <a:ext uri="{FF2B5EF4-FFF2-40B4-BE49-F238E27FC236}">
                  <a16:creationId xmlns:a16="http://schemas.microsoft.com/office/drawing/2014/main" id="{F9951622-9DCB-4EDE-AB06-074072E00F89}"/>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046E5E11-DA76-4BF9-BB1E-D012E1C45F4A}"/>
                </a:ext>
              </a:extLst>
            </p:cNvPr>
            <p:cNvGrpSpPr>
              <a:grpSpLocks noChangeAspect="1"/>
            </p:cNvGrpSpPr>
            <p:nvPr/>
          </p:nvGrpSpPr>
          <p:grpSpPr>
            <a:xfrm>
              <a:off x="698818" y="3555334"/>
              <a:ext cx="180000" cy="180000"/>
              <a:chOff x="2703390" y="3158472"/>
              <a:chExt cx="960114" cy="960114"/>
            </a:xfrm>
          </p:grpSpPr>
          <p:sp>
            <p:nvSpPr>
              <p:cNvPr id="148" name="Ellipse 125">
                <a:extLst>
                  <a:ext uri="{FF2B5EF4-FFF2-40B4-BE49-F238E27FC236}">
                    <a16:creationId xmlns:a16="http://schemas.microsoft.com/office/drawing/2014/main" id="{704E232E-2D88-4FA0-8D7C-847AB2B049A4}"/>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9" name="Group 4">
                <a:extLst>
                  <a:ext uri="{FF2B5EF4-FFF2-40B4-BE49-F238E27FC236}">
                    <a16:creationId xmlns:a16="http://schemas.microsoft.com/office/drawing/2014/main" id="{8E8604C7-3C6A-44CD-8D0C-4D5FDC00209D}"/>
                  </a:ext>
                </a:extLst>
              </p:cNvPr>
              <p:cNvGrpSpPr>
                <a:grpSpLocks noChangeAspect="1"/>
              </p:cNvGrpSpPr>
              <p:nvPr/>
            </p:nvGrpSpPr>
            <p:grpSpPr bwMode="auto">
              <a:xfrm>
                <a:off x="2912386" y="3366720"/>
                <a:ext cx="542122" cy="543618"/>
                <a:chOff x="2638" y="958"/>
                <a:chExt cx="1087" cy="1090"/>
              </a:xfrm>
              <a:noFill/>
            </p:grpSpPr>
            <p:sp>
              <p:nvSpPr>
                <p:cNvPr id="150" name="Freeform 5">
                  <a:extLst>
                    <a:ext uri="{FF2B5EF4-FFF2-40B4-BE49-F238E27FC236}">
                      <a16:creationId xmlns:a16="http://schemas.microsoft.com/office/drawing/2014/main" id="{A1251870-40E2-4515-A610-BF01C39E829D}"/>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6">
                  <a:extLst>
                    <a:ext uri="{FF2B5EF4-FFF2-40B4-BE49-F238E27FC236}">
                      <a16:creationId xmlns:a16="http://schemas.microsoft.com/office/drawing/2014/main" id="{4C4A893C-D6DC-4344-B313-868E83D22170}"/>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Freeform 7">
                  <a:extLst>
                    <a:ext uri="{FF2B5EF4-FFF2-40B4-BE49-F238E27FC236}">
                      <a16:creationId xmlns:a16="http://schemas.microsoft.com/office/drawing/2014/main" id="{399334B6-F29A-4A81-907E-E6D193F4900F}"/>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1" name="Group 140">
              <a:extLst>
                <a:ext uri="{FF2B5EF4-FFF2-40B4-BE49-F238E27FC236}">
                  <a16:creationId xmlns:a16="http://schemas.microsoft.com/office/drawing/2014/main" id="{5CFB9EFF-3059-4F2C-B758-010039D4BF75}"/>
                </a:ext>
              </a:extLst>
            </p:cNvPr>
            <p:cNvGrpSpPr>
              <a:grpSpLocks noChangeAspect="1"/>
            </p:cNvGrpSpPr>
            <p:nvPr/>
          </p:nvGrpSpPr>
          <p:grpSpPr>
            <a:xfrm>
              <a:off x="698818" y="3818386"/>
              <a:ext cx="180000" cy="180000"/>
              <a:chOff x="2703390" y="4365085"/>
              <a:chExt cx="960114" cy="960114"/>
            </a:xfrm>
          </p:grpSpPr>
          <p:sp>
            <p:nvSpPr>
              <p:cNvPr id="142" name="Ellipse 125">
                <a:extLst>
                  <a:ext uri="{FF2B5EF4-FFF2-40B4-BE49-F238E27FC236}">
                    <a16:creationId xmlns:a16="http://schemas.microsoft.com/office/drawing/2014/main" id="{8220BC8E-FDC7-4EE7-8700-6A81DF6C710E}"/>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3" name="Group 142">
                <a:extLst>
                  <a:ext uri="{FF2B5EF4-FFF2-40B4-BE49-F238E27FC236}">
                    <a16:creationId xmlns:a16="http://schemas.microsoft.com/office/drawing/2014/main" id="{7957A88D-0B53-4533-B4C3-F852FD44E0F4}"/>
                  </a:ext>
                </a:extLst>
              </p:cNvPr>
              <p:cNvGrpSpPr>
                <a:grpSpLocks noChangeAspect="1"/>
              </p:cNvGrpSpPr>
              <p:nvPr/>
            </p:nvGrpSpPr>
            <p:grpSpPr>
              <a:xfrm>
                <a:off x="2886170" y="4635603"/>
                <a:ext cx="594554" cy="419078"/>
                <a:chOff x="4562584" y="4650255"/>
                <a:chExt cx="457200" cy="322263"/>
              </a:xfrm>
            </p:grpSpPr>
            <p:sp>
              <p:nvSpPr>
                <p:cNvPr id="144" name="Line 20">
                  <a:extLst>
                    <a:ext uri="{FF2B5EF4-FFF2-40B4-BE49-F238E27FC236}">
                      <a16:creationId xmlns:a16="http://schemas.microsoft.com/office/drawing/2014/main" id="{46123D2C-3CE7-418B-86E8-B94232A4B2F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5" name="Freeform 21">
                  <a:extLst>
                    <a:ext uri="{FF2B5EF4-FFF2-40B4-BE49-F238E27FC236}">
                      <a16:creationId xmlns:a16="http://schemas.microsoft.com/office/drawing/2014/main" id="{E7108A6A-3513-4C31-8E9D-0D113FC55EF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6" name="Freeform 22">
                  <a:extLst>
                    <a:ext uri="{FF2B5EF4-FFF2-40B4-BE49-F238E27FC236}">
                      <a16:creationId xmlns:a16="http://schemas.microsoft.com/office/drawing/2014/main" id="{5D067D68-68ED-45AE-81B5-EC33DF7DF4F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7" name="Line 23">
                  <a:extLst>
                    <a:ext uri="{FF2B5EF4-FFF2-40B4-BE49-F238E27FC236}">
                      <a16:creationId xmlns:a16="http://schemas.microsoft.com/office/drawing/2014/main" id="{DD24D061-0E07-469E-939B-7D83B25A057A}"/>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53" name="Text Placeholder 2">
            <a:extLst>
              <a:ext uri="{FF2B5EF4-FFF2-40B4-BE49-F238E27FC236}">
                <a16:creationId xmlns:a16="http://schemas.microsoft.com/office/drawing/2014/main" id="{CA6EDA0F-2CDC-4422-81EB-FBC0023609D5}"/>
              </a:ext>
            </a:extLst>
          </p:cNvPr>
          <p:cNvSpPr>
            <a:spLocks noGrp="1"/>
          </p:cNvSpPr>
          <p:nvPr>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54" name="Text Placeholder 2">
            <a:extLst>
              <a:ext uri="{FF2B5EF4-FFF2-40B4-BE49-F238E27FC236}">
                <a16:creationId xmlns:a16="http://schemas.microsoft.com/office/drawing/2014/main" id="{F43C5EB0-96D8-4896-92BB-154617B4019D}"/>
              </a:ext>
            </a:extLst>
          </p:cNvPr>
          <p:cNvSpPr>
            <a:spLocks noGrp="1"/>
          </p:cNvSpPr>
          <p:nvPr>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55" name="Text Placeholder 2">
            <a:extLst>
              <a:ext uri="{FF2B5EF4-FFF2-40B4-BE49-F238E27FC236}">
                <a16:creationId xmlns:a16="http://schemas.microsoft.com/office/drawing/2014/main" id="{BCB534B6-09EA-44D3-BFF9-551B320259F0}"/>
              </a:ext>
            </a:extLst>
          </p:cNvPr>
          <p:cNvSpPr>
            <a:spLocks noGrp="1"/>
          </p:cNvSpPr>
          <p:nvPr>
            <p:ph type="body" sz="quarter" idx="12"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56" name="Text Placeholder 2">
            <a:extLst>
              <a:ext uri="{FF2B5EF4-FFF2-40B4-BE49-F238E27FC236}">
                <a16:creationId xmlns:a16="http://schemas.microsoft.com/office/drawing/2014/main" id="{888684B9-CD4A-4886-8509-C2567DBF6773}"/>
              </a:ext>
            </a:extLst>
          </p:cNvPr>
          <p:cNvSpPr>
            <a:spLocks noGrp="1"/>
          </p:cNvSpPr>
          <p:nvPr>
            <p:ph type="body" sz="quarter" idx="13"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46" name="ZoneTexte 9">
            <a:extLst>
              <a:ext uri="{FF2B5EF4-FFF2-40B4-BE49-F238E27FC236}">
                <a16:creationId xmlns:a16="http://schemas.microsoft.com/office/drawing/2014/main" id="{601BBF54-2EA0-4535-B5C7-3E533B5AB9A4}"/>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47" name="ZoneTexte 19">
            <a:extLst>
              <a:ext uri="{FF2B5EF4-FFF2-40B4-BE49-F238E27FC236}">
                <a16:creationId xmlns:a16="http://schemas.microsoft.com/office/drawing/2014/main" id="{D0D4156D-3B20-4A9F-8188-B689789B85AD}"/>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sp>
        <p:nvSpPr>
          <p:cNvPr id="27" name="Game Changers">
            <a:extLst>
              <a:ext uri="{FF2B5EF4-FFF2-40B4-BE49-F238E27FC236}">
                <a16:creationId xmlns:a16="http://schemas.microsoft.com/office/drawing/2014/main" id="{FB7FEBB2-1ED6-4A73-9FD0-14F04828ED4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28" name="Graphique 12">
            <a:extLst>
              <a:ext uri="{FF2B5EF4-FFF2-40B4-BE49-F238E27FC236}">
                <a16:creationId xmlns:a16="http://schemas.microsoft.com/office/drawing/2014/main" id="{766306CE-117B-4980-B6FE-E25BE04BFEB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4183269078"/>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2)">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98" name="Group 97">
            <a:extLst>
              <a:ext uri="{FF2B5EF4-FFF2-40B4-BE49-F238E27FC236}">
                <a16:creationId xmlns:a16="http://schemas.microsoft.com/office/drawing/2014/main" id="{3679E569-0047-4049-9164-B3DB42B8D3C5}"/>
              </a:ext>
            </a:extLst>
          </p:cNvPr>
          <p:cNvGrpSpPr/>
          <p:nvPr userDrawn="1"/>
        </p:nvGrpSpPr>
        <p:grpSpPr>
          <a:xfrm>
            <a:off x="5267422" y="4043586"/>
            <a:ext cx="464690" cy="562031"/>
            <a:chOff x="698818" y="3436355"/>
            <a:chExt cx="464690" cy="562031"/>
          </a:xfrm>
        </p:grpSpPr>
        <p:cxnSp>
          <p:nvCxnSpPr>
            <p:cNvPr id="99" name="Straight Connector 98">
              <a:extLst>
                <a:ext uri="{FF2B5EF4-FFF2-40B4-BE49-F238E27FC236}">
                  <a16:creationId xmlns:a16="http://schemas.microsoft.com/office/drawing/2014/main" id="{F8E42532-D76D-4406-B008-BE572A5C17ED}"/>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206DD568-B9DC-4D81-9106-BD12C2CDF721}"/>
                </a:ext>
              </a:extLst>
            </p:cNvPr>
            <p:cNvGrpSpPr>
              <a:grpSpLocks noChangeAspect="1"/>
            </p:cNvGrpSpPr>
            <p:nvPr/>
          </p:nvGrpSpPr>
          <p:grpSpPr>
            <a:xfrm>
              <a:off x="698818" y="3555334"/>
              <a:ext cx="180000" cy="180000"/>
              <a:chOff x="2703390" y="3158472"/>
              <a:chExt cx="960114" cy="960114"/>
            </a:xfrm>
          </p:grpSpPr>
          <p:sp>
            <p:nvSpPr>
              <p:cNvPr id="108" name="Ellipse 125">
                <a:extLst>
                  <a:ext uri="{FF2B5EF4-FFF2-40B4-BE49-F238E27FC236}">
                    <a16:creationId xmlns:a16="http://schemas.microsoft.com/office/drawing/2014/main" id="{7E3FFC1A-7187-4625-8CBE-DCDE2AAF1F60}"/>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9" name="Group 4">
                <a:extLst>
                  <a:ext uri="{FF2B5EF4-FFF2-40B4-BE49-F238E27FC236}">
                    <a16:creationId xmlns:a16="http://schemas.microsoft.com/office/drawing/2014/main" id="{A71E269C-5B9A-455D-AB2B-214C05CF2914}"/>
                  </a:ext>
                </a:extLst>
              </p:cNvPr>
              <p:cNvGrpSpPr>
                <a:grpSpLocks noChangeAspect="1"/>
              </p:cNvGrpSpPr>
              <p:nvPr/>
            </p:nvGrpSpPr>
            <p:grpSpPr bwMode="auto">
              <a:xfrm>
                <a:off x="2912386" y="3366720"/>
                <a:ext cx="542122" cy="543618"/>
                <a:chOff x="2638" y="958"/>
                <a:chExt cx="1087" cy="1090"/>
              </a:xfrm>
              <a:noFill/>
            </p:grpSpPr>
            <p:sp>
              <p:nvSpPr>
                <p:cNvPr id="110" name="Freeform 5">
                  <a:extLst>
                    <a:ext uri="{FF2B5EF4-FFF2-40B4-BE49-F238E27FC236}">
                      <a16:creationId xmlns:a16="http://schemas.microsoft.com/office/drawing/2014/main" id="{33CABAD9-C910-4C24-9965-1AC0D685EFD4}"/>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Freeform 6">
                  <a:extLst>
                    <a:ext uri="{FF2B5EF4-FFF2-40B4-BE49-F238E27FC236}">
                      <a16:creationId xmlns:a16="http://schemas.microsoft.com/office/drawing/2014/main" id="{5D525717-118A-4958-8F91-8EF857E66DBC}"/>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Freeform 7">
                  <a:extLst>
                    <a:ext uri="{FF2B5EF4-FFF2-40B4-BE49-F238E27FC236}">
                      <a16:creationId xmlns:a16="http://schemas.microsoft.com/office/drawing/2014/main" id="{895F3650-AACF-4A4E-A43B-2883C02C9DCD}"/>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01" name="Group 100">
              <a:extLst>
                <a:ext uri="{FF2B5EF4-FFF2-40B4-BE49-F238E27FC236}">
                  <a16:creationId xmlns:a16="http://schemas.microsoft.com/office/drawing/2014/main" id="{09D1F827-C4B2-4410-98B3-AF48E975C64A}"/>
                </a:ext>
              </a:extLst>
            </p:cNvPr>
            <p:cNvGrpSpPr>
              <a:grpSpLocks noChangeAspect="1"/>
            </p:cNvGrpSpPr>
            <p:nvPr/>
          </p:nvGrpSpPr>
          <p:grpSpPr>
            <a:xfrm>
              <a:off x="698818" y="3818386"/>
              <a:ext cx="180000" cy="180000"/>
              <a:chOff x="2703390" y="4365085"/>
              <a:chExt cx="960114" cy="960114"/>
            </a:xfrm>
          </p:grpSpPr>
          <p:sp>
            <p:nvSpPr>
              <p:cNvPr id="102" name="Ellipse 125">
                <a:extLst>
                  <a:ext uri="{FF2B5EF4-FFF2-40B4-BE49-F238E27FC236}">
                    <a16:creationId xmlns:a16="http://schemas.microsoft.com/office/drawing/2014/main" id="{95F3D1DA-0A03-4AF4-952E-59748AE25E06}"/>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3" name="Group 102">
                <a:extLst>
                  <a:ext uri="{FF2B5EF4-FFF2-40B4-BE49-F238E27FC236}">
                    <a16:creationId xmlns:a16="http://schemas.microsoft.com/office/drawing/2014/main" id="{CE4F2DCC-422A-4066-BEE3-2E87841256CD}"/>
                  </a:ext>
                </a:extLst>
              </p:cNvPr>
              <p:cNvGrpSpPr>
                <a:grpSpLocks noChangeAspect="1"/>
              </p:cNvGrpSpPr>
              <p:nvPr/>
            </p:nvGrpSpPr>
            <p:grpSpPr>
              <a:xfrm>
                <a:off x="2886170" y="4635603"/>
                <a:ext cx="594554" cy="419078"/>
                <a:chOff x="4562584" y="4650255"/>
                <a:chExt cx="457200" cy="322263"/>
              </a:xfrm>
            </p:grpSpPr>
            <p:sp>
              <p:nvSpPr>
                <p:cNvPr id="104" name="Line 20">
                  <a:extLst>
                    <a:ext uri="{FF2B5EF4-FFF2-40B4-BE49-F238E27FC236}">
                      <a16:creationId xmlns:a16="http://schemas.microsoft.com/office/drawing/2014/main" id="{AA8A5E72-8262-4687-9E3F-DA10E9CB5F78}"/>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5" name="Freeform 21">
                  <a:extLst>
                    <a:ext uri="{FF2B5EF4-FFF2-40B4-BE49-F238E27FC236}">
                      <a16:creationId xmlns:a16="http://schemas.microsoft.com/office/drawing/2014/main" id="{28A7B842-BC68-428A-8367-7FB0B83756B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6" name="Freeform 22">
                  <a:extLst>
                    <a:ext uri="{FF2B5EF4-FFF2-40B4-BE49-F238E27FC236}">
                      <a16:creationId xmlns:a16="http://schemas.microsoft.com/office/drawing/2014/main" id="{07E8C1AB-3C29-4DE9-B1BB-E4A7F35E3C62}"/>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7" name="Line 23">
                  <a:extLst>
                    <a:ext uri="{FF2B5EF4-FFF2-40B4-BE49-F238E27FC236}">
                      <a16:creationId xmlns:a16="http://schemas.microsoft.com/office/drawing/2014/main" id="{BF92A8A0-3F14-4CEC-815A-90C541ABB6D4}"/>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13" name="Text Placeholder 2">
            <a:extLst>
              <a:ext uri="{FF2B5EF4-FFF2-40B4-BE49-F238E27FC236}">
                <a16:creationId xmlns:a16="http://schemas.microsoft.com/office/drawing/2014/main" id="{55D7FADF-7F6E-435C-B6DE-FAB87D24809D}"/>
              </a:ext>
            </a:extLst>
          </p:cNvPr>
          <p:cNvSpPr>
            <a:spLocks noGrp="1"/>
          </p:cNvSpPr>
          <p:nvPr>
            <p:ph type="body" sz="quarter" idx="18" hasCustomPrompt="1"/>
          </p:nvPr>
        </p:nvSpPr>
        <p:spPr>
          <a:xfrm>
            <a:off x="5267422" y="3475694"/>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14" name="Text Placeholder 2">
            <a:extLst>
              <a:ext uri="{FF2B5EF4-FFF2-40B4-BE49-F238E27FC236}">
                <a16:creationId xmlns:a16="http://schemas.microsoft.com/office/drawing/2014/main" id="{EA39D3C2-9F1C-4899-89C7-124EFA45C1A8}"/>
              </a:ext>
            </a:extLst>
          </p:cNvPr>
          <p:cNvSpPr>
            <a:spLocks noGrp="1"/>
          </p:cNvSpPr>
          <p:nvPr>
            <p:ph type="body" sz="quarter" idx="19" hasCustomPrompt="1"/>
          </p:nvPr>
        </p:nvSpPr>
        <p:spPr>
          <a:xfrm>
            <a:off x="5267422"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15" name="Text Placeholder 2">
            <a:extLst>
              <a:ext uri="{FF2B5EF4-FFF2-40B4-BE49-F238E27FC236}">
                <a16:creationId xmlns:a16="http://schemas.microsoft.com/office/drawing/2014/main" id="{7AB01C7A-B359-4DEB-A383-F9EC6C4AC2AA}"/>
              </a:ext>
            </a:extLst>
          </p:cNvPr>
          <p:cNvSpPr>
            <a:spLocks noGrp="1"/>
          </p:cNvSpPr>
          <p:nvPr>
            <p:ph type="body" sz="quarter" idx="20" hasCustomPrompt="1"/>
          </p:nvPr>
        </p:nvSpPr>
        <p:spPr>
          <a:xfrm>
            <a:off x="5536979"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16" name="Text Placeholder 2">
            <a:extLst>
              <a:ext uri="{FF2B5EF4-FFF2-40B4-BE49-F238E27FC236}">
                <a16:creationId xmlns:a16="http://schemas.microsoft.com/office/drawing/2014/main" id="{11C50017-020E-4849-8689-BFE63697476C}"/>
              </a:ext>
            </a:extLst>
          </p:cNvPr>
          <p:cNvSpPr>
            <a:spLocks noGrp="1"/>
          </p:cNvSpPr>
          <p:nvPr>
            <p:ph type="body" sz="quarter" idx="21" hasCustomPrompt="1"/>
          </p:nvPr>
        </p:nvSpPr>
        <p:spPr>
          <a:xfrm>
            <a:off x="5536979"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36" name="ZoneTexte 9">
            <a:extLst>
              <a:ext uri="{FF2B5EF4-FFF2-40B4-BE49-F238E27FC236}">
                <a16:creationId xmlns:a16="http://schemas.microsoft.com/office/drawing/2014/main" id="{37267F19-9CAB-43F8-851E-7B2B1419C481}"/>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137" name="ZoneTexte 19">
            <a:extLst>
              <a:ext uri="{FF2B5EF4-FFF2-40B4-BE49-F238E27FC236}">
                <a16:creationId xmlns:a16="http://schemas.microsoft.com/office/drawing/2014/main" id="{6C81E08B-3C93-4F63-802B-6D62B4905D6E}"/>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grpSp>
        <p:nvGrpSpPr>
          <p:cNvPr id="138" name="Group 137">
            <a:extLst>
              <a:ext uri="{FF2B5EF4-FFF2-40B4-BE49-F238E27FC236}">
                <a16:creationId xmlns:a16="http://schemas.microsoft.com/office/drawing/2014/main" id="{2C7D02DF-E40B-48DB-A58C-ADE211B36244}"/>
              </a:ext>
            </a:extLst>
          </p:cNvPr>
          <p:cNvGrpSpPr/>
          <p:nvPr userDrawn="1"/>
        </p:nvGrpSpPr>
        <p:grpSpPr>
          <a:xfrm>
            <a:off x="631150" y="4043586"/>
            <a:ext cx="464690" cy="562031"/>
            <a:chOff x="698818" y="3436355"/>
            <a:chExt cx="464690" cy="562031"/>
          </a:xfrm>
        </p:grpSpPr>
        <p:cxnSp>
          <p:nvCxnSpPr>
            <p:cNvPr id="139" name="Straight Connector 138">
              <a:extLst>
                <a:ext uri="{FF2B5EF4-FFF2-40B4-BE49-F238E27FC236}">
                  <a16:creationId xmlns:a16="http://schemas.microsoft.com/office/drawing/2014/main" id="{F9951622-9DCB-4EDE-AB06-074072E00F89}"/>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046E5E11-DA76-4BF9-BB1E-D012E1C45F4A}"/>
                </a:ext>
              </a:extLst>
            </p:cNvPr>
            <p:cNvGrpSpPr>
              <a:grpSpLocks noChangeAspect="1"/>
            </p:cNvGrpSpPr>
            <p:nvPr/>
          </p:nvGrpSpPr>
          <p:grpSpPr>
            <a:xfrm>
              <a:off x="698818" y="3555334"/>
              <a:ext cx="180000" cy="180000"/>
              <a:chOff x="2703390" y="3158472"/>
              <a:chExt cx="960114" cy="960114"/>
            </a:xfrm>
          </p:grpSpPr>
          <p:sp>
            <p:nvSpPr>
              <p:cNvPr id="148" name="Ellipse 125">
                <a:extLst>
                  <a:ext uri="{FF2B5EF4-FFF2-40B4-BE49-F238E27FC236}">
                    <a16:creationId xmlns:a16="http://schemas.microsoft.com/office/drawing/2014/main" id="{704E232E-2D88-4FA0-8D7C-847AB2B049A4}"/>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9" name="Group 4">
                <a:extLst>
                  <a:ext uri="{FF2B5EF4-FFF2-40B4-BE49-F238E27FC236}">
                    <a16:creationId xmlns:a16="http://schemas.microsoft.com/office/drawing/2014/main" id="{8E8604C7-3C6A-44CD-8D0C-4D5FDC00209D}"/>
                  </a:ext>
                </a:extLst>
              </p:cNvPr>
              <p:cNvGrpSpPr>
                <a:grpSpLocks noChangeAspect="1"/>
              </p:cNvGrpSpPr>
              <p:nvPr/>
            </p:nvGrpSpPr>
            <p:grpSpPr bwMode="auto">
              <a:xfrm>
                <a:off x="2912386" y="3366720"/>
                <a:ext cx="542122" cy="543618"/>
                <a:chOff x="2638" y="958"/>
                <a:chExt cx="1087" cy="1090"/>
              </a:xfrm>
              <a:noFill/>
            </p:grpSpPr>
            <p:sp>
              <p:nvSpPr>
                <p:cNvPr id="150" name="Freeform 5">
                  <a:extLst>
                    <a:ext uri="{FF2B5EF4-FFF2-40B4-BE49-F238E27FC236}">
                      <a16:creationId xmlns:a16="http://schemas.microsoft.com/office/drawing/2014/main" id="{A1251870-40E2-4515-A610-BF01C39E829D}"/>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6">
                  <a:extLst>
                    <a:ext uri="{FF2B5EF4-FFF2-40B4-BE49-F238E27FC236}">
                      <a16:creationId xmlns:a16="http://schemas.microsoft.com/office/drawing/2014/main" id="{4C4A893C-D6DC-4344-B313-868E83D22170}"/>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Freeform 7">
                  <a:extLst>
                    <a:ext uri="{FF2B5EF4-FFF2-40B4-BE49-F238E27FC236}">
                      <a16:creationId xmlns:a16="http://schemas.microsoft.com/office/drawing/2014/main" id="{399334B6-F29A-4A81-907E-E6D193F4900F}"/>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1" name="Group 140">
              <a:extLst>
                <a:ext uri="{FF2B5EF4-FFF2-40B4-BE49-F238E27FC236}">
                  <a16:creationId xmlns:a16="http://schemas.microsoft.com/office/drawing/2014/main" id="{5CFB9EFF-3059-4F2C-B758-010039D4BF75}"/>
                </a:ext>
              </a:extLst>
            </p:cNvPr>
            <p:cNvGrpSpPr>
              <a:grpSpLocks noChangeAspect="1"/>
            </p:cNvGrpSpPr>
            <p:nvPr/>
          </p:nvGrpSpPr>
          <p:grpSpPr>
            <a:xfrm>
              <a:off x="698818" y="3818386"/>
              <a:ext cx="180000" cy="180000"/>
              <a:chOff x="2703390" y="4365085"/>
              <a:chExt cx="960114" cy="960114"/>
            </a:xfrm>
          </p:grpSpPr>
          <p:sp>
            <p:nvSpPr>
              <p:cNvPr id="142" name="Ellipse 125">
                <a:extLst>
                  <a:ext uri="{FF2B5EF4-FFF2-40B4-BE49-F238E27FC236}">
                    <a16:creationId xmlns:a16="http://schemas.microsoft.com/office/drawing/2014/main" id="{8220BC8E-FDC7-4EE7-8700-6A81DF6C710E}"/>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3" name="Group 142">
                <a:extLst>
                  <a:ext uri="{FF2B5EF4-FFF2-40B4-BE49-F238E27FC236}">
                    <a16:creationId xmlns:a16="http://schemas.microsoft.com/office/drawing/2014/main" id="{7957A88D-0B53-4533-B4C3-F852FD44E0F4}"/>
                  </a:ext>
                </a:extLst>
              </p:cNvPr>
              <p:cNvGrpSpPr>
                <a:grpSpLocks noChangeAspect="1"/>
              </p:cNvGrpSpPr>
              <p:nvPr/>
            </p:nvGrpSpPr>
            <p:grpSpPr>
              <a:xfrm>
                <a:off x="2886170" y="4635603"/>
                <a:ext cx="594554" cy="419078"/>
                <a:chOff x="4562584" y="4650255"/>
                <a:chExt cx="457200" cy="322263"/>
              </a:xfrm>
            </p:grpSpPr>
            <p:sp>
              <p:nvSpPr>
                <p:cNvPr id="144" name="Line 20">
                  <a:extLst>
                    <a:ext uri="{FF2B5EF4-FFF2-40B4-BE49-F238E27FC236}">
                      <a16:creationId xmlns:a16="http://schemas.microsoft.com/office/drawing/2014/main" id="{46123D2C-3CE7-418B-86E8-B94232A4B2F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5" name="Freeform 21">
                  <a:extLst>
                    <a:ext uri="{FF2B5EF4-FFF2-40B4-BE49-F238E27FC236}">
                      <a16:creationId xmlns:a16="http://schemas.microsoft.com/office/drawing/2014/main" id="{E7108A6A-3513-4C31-8E9D-0D113FC55EF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6" name="Freeform 22">
                  <a:extLst>
                    <a:ext uri="{FF2B5EF4-FFF2-40B4-BE49-F238E27FC236}">
                      <a16:creationId xmlns:a16="http://schemas.microsoft.com/office/drawing/2014/main" id="{5D067D68-68ED-45AE-81B5-EC33DF7DF4F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7" name="Line 23">
                  <a:extLst>
                    <a:ext uri="{FF2B5EF4-FFF2-40B4-BE49-F238E27FC236}">
                      <a16:creationId xmlns:a16="http://schemas.microsoft.com/office/drawing/2014/main" id="{DD24D061-0E07-469E-939B-7D83B25A057A}"/>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53" name="Text Placeholder 2">
            <a:extLst>
              <a:ext uri="{FF2B5EF4-FFF2-40B4-BE49-F238E27FC236}">
                <a16:creationId xmlns:a16="http://schemas.microsoft.com/office/drawing/2014/main" id="{CA6EDA0F-2CDC-4422-81EB-FBC0023609D5}"/>
              </a:ext>
            </a:extLst>
          </p:cNvPr>
          <p:cNvSpPr>
            <a:spLocks noGrp="1"/>
          </p:cNvSpPr>
          <p:nvPr>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54" name="Text Placeholder 2">
            <a:extLst>
              <a:ext uri="{FF2B5EF4-FFF2-40B4-BE49-F238E27FC236}">
                <a16:creationId xmlns:a16="http://schemas.microsoft.com/office/drawing/2014/main" id="{F43C5EB0-96D8-4896-92BB-154617B4019D}"/>
              </a:ext>
            </a:extLst>
          </p:cNvPr>
          <p:cNvSpPr>
            <a:spLocks noGrp="1"/>
          </p:cNvSpPr>
          <p:nvPr>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55" name="Text Placeholder 2">
            <a:extLst>
              <a:ext uri="{FF2B5EF4-FFF2-40B4-BE49-F238E27FC236}">
                <a16:creationId xmlns:a16="http://schemas.microsoft.com/office/drawing/2014/main" id="{BCB534B6-09EA-44D3-BFF9-551B320259F0}"/>
              </a:ext>
            </a:extLst>
          </p:cNvPr>
          <p:cNvSpPr>
            <a:spLocks noGrp="1"/>
          </p:cNvSpPr>
          <p:nvPr>
            <p:ph type="body" sz="quarter" idx="12"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56" name="Text Placeholder 2">
            <a:extLst>
              <a:ext uri="{FF2B5EF4-FFF2-40B4-BE49-F238E27FC236}">
                <a16:creationId xmlns:a16="http://schemas.microsoft.com/office/drawing/2014/main" id="{888684B9-CD4A-4886-8509-C2567DBF6773}"/>
              </a:ext>
            </a:extLst>
          </p:cNvPr>
          <p:cNvSpPr>
            <a:spLocks noGrp="1"/>
          </p:cNvSpPr>
          <p:nvPr>
            <p:ph type="body" sz="quarter" idx="13"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46" name="Game Changers">
            <a:extLst>
              <a:ext uri="{FF2B5EF4-FFF2-40B4-BE49-F238E27FC236}">
                <a16:creationId xmlns:a16="http://schemas.microsoft.com/office/drawing/2014/main" id="{49822BB1-F991-479E-97CA-6AB22B537D9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47" name="Graphique 12">
            <a:extLst>
              <a:ext uri="{FF2B5EF4-FFF2-40B4-BE49-F238E27FC236}">
                <a16:creationId xmlns:a16="http://schemas.microsoft.com/office/drawing/2014/main" id="{D28102F3-F52E-4202-95F9-FC55796CDD1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650699373"/>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3)">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98" name="Group 97">
            <a:extLst>
              <a:ext uri="{FF2B5EF4-FFF2-40B4-BE49-F238E27FC236}">
                <a16:creationId xmlns:a16="http://schemas.microsoft.com/office/drawing/2014/main" id="{3679E569-0047-4049-9164-B3DB42B8D3C5}"/>
              </a:ext>
            </a:extLst>
          </p:cNvPr>
          <p:cNvGrpSpPr/>
          <p:nvPr userDrawn="1"/>
        </p:nvGrpSpPr>
        <p:grpSpPr>
          <a:xfrm>
            <a:off x="5267422" y="3436355"/>
            <a:ext cx="464690" cy="562031"/>
            <a:chOff x="698818" y="3436355"/>
            <a:chExt cx="464690" cy="562031"/>
          </a:xfrm>
        </p:grpSpPr>
        <p:cxnSp>
          <p:nvCxnSpPr>
            <p:cNvPr id="99" name="Straight Connector 98">
              <a:extLst>
                <a:ext uri="{FF2B5EF4-FFF2-40B4-BE49-F238E27FC236}">
                  <a16:creationId xmlns:a16="http://schemas.microsoft.com/office/drawing/2014/main" id="{F8E42532-D76D-4406-B008-BE572A5C17ED}"/>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206DD568-B9DC-4D81-9106-BD12C2CDF721}"/>
                </a:ext>
              </a:extLst>
            </p:cNvPr>
            <p:cNvGrpSpPr>
              <a:grpSpLocks noChangeAspect="1"/>
            </p:cNvGrpSpPr>
            <p:nvPr/>
          </p:nvGrpSpPr>
          <p:grpSpPr>
            <a:xfrm>
              <a:off x="698818" y="3555334"/>
              <a:ext cx="180000" cy="180000"/>
              <a:chOff x="2703390" y="3158472"/>
              <a:chExt cx="960114" cy="960114"/>
            </a:xfrm>
          </p:grpSpPr>
          <p:sp>
            <p:nvSpPr>
              <p:cNvPr id="108" name="Ellipse 125">
                <a:extLst>
                  <a:ext uri="{FF2B5EF4-FFF2-40B4-BE49-F238E27FC236}">
                    <a16:creationId xmlns:a16="http://schemas.microsoft.com/office/drawing/2014/main" id="{7E3FFC1A-7187-4625-8CBE-DCDE2AAF1F60}"/>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9" name="Group 4">
                <a:extLst>
                  <a:ext uri="{FF2B5EF4-FFF2-40B4-BE49-F238E27FC236}">
                    <a16:creationId xmlns:a16="http://schemas.microsoft.com/office/drawing/2014/main" id="{A71E269C-5B9A-455D-AB2B-214C05CF2914}"/>
                  </a:ext>
                </a:extLst>
              </p:cNvPr>
              <p:cNvGrpSpPr>
                <a:grpSpLocks noChangeAspect="1"/>
              </p:cNvGrpSpPr>
              <p:nvPr/>
            </p:nvGrpSpPr>
            <p:grpSpPr bwMode="auto">
              <a:xfrm>
                <a:off x="2912386" y="3366720"/>
                <a:ext cx="542122" cy="543618"/>
                <a:chOff x="2638" y="958"/>
                <a:chExt cx="1087" cy="1090"/>
              </a:xfrm>
              <a:noFill/>
            </p:grpSpPr>
            <p:sp>
              <p:nvSpPr>
                <p:cNvPr id="110" name="Freeform 5">
                  <a:extLst>
                    <a:ext uri="{FF2B5EF4-FFF2-40B4-BE49-F238E27FC236}">
                      <a16:creationId xmlns:a16="http://schemas.microsoft.com/office/drawing/2014/main" id="{33CABAD9-C910-4C24-9965-1AC0D685EFD4}"/>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Freeform 6">
                  <a:extLst>
                    <a:ext uri="{FF2B5EF4-FFF2-40B4-BE49-F238E27FC236}">
                      <a16:creationId xmlns:a16="http://schemas.microsoft.com/office/drawing/2014/main" id="{5D525717-118A-4958-8F91-8EF857E66DBC}"/>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Freeform 7">
                  <a:extLst>
                    <a:ext uri="{FF2B5EF4-FFF2-40B4-BE49-F238E27FC236}">
                      <a16:creationId xmlns:a16="http://schemas.microsoft.com/office/drawing/2014/main" id="{895F3650-AACF-4A4E-A43B-2883C02C9DCD}"/>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01" name="Group 100">
              <a:extLst>
                <a:ext uri="{FF2B5EF4-FFF2-40B4-BE49-F238E27FC236}">
                  <a16:creationId xmlns:a16="http://schemas.microsoft.com/office/drawing/2014/main" id="{09D1F827-C4B2-4410-98B3-AF48E975C64A}"/>
                </a:ext>
              </a:extLst>
            </p:cNvPr>
            <p:cNvGrpSpPr>
              <a:grpSpLocks noChangeAspect="1"/>
            </p:cNvGrpSpPr>
            <p:nvPr/>
          </p:nvGrpSpPr>
          <p:grpSpPr>
            <a:xfrm>
              <a:off x="698818" y="3818386"/>
              <a:ext cx="180000" cy="180000"/>
              <a:chOff x="2703390" y="4365085"/>
              <a:chExt cx="960114" cy="960114"/>
            </a:xfrm>
          </p:grpSpPr>
          <p:sp>
            <p:nvSpPr>
              <p:cNvPr id="102" name="Ellipse 125">
                <a:extLst>
                  <a:ext uri="{FF2B5EF4-FFF2-40B4-BE49-F238E27FC236}">
                    <a16:creationId xmlns:a16="http://schemas.microsoft.com/office/drawing/2014/main" id="{95F3D1DA-0A03-4AF4-952E-59748AE25E06}"/>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3" name="Group 102">
                <a:extLst>
                  <a:ext uri="{FF2B5EF4-FFF2-40B4-BE49-F238E27FC236}">
                    <a16:creationId xmlns:a16="http://schemas.microsoft.com/office/drawing/2014/main" id="{CE4F2DCC-422A-4066-BEE3-2E87841256CD}"/>
                  </a:ext>
                </a:extLst>
              </p:cNvPr>
              <p:cNvGrpSpPr>
                <a:grpSpLocks noChangeAspect="1"/>
              </p:cNvGrpSpPr>
              <p:nvPr/>
            </p:nvGrpSpPr>
            <p:grpSpPr>
              <a:xfrm>
                <a:off x="2886170" y="4635603"/>
                <a:ext cx="594554" cy="419078"/>
                <a:chOff x="4562584" y="4650255"/>
                <a:chExt cx="457200" cy="322263"/>
              </a:xfrm>
            </p:grpSpPr>
            <p:sp>
              <p:nvSpPr>
                <p:cNvPr id="104" name="Line 20">
                  <a:extLst>
                    <a:ext uri="{FF2B5EF4-FFF2-40B4-BE49-F238E27FC236}">
                      <a16:creationId xmlns:a16="http://schemas.microsoft.com/office/drawing/2014/main" id="{AA8A5E72-8262-4687-9E3F-DA10E9CB5F78}"/>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5" name="Freeform 21">
                  <a:extLst>
                    <a:ext uri="{FF2B5EF4-FFF2-40B4-BE49-F238E27FC236}">
                      <a16:creationId xmlns:a16="http://schemas.microsoft.com/office/drawing/2014/main" id="{28A7B842-BC68-428A-8367-7FB0B83756B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6" name="Freeform 22">
                  <a:extLst>
                    <a:ext uri="{FF2B5EF4-FFF2-40B4-BE49-F238E27FC236}">
                      <a16:creationId xmlns:a16="http://schemas.microsoft.com/office/drawing/2014/main" id="{07E8C1AB-3C29-4DE9-B1BB-E4A7F35E3C62}"/>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7" name="Line 23">
                  <a:extLst>
                    <a:ext uri="{FF2B5EF4-FFF2-40B4-BE49-F238E27FC236}">
                      <a16:creationId xmlns:a16="http://schemas.microsoft.com/office/drawing/2014/main" id="{BF92A8A0-3F14-4CEC-815A-90C541ABB6D4}"/>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13" name="Text Placeholder 2">
            <a:extLst>
              <a:ext uri="{FF2B5EF4-FFF2-40B4-BE49-F238E27FC236}">
                <a16:creationId xmlns:a16="http://schemas.microsoft.com/office/drawing/2014/main" id="{55D7FADF-7F6E-435C-B6DE-FAB87D24809D}"/>
              </a:ext>
            </a:extLst>
          </p:cNvPr>
          <p:cNvSpPr>
            <a:spLocks noGrp="1"/>
          </p:cNvSpPr>
          <p:nvPr>
            <p:ph type="body" sz="quarter" idx="18" hasCustomPrompt="1"/>
          </p:nvPr>
        </p:nvSpPr>
        <p:spPr>
          <a:xfrm>
            <a:off x="5267422" y="2868463"/>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14" name="Text Placeholder 2">
            <a:extLst>
              <a:ext uri="{FF2B5EF4-FFF2-40B4-BE49-F238E27FC236}">
                <a16:creationId xmlns:a16="http://schemas.microsoft.com/office/drawing/2014/main" id="{EA39D3C2-9F1C-4899-89C7-124EFA45C1A8}"/>
              </a:ext>
            </a:extLst>
          </p:cNvPr>
          <p:cNvSpPr>
            <a:spLocks noGrp="1"/>
          </p:cNvSpPr>
          <p:nvPr>
            <p:ph type="body" sz="quarter" idx="19" hasCustomPrompt="1"/>
          </p:nvPr>
        </p:nvSpPr>
        <p:spPr>
          <a:xfrm>
            <a:off x="5267422" y="3108403"/>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15" name="Text Placeholder 2">
            <a:extLst>
              <a:ext uri="{FF2B5EF4-FFF2-40B4-BE49-F238E27FC236}">
                <a16:creationId xmlns:a16="http://schemas.microsoft.com/office/drawing/2014/main" id="{7AB01C7A-B359-4DEB-A383-F9EC6C4AC2AA}"/>
              </a:ext>
            </a:extLst>
          </p:cNvPr>
          <p:cNvSpPr>
            <a:spLocks noGrp="1"/>
          </p:cNvSpPr>
          <p:nvPr>
            <p:ph type="body" sz="quarter" idx="20" hasCustomPrompt="1"/>
          </p:nvPr>
        </p:nvSpPr>
        <p:spPr>
          <a:xfrm>
            <a:off x="5536979" y="355252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16" name="Text Placeholder 2">
            <a:extLst>
              <a:ext uri="{FF2B5EF4-FFF2-40B4-BE49-F238E27FC236}">
                <a16:creationId xmlns:a16="http://schemas.microsoft.com/office/drawing/2014/main" id="{11C50017-020E-4849-8689-BFE63697476C}"/>
              </a:ext>
            </a:extLst>
          </p:cNvPr>
          <p:cNvSpPr>
            <a:spLocks noGrp="1"/>
          </p:cNvSpPr>
          <p:nvPr>
            <p:ph type="body" sz="quarter" idx="21" hasCustomPrompt="1"/>
          </p:nvPr>
        </p:nvSpPr>
        <p:spPr>
          <a:xfrm>
            <a:off x="5536979" y="381031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36" name="ZoneTexte 9">
            <a:extLst>
              <a:ext uri="{FF2B5EF4-FFF2-40B4-BE49-F238E27FC236}">
                <a16:creationId xmlns:a16="http://schemas.microsoft.com/office/drawing/2014/main" id="{C0820950-AE2F-4837-88D3-A2C0A532DA63}"/>
              </a:ext>
            </a:extLst>
          </p:cNvPr>
          <p:cNvSpPr txBox="1"/>
          <p:nvPr userDrawn="1"/>
        </p:nvSpPr>
        <p:spPr>
          <a:xfrm>
            <a:off x="631150" y="156304"/>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137" name="ZoneTexte 19">
            <a:extLst>
              <a:ext uri="{FF2B5EF4-FFF2-40B4-BE49-F238E27FC236}">
                <a16:creationId xmlns:a16="http://schemas.microsoft.com/office/drawing/2014/main" id="{DDDC6352-A020-4B44-92AD-FF8486AAAF22}"/>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grpSp>
        <p:nvGrpSpPr>
          <p:cNvPr id="138" name="Group 137">
            <a:extLst>
              <a:ext uri="{FF2B5EF4-FFF2-40B4-BE49-F238E27FC236}">
                <a16:creationId xmlns:a16="http://schemas.microsoft.com/office/drawing/2014/main" id="{82077939-F3AE-457B-9031-96D6DFC5DF36}"/>
              </a:ext>
            </a:extLst>
          </p:cNvPr>
          <p:cNvGrpSpPr/>
          <p:nvPr userDrawn="1"/>
        </p:nvGrpSpPr>
        <p:grpSpPr>
          <a:xfrm>
            <a:off x="631150" y="3436355"/>
            <a:ext cx="464690" cy="562031"/>
            <a:chOff x="698818" y="3436355"/>
            <a:chExt cx="464690" cy="562031"/>
          </a:xfrm>
        </p:grpSpPr>
        <p:cxnSp>
          <p:nvCxnSpPr>
            <p:cNvPr id="139" name="Straight Connector 138">
              <a:extLst>
                <a:ext uri="{FF2B5EF4-FFF2-40B4-BE49-F238E27FC236}">
                  <a16:creationId xmlns:a16="http://schemas.microsoft.com/office/drawing/2014/main" id="{0506130A-E866-45E7-8740-F6715833B244}"/>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20F456CA-99EF-4F02-A0DB-F45C36D76352}"/>
                </a:ext>
              </a:extLst>
            </p:cNvPr>
            <p:cNvGrpSpPr>
              <a:grpSpLocks noChangeAspect="1"/>
            </p:cNvGrpSpPr>
            <p:nvPr/>
          </p:nvGrpSpPr>
          <p:grpSpPr>
            <a:xfrm>
              <a:off x="698818" y="3555334"/>
              <a:ext cx="180000" cy="180000"/>
              <a:chOff x="2703390" y="3158472"/>
              <a:chExt cx="960114" cy="960114"/>
            </a:xfrm>
          </p:grpSpPr>
          <p:sp>
            <p:nvSpPr>
              <p:cNvPr id="148" name="Ellipse 125">
                <a:extLst>
                  <a:ext uri="{FF2B5EF4-FFF2-40B4-BE49-F238E27FC236}">
                    <a16:creationId xmlns:a16="http://schemas.microsoft.com/office/drawing/2014/main" id="{E09CAA28-9F30-44B0-92F1-A84DDAC4C96E}"/>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9" name="Group 4">
                <a:extLst>
                  <a:ext uri="{FF2B5EF4-FFF2-40B4-BE49-F238E27FC236}">
                    <a16:creationId xmlns:a16="http://schemas.microsoft.com/office/drawing/2014/main" id="{AA9AA898-AD4C-44E8-A6DB-64DAED10B836}"/>
                  </a:ext>
                </a:extLst>
              </p:cNvPr>
              <p:cNvGrpSpPr>
                <a:grpSpLocks noChangeAspect="1"/>
              </p:cNvGrpSpPr>
              <p:nvPr/>
            </p:nvGrpSpPr>
            <p:grpSpPr bwMode="auto">
              <a:xfrm>
                <a:off x="2912386" y="3366720"/>
                <a:ext cx="542122" cy="543618"/>
                <a:chOff x="2638" y="958"/>
                <a:chExt cx="1087" cy="1090"/>
              </a:xfrm>
              <a:noFill/>
            </p:grpSpPr>
            <p:sp>
              <p:nvSpPr>
                <p:cNvPr id="150" name="Freeform 5">
                  <a:extLst>
                    <a:ext uri="{FF2B5EF4-FFF2-40B4-BE49-F238E27FC236}">
                      <a16:creationId xmlns:a16="http://schemas.microsoft.com/office/drawing/2014/main" id="{710F57FA-00E3-437E-8D9A-DB883BE2C0CF}"/>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6">
                  <a:extLst>
                    <a:ext uri="{FF2B5EF4-FFF2-40B4-BE49-F238E27FC236}">
                      <a16:creationId xmlns:a16="http://schemas.microsoft.com/office/drawing/2014/main" id="{248867DA-01F5-4865-8B41-024D09C46AA9}"/>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Freeform 7">
                  <a:extLst>
                    <a:ext uri="{FF2B5EF4-FFF2-40B4-BE49-F238E27FC236}">
                      <a16:creationId xmlns:a16="http://schemas.microsoft.com/office/drawing/2014/main" id="{375EFFFB-43DF-43AD-8963-59962829E862}"/>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1" name="Group 140">
              <a:extLst>
                <a:ext uri="{FF2B5EF4-FFF2-40B4-BE49-F238E27FC236}">
                  <a16:creationId xmlns:a16="http://schemas.microsoft.com/office/drawing/2014/main" id="{0F800784-E13F-4329-A287-B49831C51A33}"/>
                </a:ext>
              </a:extLst>
            </p:cNvPr>
            <p:cNvGrpSpPr>
              <a:grpSpLocks noChangeAspect="1"/>
            </p:cNvGrpSpPr>
            <p:nvPr/>
          </p:nvGrpSpPr>
          <p:grpSpPr>
            <a:xfrm>
              <a:off x="698818" y="3818386"/>
              <a:ext cx="180000" cy="180000"/>
              <a:chOff x="2703390" y="4365085"/>
              <a:chExt cx="960114" cy="960114"/>
            </a:xfrm>
          </p:grpSpPr>
          <p:sp>
            <p:nvSpPr>
              <p:cNvPr id="142" name="Ellipse 125">
                <a:extLst>
                  <a:ext uri="{FF2B5EF4-FFF2-40B4-BE49-F238E27FC236}">
                    <a16:creationId xmlns:a16="http://schemas.microsoft.com/office/drawing/2014/main" id="{6F3B19A5-A4E5-4197-957F-86096366DB36}"/>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3" name="Group 142">
                <a:extLst>
                  <a:ext uri="{FF2B5EF4-FFF2-40B4-BE49-F238E27FC236}">
                    <a16:creationId xmlns:a16="http://schemas.microsoft.com/office/drawing/2014/main" id="{95B638D7-6D24-4825-8680-83501D60A4EA}"/>
                  </a:ext>
                </a:extLst>
              </p:cNvPr>
              <p:cNvGrpSpPr>
                <a:grpSpLocks noChangeAspect="1"/>
              </p:cNvGrpSpPr>
              <p:nvPr/>
            </p:nvGrpSpPr>
            <p:grpSpPr>
              <a:xfrm>
                <a:off x="2886170" y="4635603"/>
                <a:ext cx="594554" cy="419078"/>
                <a:chOff x="4562584" y="4650255"/>
                <a:chExt cx="457200" cy="322263"/>
              </a:xfrm>
            </p:grpSpPr>
            <p:sp>
              <p:nvSpPr>
                <p:cNvPr id="144" name="Line 20">
                  <a:extLst>
                    <a:ext uri="{FF2B5EF4-FFF2-40B4-BE49-F238E27FC236}">
                      <a16:creationId xmlns:a16="http://schemas.microsoft.com/office/drawing/2014/main" id="{3C7E8667-89DC-4ED6-955F-BB44E6E816E2}"/>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5" name="Freeform 21">
                  <a:extLst>
                    <a:ext uri="{FF2B5EF4-FFF2-40B4-BE49-F238E27FC236}">
                      <a16:creationId xmlns:a16="http://schemas.microsoft.com/office/drawing/2014/main" id="{94A407AD-8727-41A7-9768-12481BFA8FB4}"/>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6" name="Freeform 22">
                  <a:extLst>
                    <a:ext uri="{FF2B5EF4-FFF2-40B4-BE49-F238E27FC236}">
                      <a16:creationId xmlns:a16="http://schemas.microsoft.com/office/drawing/2014/main" id="{7BF2CEF8-BADC-4EF3-964B-F1333E5D218A}"/>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7" name="Line 23">
                  <a:extLst>
                    <a:ext uri="{FF2B5EF4-FFF2-40B4-BE49-F238E27FC236}">
                      <a16:creationId xmlns:a16="http://schemas.microsoft.com/office/drawing/2014/main" id="{B72661CF-427E-4038-BA8F-FD5BC3429560}"/>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53" name="Text Placeholder 2">
            <a:extLst>
              <a:ext uri="{FF2B5EF4-FFF2-40B4-BE49-F238E27FC236}">
                <a16:creationId xmlns:a16="http://schemas.microsoft.com/office/drawing/2014/main" id="{6A56365E-6103-456B-A0C6-AF68A11F2681}"/>
              </a:ext>
            </a:extLst>
          </p:cNvPr>
          <p:cNvSpPr>
            <a:spLocks noGrp="1"/>
          </p:cNvSpPr>
          <p:nvPr>
            <p:ph type="body" sz="quarter" idx="10" hasCustomPrompt="1"/>
          </p:nvPr>
        </p:nvSpPr>
        <p:spPr>
          <a:xfrm>
            <a:off x="631150" y="2868463"/>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54" name="Text Placeholder 2">
            <a:extLst>
              <a:ext uri="{FF2B5EF4-FFF2-40B4-BE49-F238E27FC236}">
                <a16:creationId xmlns:a16="http://schemas.microsoft.com/office/drawing/2014/main" id="{07EA7E61-68A1-462F-9E99-AC12B23E410A}"/>
              </a:ext>
            </a:extLst>
          </p:cNvPr>
          <p:cNvSpPr>
            <a:spLocks noGrp="1"/>
          </p:cNvSpPr>
          <p:nvPr>
            <p:ph type="body" sz="quarter" idx="11" hasCustomPrompt="1"/>
          </p:nvPr>
        </p:nvSpPr>
        <p:spPr>
          <a:xfrm>
            <a:off x="631150" y="3108403"/>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55" name="Text Placeholder 2">
            <a:extLst>
              <a:ext uri="{FF2B5EF4-FFF2-40B4-BE49-F238E27FC236}">
                <a16:creationId xmlns:a16="http://schemas.microsoft.com/office/drawing/2014/main" id="{2AA1FCD4-1A03-40A1-A4FF-9990DB030765}"/>
              </a:ext>
            </a:extLst>
          </p:cNvPr>
          <p:cNvSpPr>
            <a:spLocks noGrp="1"/>
          </p:cNvSpPr>
          <p:nvPr>
            <p:ph type="body" sz="quarter" idx="12" hasCustomPrompt="1"/>
          </p:nvPr>
        </p:nvSpPr>
        <p:spPr>
          <a:xfrm>
            <a:off x="900707" y="355252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56" name="Text Placeholder 2">
            <a:extLst>
              <a:ext uri="{FF2B5EF4-FFF2-40B4-BE49-F238E27FC236}">
                <a16:creationId xmlns:a16="http://schemas.microsoft.com/office/drawing/2014/main" id="{D6CD883F-FDB1-43D7-9AC5-C646AD9E6F6A}"/>
              </a:ext>
            </a:extLst>
          </p:cNvPr>
          <p:cNvSpPr>
            <a:spLocks noGrp="1"/>
          </p:cNvSpPr>
          <p:nvPr>
            <p:ph type="body" sz="quarter" idx="13" hasCustomPrompt="1"/>
          </p:nvPr>
        </p:nvSpPr>
        <p:spPr>
          <a:xfrm>
            <a:off x="900707" y="381031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grpSp>
        <p:nvGrpSpPr>
          <p:cNvPr id="157" name="Group 156">
            <a:extLst>
              <a:ext uri="{FF2B5EF4-FFF2-40B4-BE49-F238E27FC236}">
                <a16:creationId xmlns:a16="http://schemas.microsoft.com/office/drawing/2014/main" id="{C0065377-01AA-4FDF-B142-2108B9FC508C}"/>
              </a:ext>
            </a:extLst>
          </p:cNvPr>
          <p:cNvGrpSpPr/>
          <p:nvPr userDrawn="1"/>
        </p:nvGrpSpPr>
        <p:grpSpPr>
          <a:xfrm>
            <a:off x="631150" y="4875303"/>
            <a:ext cx="464690" cy="562031"/>
            <a:chOff x="698818" y="3436355"/>
            <a:chExt cx="464690" cy="562031"/>
          </a:xfrm>
        </p:grpSpPr>
        <p:cxnSp>
          <p:nvCxnSpPr>
            <p:cNvPr id="158" name="Straight Connector 157">
              <a:extLst>
                <a:ext uri="{FF2B5EF4-FFF2-40B4-BE49-F238E27FC236}">
                  <a16:creationId xmlns:a16="http://schemas.microsoft.com/office/drawing/2014/main" id="{C38F80E9-94A4-4F88-9B00-59332AC509F1}"/>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B2908D38-FC42-412D-8D4F-DEB6F3C2E0F3}"/>
                </a:ext>
              </a:extLst>
            </p:cNvPr>
            <p:cNvGrpSpPr>
              <a:grpSpLocks noChangeAspect="1"/>
            </p:cNvGrpSpPr>
            <p:nvPr/>
          </p:nvGrpSpPr>
          <p:grpSpPr>
            <a:xfrm>
              <a:off x="698818" y="3555334"/>
              <a:ext cx="180000" cy="180000"/>
              <a:chOff x="2703390" y="3158472"/>
              <a:chExt cx="960114" cy="960114"/>
            </a:xfrm>
          </p:grpSpPr>
          <p:sp>
            <p:nvSpPr>
              <p:cNvPr id="167" name="Ellipse 125">
                <a:extLst>
                  <a:ext uri="{FF2B5EF4-FFF2-40B4-BE49-F238E27FC236}">
                    <a16:creationId xmlns:a16="http://schemas.microsoft.com/office/drawing/2014/main" id="{16EFEBC7-AB45-450C-886B-A613467CC3A2}"/>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8" name="Group 4">
                <a:extLst>
                  <a:ext uri="{FF2B5EF4-FFF2-40B4-BE49-F238E27FC236}">
                    <a16:creationId xmlns:a16="http://schemas.microsoft.com/office/drawing/2014/main" id="{2F4ED14B-864B-4C19-BB37-BDE38D543AF7}"/>
                  </a:ext>
                </a:extLst>
              </p:cNvPr>
              <p:cNvGrpSpPr>
                <a:grpSpLocks noChangeAspect="1"/>
              </p:cNvGrpSpPr>
              <p:nvPr/>
            </p:nvGrpSpPr>
            <p:grpSpPr bwMode="auto">
              <a:xfrm>
                <a:off x="2912386" y="3366720"/>
                <a:ext cx="542122" cy="543618"/>
                <a:chOff x="2638" y="958"/>
                <a:chExt cx="1087" cy="1090"/>
              </a:xfrm>
              <a:noFill/>
            </p:grpSpPr>
            <p:sp>
              <p:nvSpPr>
                <p:cNvPr id="169" name="Freeform 5">
                  <a:extLst>
                    <a:ext uri="{FF2B5EF4-FFF2-40B4-BE49-F238E27FC236}">
                      <a16:creationId xmlns:a16="http://schemas.microsoft.com/office/drawing/2014/main" id="{D0D9428F-337F-4318-99CB-B27ADB9410A0}"/>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Freeform 6">
                  <a:extLst>
                    <a:ext uri="{FF2B5EF4-FFF2-40B4-BE49-F238E27FC236}">
                      <a16:creationId xmlns:a16="http://schemas.microsoft.com/office/drawing/2014/main" id="{3725F957-55DB-417A-B51E-0FEC09A2A695}"/>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Freeform 7">
                  <a:extLst>
                    <a:ext uri="{FF2B5EF4-FFF2-40B4-BE49-F238E27FC236}">
                      <a16:creationId xmlns:a16="http://schemas.microsoft.com/office/drawing/2014/main" id="{E7E60D3B-16A5-4D5C-A056-9C0BCD74F298}"/>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60" name="Group 159">
              <a:extLst>
                <a:ext uri="{FF2B5EF4-FFF2-40B4-BE49-F238E27FC236}">
                  <a16:creationId xmlns:a16="http://schemas.microsoft.com/office/drawing/2014/main" id="{487FAC66-AC67-443C-B7A3-00EEAE15530F}"/>
                </a:ext>
              </a:extLst>
            </p:cNvPr>
            <p:cNvGrpSpPr>
              <a:grpSpLocks noChangeAspect="1"/>
            </p:cNvGrpSpPr>
            <p:nvPr/>
          </p:nvGrpSpPr>
          <p:grpSpPr>
            <a:xfrm>
              <a:off x="698818" y="3818386"/>
              <a:ext cx="180000" cy="180000"/>
              <a:chOff x="2703390" y="4365085"/>
              <a:chExt cx="960114" cy="960114"/>
            </a:xfrm>
          </p:grpSpPr>
          <p:sp>
            <p:nvSpPr>
              <p:cNvPr id="161" name="Ellipse 125">
                <a:extLst>
                  <a:ext uri="{FF2B5EF4-FFF2-40B4-BE49-F238E27FC236}">
                    <a16:creationId xmlns:a16="http://schemas.microsoft.com/office/drawing/2014/main" id="{D70D3A2C-1E46-428F-96D7-3572FD0EB415}"/>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2" name="Group 161">
                <a:extLst>
                  <a:ext uri="{FF2B5EF4-FFF2-40B4-BE49-F238E27FC236}">
                    <a16:creationId xmlns:a16="http://schemas.microsoft.com/office/drawing/2014/main" id="{20403322-9100-4068-9773-E2BCE0F951DA}"/>
                  </a:ext>
                </a:extLst>
              </p:cNvPr>
              <p:cNvGrpSpPr>
                <a:grpSpLocks noChangeAspect="1"/>
              </p:cNvGrpSpPr>
              <p:nvPr/>
            </p:nvGrpSpPr>
            <p:grpSpPr>
              <a:xfrm>
                <a:off x="2886170" y="4635603"/>
                <a:ext cx="594554" cy="419078"/>
                <a:chOff x="4562584" y="4650255"/>
                <a:chExt cx="457200" cy="322263"/>
              </a:xfrm>
            </p:grpSpPr>
            <p:sp>
              <p:nvSpPr>
                <p:cNvPr id="163" name="Line 20">
                  <a:extLst>
                    <a:ext uri="{FF2B5EF4-FFF2-40B4-BE49-F238E27FC236}">
                      <a16:creationId xmlns:a16="http://schemas.microsoft.com/office/drawing/2014/main" id="{C8FF751A-7984-451B-83DB-41E441A8F9FA}"/>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64" name="Freeform 21">
                  <a:extLst>
                    <a:ext uri="{FF2B5EF4-FFF2-40B4-BE49-F238E27FC236}">
                      <a16:creationId xmlns:a16="http://schemas.microsoft.com/office/drawing/2014/main" id="{53A38D7C-6B34-4022-934E-A77F31C3906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65" name="Freeform 22">
                  <a:extLst>
                    <a:ext uri="{FF2B5EF4-FFF2-40B4-BE49-F238E27FC236}">
                      <a16:creationId xmlns:a16="http://schemas.microsoft.com/office/drawing/2014/main" id="{F7C74C7F-967F-4AFA-9D51-320DBAF2C5AF}"/>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66" name="Line 23">
                  <a:extLst>
                    <a:ext uri="{FF2B5EF4-FFF2-40B4-BE49-F238E27FC236}">
                      <a16:creationId xmlns:a16="http://schemas.microsoft.com/office/drawing/2014/main" id="{AD69D6C4-07B8-4B55-A0EB-5BEACD1EFBFC}"/>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72" name="Text Placeholder 2">
            <a:extLst>
              <a:ext uri="{FF2B5EF4-FFF2-40B4-BE49-F238E27FC236}">
                <a16:creationId xmlns:a16="http://schemas.microsoft.com/office/drawing/2014/main" id="{BF7F8AC7-713B-463B-A8DE-13AFC6634F28}"/>
              </a:ext>
            </a:extLst>
          </p:cNvPr>
          <p:cNvSpPr>
            <a:spLocks noGrp="1"/>
          </p:cNvSpPr>
          <p:nvPr>
            <p:ph type="body" sz="quarter" idx="14"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73" name="Text Placeholder 2">
            <a:extLst>
              <a:ext uri="{FF2B5EF4-FFF2-40B4-BE49-F238E27FC236}">
                <a16:creationId xmlns:a16="http://schemas.microsoft.com/office/drawing/2014/main" id="{5CA11264-4FBD-42B2-9B21-657574229D2C}"/>
              </a:ext>
            </a:extLst>
          </p:cNvPr>
          <p:cNvSpPr>
            <a:spLocks noGrp="1"/>
          </p:cNvSpPr>
          <p:nvPr>
            <p:ph type="body" sz="quarter" idx="15"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74" name="Text Placeholder 2">
            <a:extLst>
              <a:ext uri="{FF2B5EF4-FFF2-40B4-BE49-F238E27FC236}">
                <a16:creationId xmlns:a16="http://schemas.microsoft.com/office/drawing/2014/main" id="{29B02A23-3D56-4CFD-A325-2D86DAC86C92}"/>
              </a:ext>
            </a:extLst>
          </p:cNvPr>
          <p:cNvSpPr>
            <a:spLocks noGrp="1"/>
          </p:cNvSpPr>
          <p:nvPr>
            <p:ph type="body" sz="quarter" idx="16"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75" name="Text Placeholder 2">
            <a:extLst>
              <a:ext uri="{FF2B5EF4-FFF2-40B4-BE49-F238E27FC236}">
                <a16:creationId xmlns:a16="http://schemas.microsoft.com/office/drawing/2014/main" id="{7E58BCA5-934B-4829-9A78-F4088349FD4A}"/>
              </a:ext>
            </a:extLst>
          </p:cNvPr>
          <p:cNvSpPr>
            <a:spLocks noGrp="1"/>
          </p:cNvSpPr>
          <p:nvPr>
            <p:ph type="body" sz="quarter" idx="17"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65" name="Game Changers">
            <a:extLst>
              <a:ext uri="{FF2B5EF4-FFF2-40B4-BE49-F238E27FC236}">
                <a16:creationId xmlns:a16="http://schemas.microsoft.com/office/drawing/2014/main" id="{8EFF522E-0527-4A06-8096-C6C3E6DD890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66" name="Graphique 12">
            <a:extLst>
              <a:ext uri="{FF2B5EF4-FFF2-40B4-BE49-F238E27FC236}">
                <a16:creationId xmlns:a16="http://schemas.microsoft.com/office/drawing/2014/main" id="{D5B53D5F-9D9C-4970-A4A4-988D8895230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630574720"/>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4)">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ZoneTexte 9">
            <a:extLst>
              <a:ext uri="{FF2B5EF4-FFF2-40B4-BE49-F238E27FC236}">
                <a16:creationId xmlns:a16="http://schemas.microsoft.com/office/drawing/2014/main" id="{49609CCC-3FF7-4974-A488-4E7DB86664C2}"/>
              </a:ext>
            </a:extLst>
          </p:cNvPr>
          <p:cNvSpPr txBox="1"/>
          <p:nvPr userDrawn="1"/>
        </p:nvSpPr>
        <p:spPr>
          <a:xfrm>
            <a:off x="631150" y="156304"/>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8" name="ZoneTexte 19">
            <a:extLst>
              <a:ext uri="{FF2B5EF4-FFF2-40B4-BE49-F238E27FC236}">
                <a16:creationId xmlns:a16="http://schemas.microsoft.com/office/drawing/2014/main" id="{C9E510FC-2D66-46E7-A884-C3851CF79417}"/>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cxnSp>
        <p:nvCxnSpPr>
          <p:cNvPr id="12" name="Straight Connector 11">
            <a:extLst>
              <a:ext uri="{FF2B5EF4-FFF2-40B4-BE49-F238E27FC236}">
                <a16:creationId xmlns:a16="http://schemas.microsoft.com/office/drawing/2014/main" id="{903425C8-86C3-4AA7-8727-AC08CE1E7962}"/>
              </a:ext>
            </a:extLst>
          </p:cNvPr>
          <p:cNvCxnSpPr>
            <a:cxnSpLocks/>
          </p:cNvCxnSpPr>
          <p:nvPr/>
        </p:nvCxnSpPr>
        <p:spPr>
          <a:xfrm>
            <a:off x="631150"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Ellipse 125">
            <a:extLst>
              <a:ext uri="{FF2B5EF4-FFF2-40B4-BE49-F238E27FC236}">
                <a16:creationId xmlns:a16="http://schemas.microsoft.com/office/drawing/2014/main" id="{E4F10A16-CACA-4A04-8C10-649AD67BCBE5}"/>
              </a:ext>
            </a:extLst>
          </p:cNvPr>
          <p:cNvSpPr/>
          <p:nvPr/>
        </p:nvSpPr>
        <p:spPr>
          <a:xfrm>
            <a:off x="631150" y="3555334"/>
            <a:ext cx="180000" cy="180000"/>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2" name="Group 4">
            <a:extLst>
              <a:ext uri="{FF2B5EF4-FFF2-40B4-BE49-F238E27FC236}">
                <a16:creationId xmlns:a16="http://schemas.microsoft.com/office/drawing/2014/main" id="{DC18A30F-B552-450D-9E82-2B8D8688206E}"/>
              </a:ext>
            </a:extLst>
          </p:cNvPr>
          <p:cNvGrpSpPr>
            <a:grpSpLocks noChangeAspect="1"/>
          </p:cNvGrpSpPr>
          <p:nvPr/>
        </p:nvGrpSpPr>
        <p:grpSpPr bwMode="auto">
          <a:xfrm>
            <a:off x="670332" y="3594376"/>
            <a:ext cx="101636" cy="101916"/>
            <a:chOff x="2638" y="958"/>
            <a:chExt cx="1087" cy="1090"/>
          </a:xfrm>
          <a:noFill/>
        </p:grpSpPr>
        <p:sp>
          <p:nvSpPr>
            <p:cNvPr id="23" name="Freeform 5">
              <a:extLst>
                <a:ext uri="{FF2B5EF4-FFF2-40B4-BE49-F238E27FC236}">
                  <a16:creationId xmlns:a16="http://schemas.microsoft.com/office/drawing/2014/main" id="{C27D943E-A5F4-4F15-9F91-EDF35859342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Freeform 6">
              <a:extLst>
                <a:ext uri="{FF2B5EF4-FFF2-40B4-BE49-F238E27FC236}">
                  <a16:creationId xmlns:a16="http://schemas.microsoft.com/office/drawing/2014/main" id="{6134B46B-CEBD-48BA-B0C9-E898BA1CB688}"/>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Freeform 7">
              <a:extLst>
                <a:ext uri="{FF2B5EF4-FFF2-40B4-BE49-F238E27FC236}">
                  <a16:creationId xmlns:a16="http://schemas.microsoft.com/office/drawing/2014/main" id="{94982FE8-D91F-43E7-B73A-A64B4235D8DB}"/>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5" name="Ellipse 125">
            <a:extLst>
              <a:ext uri="{FF2B5EF4-FFF2-40B4-BE49-F238E27FC236}">
                <a16:creationId xmlns:a16="http://schemas.microsoft.com/office/drawing/2014/main" id="{CC019F07-4A0D-4708-9002-903956904576}"/>
              </a:ext>
            </a:extLst>
          </p:cNvPr>
          <p:cNvSpPr/>
          <p:nvPr/>
        </p:nvSpPr>
        <p:spPr>
          <a:xfrm>
            <a:off x="631150" y="3818386"/>
            <a:ext cx="180000" cy="180000"/>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B7388DE1-121D-41FC-BAF6-F8AEA45EED5A}"/>
              </a:ext>
            </a:extLst>
          </p:cNvPr>
          <p:cNvGrpSpPr>
            <a:grpSpLocks noChangeAspect="1"/>
          </p:cNvGrpSpPr>
          <p:nvPr/>
        </p:nvGrpSpPr>
        <p:grpSpPr>
          <a:xfrm>
            <a:off x="665417" y="3869102"/>
            <a:ext cx="111466" cy="78568"/>
            <a:chOff x="4562584" y="4650255"/>
            <a:chExt cx="457200" cy="322263"/>
          </a:xfrm>
        </p:grpSpPr>
        <p:sp>
          <p:nvSpPr>
            <p:cNvPr id="17" name="Line 20">
              <a:extLst>
                <a:ext uri="{FF2B5EF4-FFF2-40B4-BE49-F238E27FC236}">
                  <a16:creationId xmlns:a16="http://schemas.microsoft.com/office/drawing/2014/main" id="{2785C6F4-5549-4110-AE54-D1D61C1EF7BD}"/>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8" name="Freeform 21">
              <a:extLst>
                <a:ext uri="{FF2B5EF4-FFF2-40B4-BE49-F238E27FC236}">
                  <a16:creationId xmlns:a16="http://schemas.microsoft.com/office/drawing/2014/main" id="{B7FD20A5-2E61-489F-83E6-9B9759277494}"/>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9" name="Freeform 22">
              <a:extLst>
                <a:ext uri="{FF2B5EF4-FFF2-40B4-BE49-F238E27FC236}">
                  <a16:creationId xmlns:a16="http://schemas.microsoft.com/office/drawing/2014/main" id="{0F10D857-76C9-46EB-8D3E-D6822160F773}"/>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20" name="Line 23">
              <a:extLst>
                <a:ext uri="{FF2B5EF4-FFF2-40B4-BE49-F238E27FC236}">
                  <a16:creationId xmlns:a16="http://schemas.microsoft.com/office/drawing/2014/main" id="{059718CA-A50B-423B-B7BE-411056C4CF62}"/>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sp>
        <p:nvSpPr>
          <p:cNvPr id="3" name="Text Placeholder 2">
            <a:extLst>
              <a:ext uri="{FF2B5EF4-FFF2-40B4-BE49-F238E27FC236}">
                <a16:creationId xmlns:a16="http://schemas.microsoft.com/office/drawing/2014/main" id="{E5618524-7E19-453E-B6E5-CED030DAA0E3}"/>
              </a:ext>
            </a:extLst>
          </p:cNvPr>
          <p:cNvSpPr>
            <a:spLocks noGrp="1"/>
          </p:cNvSpPr>
          <p:nvPr>
            <p:ph type="body" sz="quarter" idx="10" hasCustomPrompt="1"/>
          </p:nvPr>
        </p:nvSpPr>
        <p:spPr>
          <a:xfrm>
            <a:off x="631150" y="2868463"/>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76" name="Text Placeholder 2">
            <a:extLst>
              <a:ext uri="{FF2B5EF4-FFF2-40B4-BE49-F238E27FC236}">
                <a16:creationId xmlns:a16="http://schemas.microsoft.com/office/drawing/2014/main" id="{19FF9332-15F2-4821-B822-44000397DC51}"/>
              </a:ext>
            </a:extLst>
          </p:cNvPr>
          <p:cNvSpPr>
            <a:spLocks noGrp="1"/>
          </p:cNvSpPr>
          <p:nvPr>
            <p:ph type="body" sz="quarter" idx="11" hasCustomPrompt="1"/>
          </p:nvPr>
        </p:nvSpPr>
        <p:spPr>
          <a:xfrm>
            <a:off x="631150" y="3108403"/>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77" name="Text Placeholder 2">
            <a:extLst>
              <a:ext uri="{FF2B5EF4-FFF2-40B4-BE49-F238E27FC236}">
                <a16:creationId xmlns:a16="http://schemas.microsoft.com/office/drawing/2014/main" id="{D75B95EB-B11E-4A94-ACBB-C77CACD85517}"/>
              </a:ext>
            </a:extLst>
          </p:cNvPr>
          <p:cNvSpPr>
            <a:spLocks noGrp="1"/>
          </p:cNvSpPr>
          <p:nvPr>
            <p:ph type="body" sz="quarter" idx="12" hasCustomPrompt="1"/>
          </p:nvPr>
        </p:nvSpPr>
        <p:spPr>
          <a:xfrm>
            <a:off x="900707" y="355252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78" name="Text Placeholder 2">
            <a:extLst>
              <a:ext uri="{FF2B5EF4-FFF2-40B4-BE49-F238E27FC236}">
                <a16:creationId xmlns:a16="http://schemas.microsoft.com/office/drawing/2014/main" id="{5497ECF1-4DCF-4CD1-AE49-C6FDC9DB1BC8}"/>
              </a:ext>
            </a:extLst>
          </p:cNvPr>
          <p:cNvSpPr>
            <a:spLocks noGrp="1"/>
          </p:cNvSpPr>
          <p:nvPr>
            <p:ph type="body" sz="quarter" idx="13" hasCustomPrompt="1"/>
          </p:nvPr>
        </p:nvSpPr>
        <p:spPr>
          <a:xfrm>
            <a:off x="900707" y="381031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grpSp>
        <p:nvGrpSpPr>
          <p:cNvPr id="79" name="Group 78">
            <a:extLst>
              <a:ext uri="{FF2B5EF4-FFF2-40B4-BE49-F238E27FC236}">
                <a16:creationId xmlns:a16="http://schemas.microsoft.com/office/drawing/2014/main" id="{630CB303-F8F7-461A-97EA-80BF97A81380}"/>
              </a:ext>
            </a:extLst>
          </p:cNvPr>
          <p:cNvGrpSpPr/>
          <p:nvPr/>
        </p:nvGrpSpPr>
        <p:grpSpPr>
          <a:xfrm>
            <a:off x="631150" y="4875303"/>
            <a:ext cx="464690" cy="562031"/>
            <a:chOff x="698818" y="3436355"/>
            <a:chExt cx="464690" cy="562031"/>
          </a:xfrm>
        </p:grpSpPr>
        <p:cxnSp>
          <p:nvCxnSpPr>
            <p:cNvPr id="80" name="Straight Connector 79">
              <a:extLst>
                <a:ext uri="{FF2B5EF4-FFF2-40B4-BE49-F238E27FC236}">
                  <a16:creationId xmlns:a16="http://schemas.microsoft.com/office/drawing/2014/main" id="{2C46C1D2-3A73-4D56-9031-E6DD71DA9FBA}"/>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2014C176-D61E-4F69-AB38-609BDAACC350}"/>
                </a:ext>
              </a:extLst>
            </p:cNvPr>
            <p:cNvGrpSpPr>
              <a:grpSpLocks noChangeAspect="1"/>
            </p:cNvGrpSpPr>
            <p:nvPr/>
          </p:nvGrpSpPr>
          <p:grpSpPr>
            <a:xfrm>
              <a:off x="698818" y="3555334"/>
              <a:ext cx="180000" cy="180000"/>
              <a:chOff x="2703390" y="3158472"/>
              <a:chExt cx="960114" cy="960114"/>
            </a:xfrm>
          </p:grpSpPr>
          <p:sp>
            <p:nvSpPr>
              <p:cNvPr id="89" name="Ellipse 125">
                <a:extLst>
                  <a:ext uri="{FF2B5EF4-FFF2-40B4-BE49-F238E27FC236}">
                    <a16:creationId xmlns:a16="http://schemas.microsoft.com/office/drawing/2014/main" id="{86F70EE5-3D63-4A39-900B-9A4875B7AED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0" name="Group 4">
                <a:extLst>
                  <a:ext uri="{FF2B5EF4-FFF2-40B4-BE49-F238E27FC236}">
                    <a16:creationId xmlns:a16="http://schemas.microsoft.com/office/drawing/2014/main" id="{8CCD749E-8FA2-4BA4-B0CC-A4A74117C7DB}"/>
                  </a:ext>
                </a:extLst>
              </p:cNvPr>
              <p:cNvGrpSpPr>
                <a:grpSpLocks noChangeAspect="1"/>
              </p:cNvGrpSpPr>
              <p:nvPr/>
            </p:nvGrpSpPr>
            <p:grpSpPr bwMode="auto">
              <a:xfrm>
                <a:off x="2912386" y="3366720"/>
                <a:ext cx="542122" cy="543618"/>
                <a:chOff x="2638" y="958"/>
                <a:chExt cx="1087" cy="1090"/>
              </a:xfrm>
              <a:noFill/>
            </p:grpSpPr>
            <p:sp>
              <p:nvSpPr>
                <p:cNvPr id="91" name="Freeform 5">
                  <a:extLst>
                    <a:ext uri="{FF2B5EF4-FFF2-40B4-BE49-F238E27FC236}">
                      <a16:creationId xmlns:a16="http://schemas.microsoft.com/office/drawing/2014/main" id="{C12A205A-C7B7-4DD9-A579-02BDC5C81CDD}"/>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Freeform 6">
                  <a:extLst>
                    <a:ext uri="{FF2B5EF4-FFF2-40B4-BE49-F238E27FC236}">
                      <a16:creationId xmlns:a16="http://schemas.microsoft.com/office/drawing/2014/main" id="{CBC4A8D9-E9B1-44AD-BC48-C97DC9E54FC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Freeform 7">
                  <a:extLst>
                    <a:ext uri="{FF2B5EF4-FFF2-40B4-BE49-F238E27FC236}">
                      <a16:creationId xmlns:a16="http://schemas.microsoft.com/office/drawing/2014/main" id="{D29AD437-2A40-4F2C-A711-D855BA2820B3}"/>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82" name="Group 81">
              <a:extLst>
                <a:ext uri="{FF2B5EF4-FFF2-40B4-BE49-F238E27FC236}">
                  <a16:creationId xmlns:a16="http://schemas.microsoft.com/office/drawing/2014/main" id="{D57C8B08-D9C8-4390-9176-59D88565C141}"/>
                </a:ext>
              </a:extLst>
            </p:cNvPr>
            <p:cNvGrpSpPr>
              <a:grpSpLocks noChangeAspect="1"/>
            </p:cNvGrpSpPr>
            <p:nvPr/>
          </p:nvGrpSpPr>
          <p:grpSpPr>
            <a:xfrm>
              <a:off x="698818" y="3818386"/>
              <a:ext cx="180000" cy="180000"/>
              <a:chOff x="2703390" y="4365085"/>
              <a:chExt cx="960114" cy="960114"/>
            </a:xfrm>
          </p:grpSpPr>
          <p:sp>
            <p:nvSpPr>
              <p:cNvPr id="83" name="Ellipse 125">
                <a:extLst>
                  <a:ext uri="{FF2B5EF4-FFF2-40B4-BE49-F238E27FC236}">
                    <a16:creationId xmlns:a16="http://schemas.microsoft.com/office/drawing/2014/main" id="{7A9CA8E2-FEEE-4D89-9721-6BA551CEC23C}"/>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4" name="Group 83">
                <a:extLst>
                  <a:ext uri="{FF2B5EF4-FFF2-40B4-BE49-F238E27FC236}">
                    <a16:creationId xmlns:a16="http://schemas.microsoft.com/office/drawing/2014/main" id="{11B25C58-92C7-4591-8C5C-4910E413948A}"/>
                  </a:ext>
                </a:extLst>
              </p:cNvPr>
              <p:cNvGrpSpPr>
                <a:grpSpLocks noChangeAspect="1"/>
              </p:cNvGrpSpPr>
              <p:nvPr/>
            </p:nvGrpSpPr>
            <p:grpSpPr>
              <a:xfrm>
                <a:off x="2886170" y="4635603"/>
                <a:ext cx="594554" cy="419078"/>
                <a:chOff x="4562584" y="4650255"/>
                <a:chExt cx="457200" cy="322263"/>
              </a:xfrm>
            </p:grpSpPr>
            <p:sp>
              <p:nvSpPr>
                <p:cNvPr id="85" name="Line 20">
                  <a:extLst>
                    <a:ext uri="{FF2B5EF4-FFF2-40B4-BE49-F238E27FC236}">
                      <a16:creationId xmlns:a16="http://schemas.microsoft.com/office/drawing/2014/main" id="{38FB819D-897A-4719-A05C-19DA6D739EDF}"/>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6" name="Freeform 21">
                  <a:extLst>
                    <a:ext uri="{FF2B5EF4-FFF2-40B4-BE49-F238E27FC236}">
                      <a16:creationId xmlns:a16="http://schemas.microsoft.com/office/drawing/2014/main" id="{B3C20AE1-9C99-415B-BE68-EB5A086DBEC1}"/>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7" name="Freeform 22">
                  <a:extLst>
                    <a:ext uri="{FF2B5EF4-FFF2-40B4-BE49-F238E27FC236}">
                      <a16:creationId xmlns:a16="http://schemas.microsoft.com/office/drawing/2014/main" id="{61999F00-4195-4B70-83B4-60E3329F0831}"/>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8" name="Line 23">
                  <a:extLst>
                    <a:ext uri="{FF2B5EF4-FFF2-40B4-BE49-F238E27FC236}">
                      <a16:creationId xmlns:a16="http://schemas.microsoft.com/office/drawing/2014/main" id="{8934B8EB-EBA6-4878-976D-45F9D52B041F}"/>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94" name="Text Placeholder 2">
            <a:extLst>
              <a:ext uri="{FF2B5EF4-FFF2-40B4-BE49-F238E27FC236}">
                <a16:creationId xmlns:a16="http://schemas.microsoft.com/office/drawing/2014/main" id="{D7F6C252-5A50-4565-AA12-467F635AF46D}"/>
              </a:ext>
            </a:extLst>
          </p:cNvPr>
          <p:cNvSpPr>
            <a:spLocks noGrp="1"/>
          </p:cNvSpPr>
          <p:nvPr>
            <p:ph type="body" sz="quarter" idx="14"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95" name="Text Placeholder 2">
            <a:extLst>
              <a:ext uri="{FF2B5EF4-FFF2-40B4-BE49-F238E27FC236}">
                <a16:creationId xmlns:a16="http://schemas.microsoft.com/office/drawing/2014/main" id="{BC55E0CB-4D93-439D-8324-924D0DF808D8}"/>
              </a:ext>
            </a:extLst>
          </p:cNvPr>
          <p:cNvSpPr>
            <a:spLocks noGrp="1"/>
          </p:cNvSpPr>
          <p:nvPr>
            <p:ph type="body" sz="quarter" idx="15"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96" name="Text Placeholder 2">
            <a:extLst>
              <a:ext uri="{FF2B5EF4-FFF2-40B4-BE49-F238E27FC236}">
                <a16:creationId xmlns:a16="http://schemas.microsoft.com/office/drawing/2014/main" id="{98FF47C6-847A-4FBF-94C5-A44644DAF6BC}"/>
              </a:ext>
            </a:extLst>
          </p:cNvPr>
          <p:cNvSpPr>
            <a:spLocks noGrp="1"/>
          </p:cNvSpPr>
          <p:nvPr>
            <p:ph type="body" sz="quarter" idx="16"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97" name="Text Placeholder 2">
            <a:extLst>
              <a:ext uri="{FF2B5EF4-FFF2-40B4-BE49-F238E27FC236}">
                <a16:creationId xmlns:a16="http://schemas.microsoft.com/office/drawing/2014/main" id="{01F365FD-15B6-4DF7-90CE-9448A5AF4B34}"/>
              </a:ext>
            </a:extLst>
          </p:cNvPr>
          <p:cNvSpPr>
            <a:spLocks noGrp="1"/>
          </p:cNvSpPr>
          <p:nvPr>
            <p:ph type="body" sz="quarter" idx="17"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grpSp>
        <p:nvGrpSpPr>
          <p:cNvPr id="98" name="Group 97">
            <a:extLst>
              <a:ext uri="{FF2B5EF4-FFF2-40B4-BE49-F238E27FC236}">
                <a16:creationId xmlns:a16="http://schemas.microsoft.com/office/drawing/2014/main" id="{3679E569-0047-4049-9164-B3DB42B8D3C5}"/>
              </a:ext>
            </a:extLst>
          </p:cNvPr>
          <p:cNvGrpSpPr/>
          <p:nvPr/>
        </p:nvGrpSpPr>
        <p:grpSpPr>
          <a:xfrm>
            <a:off x="5267422" y="3436355"/>
            <a:ext cx="464690" cy="562031"/>
            <a:chOff x="698818" y="3436355"/>
            <a:chExt cx="464690" cy="562031"/>
          </a:xfrm>
        </p:grpSpPr>
        <p:cxnSp>
          <p:nvCxnSpPr>
            <p:cNvPr id="99" name="Straight Connector 98">
              <a:extLst>
                <a:ext uri="{FF2B5EF4-FFF2-40B4-BE49-F238E27FC236}">
                  <a16:creationId xmlns:a16="http://schemas.microsoft.com/office/drawing/2014/main" id="{F8E42532-D76D-4406-B008-BE572A5C17ED}"/>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206DD568-B9DC-4D81-9106-BD12C2CDF721}"/>
                </a:ext>
              </a:extLst>
            </p:cNvPr>
            <p:cNvGrpSpPr>
              <a:grpSpLocks noChangeAspect="1"/>
            </p:cNvGrpSpPr>
            <p:nvPr/>
          </p:nvGrpSpPr>
          <p:grpSpPr>
            <a:xfrm>
              <a:off x="698818" y="3555334"/>
              <a:ext cx="180000" cy="180000"/>
              <a:chOff x="2703390" y="3158472"/>
              <a:chExt cx="960114" cy="960114"/>
            </a:xfrm>
          </p:grpSpPr>
          <p:sp>
            <p:nvSpPr>
              <p:cNvPr id="108" name="Ellipse 125">
                <a:extLst>
                  <a:ext uri="{FF2B5EF4-FFF2-40B4-BE49-F238E27FC236}">
                    <a16:creationId xmlns:a16="http://schemas.microsoft.com/office/drawing/2014/main" id="{7E3FFC1A-7187-4625-8CBE-DCDE2AAF1F60}"/>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9" name="Group 4">
                <a:extLst>
                  <a:ext uri="{FF2B5EF4-FFF2-40B4-BE49-F238E27FC236}">
                    <a16:creationId xmlns:a16="http://schemas.microsoft.com/office/drawing/2014/main" id="{A71E269C-5B9A-455D-AB2B-214C05CF2914}"/>
                  </a:ext>
                </a:extLst>
              </p:cNvPr>
              <p:cNvGrpSpPr>
                <a:grpSpLocks noChangeAspect="1"/>
              </p:cNvGrpSpPr>
              <p:nvPr/>
            </p:nvGrpSpPr>
            <p:grpSpPr bwMode="auto">
              <a:xfrm>
                <a:off x="2912386" y="3366720"/>
                <a:ext cx="542122" cy="543618"/>
                <a:chOff x="2638" y="958"/>
                <a:chExt cx="1087" cy="1090"/>
              </a:xfrm>
              <a:noFill/>
            </p:grpSpPr>
            <p:sp>
              <p:nvSpPr>
                <p:cNvPr id="110" name="Freeform 5">
                  <a:extLst>
                    <a:ext uri="{FF2B5EF4-FFF2-40B4-BE49-F238E27FC236}">
                      <a16:creationId xmlns:a16="http://schemas.microsoft.com/office/drawing/2014/main" id="{33CABAD9-C910-4C24-9965-1AC0D685EFD4}"/>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Freeform 6">
                  <a:extLst>
                    <a:ext uri="{FF2B5EF4-FFF2-40B4-BE49-F238E27FC236}">
                      <a16:creationId xmlns:a16="http://schemas.microsoft.com/office/drawing/2014/main" id="{5D525717-118A-4958-8F91-8EF857E66DBC}"/>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Freeform 7">
                  <a:extLst>
                    <a:ext uri="{FF2B5EF4-FFF2-40B4-BE49-F238E27FC236}">
                      <a16:creationId xmlns:a16="http://schemas.microsoft.com/office/drawing/2014/main" id="{895F3650-AACF-4A4E-A43B-2883C02C9DCD}"/>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01" name="Group 100">
              <a:extLst>
                <a:ext uri="{FF2B5EF4-FFF2-40B4-BE49-F238E27FC236}">
                  <a16:creationId xmlns:a16="http://schemas.microsoft.com/office/drawing/2014/main" id="{09D1F827-C4B2-4410-98B3-AF48E975C64A}"/>
                </a:ext>
              </a:extLst>
            </p:cNvPr>
            <p:cNvGrpSpPr>
              <a:grpSpLocks noChangeAspect="1"/>
            </p:cNvGrpSpPr>
            <p:nvPr/>
          </p:nvGrpSpPr>
          <p:grpSpPr>
            <a:xfrm>
              <a:off x="698818" y="3818386"/>
              <a:ext cx="180000" cy="180000"/>
              <a:chOff x="2703390" y="4365085"/>
              <a:chExt cx="960114" cy="960114"/>
            </a:xfrm>
          </p:grpSpPr>
          <p:sp>
            <p:nvSpPr>
              <p:cNvPr id="102" name="Ellipse 125">
                <a:extLst>
                  <a:ext uri="{FF2B5EF4-FFF2-40B4-BE49-F238E27FC236}">
                    <a16:creationId xmlns:a16="http://schemas.microsoft.com/office/drawing/2014/main" id="{95F3D1DA-0A03-4AF4-952E-59748AE25E06}"/>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3" name="Group 102">
                <a:extLst>
                  <a:ext uri="{FF2B5EF4-FFF2-40B4-BE49-F238E27FC236}">
                    <a16:creationId xmlns:a16="http://schemas.microsoft.com/office/drawing/2014/main" id="{CE4F2DCC-422A-4066-BEE3-2E87841256CD}"/>
                  </a:ext>
                </a:extLst>
              </p:cNvPr>
              <p:cNvGrpSpPr>
                <a:grpSpLocks noChangeAspect="1"/>
              </p:cNvGrpSpPr>
              <p:nvPr/>
            </p:nvGrpSpPr>
            <p:grpSpPr>
              <a:xfrm>
                <a:off x="2886170" y="4635603"/>
                <a:ext cx="594554" cy="419078"/>
                <a:chOff x="4562584" y="4650255"/>
                <a:chExt cx="457200" cy="322263"/>
              </a:xfrm>
            </p:grpSpPr>
            <p:sp>
              <p:nvSpPr>
                <p:cNvPr id="104" name="Line 20">
                  <a:extLst>
                    <a:ext uri="{FF2B5EF4-FFF2-40B4-BE49-F238E27FC236}">
                      <a16:creationId xmlns:a16="http://schemas.microsoft.com/office/drawing/2014/main" id="{AA8A5E72-8262-4687-9E3F-DA10E9CB5F78}"/>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5" name="Freeform 21">
                  <a:extLst>
                    <a:ext uri="{FF2B5EF4-FFF2-40B4-BE49-F238E27FC236}">
                      <a16:creationId xmlns:a16="http://schemas.microsoft.com/office/drawing/2014/main" id="{28A7B842-BC68-428A-8367-7FB0B83756B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6" name="Freeform 22">
                  <a:extLst>
                    <a:ext uri="{FF2B5EF4-FFF2-40B4-BE49-F238E27FC236}">
                      <a16:creationId xmlns:a16="http://schemas.microsoft.com/office/drawing/2014/main" id="{07E8C1AB-3C29-4DE9-B1BB-E4A7F35E3C62}"/>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7" name="Line 23">
                  <a:extLst>
                    <a:ext uri="{FF2B5EF4-FFF2-40B4-BE49-F238E27FC236}">
                      <a16:creationId xmlns:a16="http://schemas.microsoft.com/office/drawing/2014/main" id="{BF92A8A0-3F14-4CEC-815A-90C541ABB6D4}"/>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13" name="Text Placeholder 2">
            <a:extLst>
              <a:ext uri="{FF2B5EF4-FFF2-40B4-BE49-F238E27FC236}">
                <a16:creationId xmlns:a16="http://schemas.microsoft.com/office/drawing/2014/main" id="{55D7FADF-7F6E-435C-B6DE-FAB87D24809D}"/>
              </a:ext>
            </a:extLst>
          </p:cNvPr>
          <p:cNvSpPr>
            <a:spLocks noGrp="1"/>
          </p:cNvSpPr>
          <p:nvPr>
            <p:ph type="body" sz="quarter" idx="18" hasCustomPrompt="1"/>
          </p:nvPr>
        </p:nvSpPr>
        <p:spPr>
          <a:xfrm>
            <a:off x="5267422" y="2868463"/>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14" name="Text Placeholder 2">
            <a:extLst>
              <a:ext uri="{FF2B5EF4-FFF2-40B4-BE49-F238E27FC236}">
                <a16:creationId xmlns:a16="http://schemas.microsoft.com/office/drawing/2014/main" id="{EA39D3C2-9F1C-4899-89C7-124EFA45C1A8}"/>
              </a:ext>
            </a:extLst>
          </p:cNvPr>
          <p:cNvSpPr>
            <a:spLocks noGrp="1"/>
          </p:cNvSpPr>
          <p:nvPr>
            <p:ph type="body" sz="quarter" idx="19" hasCustomPrompt="1"/>
          </p:nvPr>
        </p:nvSpPr>
        <p:spPr>
          <a:xfrm>
            <a:off x="5267422" y="3108403"/>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15" name="Text Placeholder 2">
            <a:extLst>
              <a:ext uri="{FF2B5EF4-FFF2-40B4-BE49-F238E27FC236}">
                <a16:creationId xmlns:a16="http://schemas.microsoft.com/office/drawing/2014/main" id="{7AB01C7A-B359-4DEB-A383-F9EC6C4AC2AA}"/>
              </a:ext>
            </a:extLst>
          </p:cNvPr>
          <p:cNvSpPr>
            <a:spLocks noGrp="1"/>
          </p:cNvSpPr>
          <p:nvPr>
            <p:ph type="body" sz="quarter" idx="20" hasCustomPrompt="1"/>
          </p:nvPr>
        </p:nvSpPr>
        <p:spPr>
          <a:xfrm>
            <a:off x="5536979" y="355252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16" name="Text Placeholder 2">
            <a:extLst>
              <a:ext uri="{FF2B5EF4-FFF2-40B4-BE49-F238E27FC236}">
                <a16:creationId xmlns:a16="http://schemas.microsoft.com/office/drawing/2014/main" id="{11C50017-020E-4849-8689-BFE63697476C}"/>
              </a:ext>
            </a:extLst>
          </p:cNvPr>
          <p:cNvSpPr>
            <a:spLocks noGrp="1"/>
          </p:cNvSpPr>
          <p:nvPr>
            <p:ph type="body" sz="quarter" idx="21" hasCustomPrompt="1"/>
          </p:nvPr>
        </p:nvSpPr>
        <p:spPr>
          <a:xfrm>
            <a:off x="5536979" y="381031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grpSp>
        <p:nvGrpSpPr>
          <p:cNvPr id="117" name="Group 116">
            <a:extLst>
              <a:ext uri="{FF2B5EF4-FFF2-40B4-BE49-F238E27FC236}">
                <a16:creationId xmlns:a16="http://schemas.microsoft.com/office/drawing/2014/main" id="{24DED4ED-1147-4096-AC8D-DC8A43DB5B50}"/>
              </a:ext>
            </a:extLst>
          </p:cNvPr>
          <p:cNvGrpSpPr/>
          <p:nvPr/>
        </p:nvGrpSpPr>
        <p:grpSpPr>
          <a:xfrm>
            <a:off x="5267422" y="4875303"/>
            <a:ext cx="464690" cy="562031"/>
            <a:chOff x="698818" y="3436355"/>
            <a:chExt cx="464690" cy="562031"/>
          </a:xfrm>
        </p:grpSpPr>
        <p:cxnSp>
          <p:nvCxnSpPr>
            <p:cNvPr id="118" name="Straight Connector 117">
              <a:extLst>
                <a:ext uri="{FF2B5EF4-FFF2-40B4-BE49-F238E27FC236}">
                  <a16:creationId xmlns:a16="http://schemas.microsoft.com/office/drawing/2014/main" id="{12E853E8-AF9C-46C2-B0D3-0F9C2B8916EE}"/>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1FF0987F-68F5-4471-B6BD-1457294E1A5E}"/>
                </a:ext>
              </a:extLst>
            </p:cNvPr>
            <p:cNvGrpSpPr>
              <a:grpSpLocks noChangeAspect="1"/>
            </p:cNvGrpSpPr>
            <p:nvPr/>
          </p:nvGrpSpPr>
          <p:grpSpPr>
            <a:xfrm>
              <a:off x="698818" y="3555334"/>
              <a:ext cx="180000" cy="180000"/>
              <a:chOff x="2703390" y="3158472"/>
              <a:chExt cx="960114" cy="960114"/>
            </a:xfrm>
          </p:grpSpPr>
          <p:sp>
            <p:nvSpPr>
              <p:cNvPr id="127" name="Ellipse 125">
                <a:extLst>
                  <a:ext uri="{FF2B5EF4-FFF2-40B4-BE49-F238E27FC236}">
                    <a16:creationId xmlns:a16="http://schemas.microsoft.com/office/drawing/2014/main" id="{442D6799-9E4F-4A00-9932-6AC6B555E840}"/>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8" name="Group 4">
                <a:extLst>
                  <a:ext uri="{FF2B5EF4-FFF2-40B4-BE49-F238E27FC236}">
                    <a16:creationId xmlns:a16="http://schemas.microsoft.com/office/drawing/2014/main" id="{D8D59D39-0AA9-437D-91F3-639B431E26D8}"/>
                  </a:ext>
                </a:extLst>
              </p:cNvPr>
              <p:cNvGrpSpPr>
                <a:grpSpLocks noChangeAspect="1"/>
              </p:cNvGrpSpPr>
              <p:nvPr/>
            </p:nvGrpSpPr>
            <p:grpSpPr bwMode="auto">
              <a:xfrm>
                <a:off x="2912386" y="3366720"/>
                <a:ext cx="542122" cy="543618"/>
                <a:chOff x="2638" y="958"/>
                <a:chExt cx="1087" cy="1090"/>
              </a:xfrm>
              <a:noFill/>
            </p:grpSpPr>
            <p:sp>
              <p:nvSpPr>
                <p:cNvPr id="129" name="Freeform 5">
                  <a:extLst>
                    <a:ext uri="{FF2B5EF4-FFF2-40B4-BE49-F238E27FC236}">
                      <a16:creationId xmlns:a16="http://schemas.microsoft.com/office/drawing/2014/main" id="{B43F8980-7343-4767-BD78-968DC1BACC63}"/>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6">
                  <a:extLst>
                    <a:ext uri="{FF2B5EF4-FFF2-40B4-BE49-F238E27FC236}">
                      <a16:creationId xmlns:a16="http://schemas.microsoft.com/office/drawing/2014/main" id="{60259312-891E-4B8B-9FCA-CBCDB2DB6C4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Freeform 7">
                  <a:extLst>
                    <a:ext uri="{FF2B5EF4-FFF2-40B4-BE49-F238E27FC236}">
                      <a16:creationId xmlns:a16="http://schemas.microsoft.com/office/drawing/2014/main" id="{A4BD0DF3-B090-4C91-93CE-11B2F88C5899}"/>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20" name="Group 119">
              <a:extLst>
                <a:ext uri="{FF2B5EF4-FFF2-40B4-BE49-F238E27FC236}">
                  <a16:creationId xmlns:a16="http://schemas.microsoft.com/office/drawing/2014/main" id="{F43FBB3B-9731-4C7C-89CB-946ADE53C501}"/>
                </a:ext>
              </a:extLst>
            </p:cNvPr>
            <p:cNvGrpSpPr>
              <a:grpSpLocks noChangeAspect="1"/>
            </p:cNvGrpSpPr>
            <p:nvPr/>
          </p:nvGrpSpPr>
          <p:grpSpPr>
            <a:xfrm>
              <a:off x="698818" y="3818386"/>
              <a:ext cx="180000" cy="180000"/>
              <a:chOff x="2703390" y="4365085"/>
              <a:chExt cx="960114" cy="960114"/>
            </a:xfrm>
          </p:grpSpPr>
          <p:sp>
            <p:nvSpPr>
              <p:cNvPr id="121" name="Ellipse 125">
                <a:extLst>
                  <a:ext uri="{FF2B5EF4-FFF2-40B4-BE49-F238E27FC236}">
                    <a16:creationId xmlns:a16="http://schemas.microsoft.com/office/drawing/2014/main" id="{09F294C8-1677-409C-BEE0-3AA7590EC72E}"/>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2" name="Group 121">
                <a:extLst>
                  <a:ext uri="{FF2B5EF4-FFF2-40B4-BE49-F238E27FC236}">
                    <a16:creationId xmlns:a16="http://schemas.microsoft.com/office/drawing/2014/main" id="{0D91FC3F-ACC6-432A-8ECE-AC47647F5931}"/>
                  </a:ext>
                </a:extLst>
              </p:cNvPr>
              <p:cNvGrpSpPr>
                <a:grpSpLocks noChangeAspect="1"/>
              </p:cNvGrpSpPr>
              <p:nvPr/>
            </p:nvGrpSpPr>
            <p:grpSpPr>
              <a:xfrm>
                <a:off x="2886170" y="4635603"/>
                <a:ext cx="594554" cy="419078"/>
                <a:chOff x="4562584" y="4650255"/>
                <a:chExt cx="457200" cy="322263"/>
              </a:xfrm>
            </p:grpSpPr>
            <p:sp>
              <p:nvSpPr>
                <p:cNvPr id="123" name="Line 20">
                  <a:extLst>
                    <a:ext uri="{FF2B5EF4-FFF2-40B4-BE49-F238E27FC236}">
                      <a16:creationId xmlns:a16="http://schemas.microsoft.com/office/drawing/2014/main" id="{0956BF74-C85D-4E50-BEBC-8CF62806607C}"/>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4" name="Freeform 21">
                  <a:extLst>
                    <a:ext uri="{FF2B5EF4-FFF2-40B4-BE49-F238E27FC236}">
                      <a16:creationId xmlns:a16="http://schemas.microsoft.com/office/drawing/2014/main" id="{7F308AA5-A3B3-416B-9B3A-6C6BCC770A0A}"/>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5" name="Freeform 22">
                  <a:extLst>
                    <a:ext uri="{FF2B5EF4-FFF2-40B4-BE49-F238E27FC236}">
                      <a16:creationId xmlns:a16="http://schemas.microsoft.com/office/drawing/2014/main" id="{0B9D8E9E-953C-48D1-97B9-9D105EE13DF8}"/>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6" name="Line 23">
                  <a:extLst>
                    <a:ext uri="{FF2B5EF4-FFF2-40B4-BE49-F238E27FC236}">
                      <a16:creationId xmlns:a16="http://schemas.microsoft.com/office/drawing/2014/main" id="{34C0CC6A-9E5D-42BA-9B2A-7E9D94ABDF1F}"/>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32" name="Text Placeholder 2">
            <a:extLst>
              <a:ext uri="{FF2B5EF4-FFF2-40B4-BE49-F238E27FC236}">
                <a16:creationId xmlns:a16="http://schemas.microsoft.com/office/drawing/2014/main" id="{9E456CB6-2F96-4E49-B433-C8D0416ED548}"/>
              </a:ext>
            </a:extLst>
          </p:cNvPr>
          <p:cNvSpPr>
            <a:spLocks noGrp="1"/>
          </p:cNvSpPr>
          <p:nvPr>
            <p:ph type="body" sz="quarter" idx="22" hasCustomPrompt="1"/>
          </p:nvPr>
        </p:nvSpPr>
        <p:spPr>
          <a:xfrm>
            <a:off x="5267422" y="4307411"/>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33" name="Text Placeholder 2">
            <a:extLst>
              <a:ext uri="{FF2B5EF4-FFF2-40B4-BE49-F238E27FC236}">
                <a16:creationId xmlns:a16="http://schemas.microsoft.com/office/drawing/2014/main" id="{B47165A2-D1ED-4D23-8098-A23269F255D7}"/>
              </a:ext>
            </a:extLst>
          </p:cNvPr>
          <p:cNvSpPr>
            <a:spLocks noGrp="1"/>
          </p:cNvSpPr>
          <p:nvPr>
            <p:ph type="body" sz="quarter" idx="23" hasCustomPrompt="1"/>
          </p:nvPr>
        </p:nvSpPr>
        <p:spPr>
          <a:xfrm>
            <a:off x="5267422"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34" name="Text Placeholder 2">
            <a:extLst>
              <a:ext uri="{FF2B5EF4-FFF2-40B4-BE49-F238E27FC236}">
                <a16:creationId xmlns:a16="http://schemas.microsoft.com/office/drawing/2014/main" id="{915DACD7-2E2A-40A6-A8D3-0E6633BFE538}"/>
              </a:ext>
            </a:extLst>
          </p:cNvPr>
          <p:cNvSpPr>
            <a:spLocks noGrp="1"/>
          </p:cNvSpPr>
          <p:nvPr>
            <p:ph type="body" sz="quarter" idx="24" hasCustomPrompt="1"/>
          </p:nvPr>
        </p:nvSpPr>
        <p:spPr>
          <a:xfrm>
            <a:off x="5536979"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35" name="Text Placeholder 2">
            <a:extLst>
              <a:ext uri="{FF2B5EF4-FFF2-40B4-BE49-F238E27FC236}">
                <a16:creationId xmlns:a16="http://schemas.microsoft.com/office/drawing/2014/main" id="{84DD6640-1F56-472C-BA5F-1C0CFDFCF6BE}"/>
              </a:ext>
            </a:extLst>
          </p:cNvPr>
          <p:cNvSpPr>
            <a:spLocks noGrp="1"/>
          </p:cNvSpPr>
          <p:nvPr>
            <p:ph type="body" sz="quarter" idx="25" hasCustomPrompt="1"/>
          </p:nvPr>
        </p:nvSpPr>
        <p:spPr>
          <a:xfrm>
            <a:off x="5536979"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36" name="Game Changers">
            <a:extLst>
              <a:ext uri="{FF2B5EF4-FFF2-40B4-BE49-F238E27FC236}">
                <a16:creationId xmlns:a16="http://schemas.microsoft.com/office/drawing/2014/main" id="{079CD7CC-1EDD-48EF-87A3-66D7140A7704}"/>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37" name="Graphique 12">
            <a:extLst>
              <a:ext uri="{FF2B5EF4-FFF2-40B4-BE49-F238E27FC236}">
                <a16:creationId xmlns:a16="http://schemas.microsoft.com/office/drawing/2014/main" id="{0FD0A825-F3B5-49C7-ACBA-3EFBACF2A5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07658502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Game Changers">
            <a:extLst>
              <a:ext uri="{FF2B5EF4-FFF2-40B4-BE49-F238E27FC236}">
                <a16:creationId xmlns:a16="http://schemas.microsoft.com/office/drawing/2014/main" id="{3D33A9C6-E08C-4E2A-A3E2-BD1335D4E683}"/>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8" name="Graphique 12">
            <a:extLst>
              <a:ext uri="{FF2B5EF4-FFF2-40B4-BE49-F238E27FC236}">
                <a16:creationId xmlns:a16="http://schemas.microsoft.com/office/drawing/2014/main" id="{30F7194B-00C6-45F1-8FEE-354B117F161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015381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bout Ipso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Slide Number Placeholder 1">
            <a:extLst>
              <a:ext uri="{FF2B5EF4-FFF2-40B4-BE49-F238E27FC236}">
                <a16:creationId xmlns:a16="http://schemas.microsoft.com/office/drawing/2014/main" id="{47F634C5-9F96-45B9-BD58-344CAD7F5456}"/>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cxnSp>
        <p:nvCxnSpPr>
          <p:cNvPr id="10" name="Straight Connector 9">
            <a:extLst>
              <a:ext uri="{FF2B5EF4-FFF2-40B4-BE49-F238E27FC236}">
                <a16:creationId xmlns:a16="http://schemas.microsoft.com/office/drawing/2014/main" id="{ACCC9E81-92EB-4F8F-AC7F-CECE11C1EAFB}"/>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spAutoFit/>
          </a:bodyPr>
          <a:lstStyle>
            <a:lvl1pPr>
              <a:lnSpc>
                <a:spcPct val="80000"/>
              </a:lnSpc>
              <a:defRPr sz="6000" spc="-200" baseline="0">
                <a:solidFill>
                  <a:schemeClr val="bg1"/>
                </a:solidFill>
              </a:defRPr>
            </a:lvl1pPr>
          </a:lstStyle>
          <a:p>
            <a:r>
              <a:rPr lang="nl-BE" noProof="0"/>
              <a:t>SUMMARY</a:t>
            </a:r>
            <a:endParaRPr lang="nl-BE" noProof="0" dirty="0"/>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14473" y="1593561"/>
            <a:ext cx="7546216" cy="569387"/>
          </a:xfrm>
        </p:spPr>
        <p:txBody>
          <a:bodyPr wrap="square" lIns="0" rIns="0">
            <a:spAutoFit/>
          </a:bodyPr>
          <a:lstStyle>
            <a:lvl1pPr marL="450850" indent="-450850">
              <a:lnSpc>
                <a:spcPct val="100000"/>
              </a:lnSpc>
              <a:spcBef>
                <a:spcPts val="1800"/>
              </a:spcBef>
              <a:buSzPct val="100000"/>
              <a:buFont typeface="+mj-lt"/>
              <a:buAutoNum type="arabicPeriod"/>
              <a:defRPr sz="1600" b="1">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nl-BE" noProof="0"/>
              <a:t>YOUR TEXT HERE</a:t>
            </a:r>
          </a:p>
          <a:p>
            <a:pPr lvl="1"/>
            <a:r>
              <a:rPr lang="nl-BE" noProof="0"/>
              <a:t>Text level 2</a:t>
            </a:r>
            <a:endParaRPr lang="nl-BE" noProof="0" dirty="0"/>
          </a:p>
        </p:txBody>
      </p:sp>
      <p:sp>
        <p:nvSpPr>
          <p:cNvPr id="11" name="TextBox 10">
            <a:extLst>
              <a:ext uri="{FF2B5EF4-FFF2-40B4-BE49-F238E27FC236}">
                <a16:creationId xmlns:a16="http://schemas.microsoft.com/office/drawing/2014/main" id="{7AEAB7C8-BAE9-490C-8CDE-6086AED3C2D8}"/>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sp>
        <p:nvSpPr>
          <p:cNvPr id="5" name="Slide Number Placeholder 4">
            <a:extLst>
              <a:ext uri="{FF2B5EF4-FFF2-40B4-BE49-F238E27FC236}">
                <a16:creationId xmlns:a16="http://schemas.microsoft.com/office/drawing/2014/main" id="{C40E1B82-472D-4CFA-8D33-C8ED1F0493D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cxnSp>
        <p:nvCxnSpPr>
          <p:cNvPr id="16" name="Straight Connector 15">
            <a:extLst>
              <a:ext uri="{FF2B5EF4-FFF2-40B4-BE49-F238E27FC236}">
                <a16:creationId xmlns:a16="http://schemas.microsoft.com/office/drawing/2014/main" id="{F50FD98E-C0A3-443F-BCC3-E123AE6EAEB5}"/>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que 8">
            <a:extLst>
              <a:ext uri="{FF2B5EF4-FFF2-40B4-BE49-F238E27FC236}">
                <a16:creationId xmlns:a16="http://schemas.microsoft.com/office/drawing/2014/main" id="{8BDD45A3-2B3A-4A98-BCDC-1A4B4A86DBF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orient="horz" pos="32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722794-5039-B94F-962E-D258E2F486C8}" type="datetimeFigureOut">
              <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10/02/2021</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8CF63-40A2-5B4A-86BF-384ED5D5816F}"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68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mmary_Light">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a:solidFill>
            <a:schemeClr val="bg1">
              <a:lumMod val="95000"/>
            </a:schemeClr>
          </a:solidFill>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spAutoFit/>
          </a:bodyPr>
          <a:lstStyle>
            <a:lvl1pPr>
              <a:lnSpc>
                <a:spcPct val="80000"/>
              </a:lnSpc>
              <a:defRPr sz="6000" spc="-200" baseline="0">
                <a:solidFill>
                  <a:schemeClr val="bg2"/>
                </a:solidFill>
              </a:defRPr>
            </a:lvl1pPr>
          </a:lstStyle>
          <a:p>
            <a:r>
              <a:rPr lang="nl-BE" noProof="0"/>
              <a:t>SUMMARY</a:t>
            </a:r>
            <a:endParaRPr lang="nl-BE" noProof="0" dirty="0"/>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14473" y="1593561"/>
            <a:ext cx="7546216" cy="569387"/>
          </a:xfrm>
        </p:spPr>
        <p:txBody>
          <a:bodyPr wrap="square" lIns="0" rIns="0">
            <a:spAutoFit/>
          </a:bodyPr>
          <a:lstStyle>
            <a:lvl1pPr marL="450850" indent="-450850">
              <a:lnSpc>
                <a:spcPct val="100000"/>
              </a:lnSpc>
              <a:spcBef>
                <a:spcPts val="1800"/>
              </a:spcBef>
              <a:buSzPct val="100000"/>
              <a:buFont typeface="+mj-lt"/>
              <a:buAutoNum type="arabicPeriod"/>
              <a:defRPr sz="1600" b="1">
                <a:solidFill>
                  <a:schemeClr val="tx2"/>
                </a:solidFill>
                <a:latin typeface="+mn-lt"/>
              </a:defRPr>
            </a:lvl1pPr>
            <a:lvl2pPr marL="447675" indent="-314325">
              <a:lnSpc>
                <a:spcPct val="100000"/>
              </a:lnSpc>
              <a:buFont typeface="Arial" panose="020B0604020202020204" pitchFamily="34" charset="0"/>
              <a:buChar char=" "/>
              <a:defRPr sz="1600">
                <a:solidFill>
                  <a:schemeClr val="tx2"/>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nl-BE" noProof="0"/>
              <a:t>YOUR TEXT HERE</a:t>
            </a:r>
          </a:p>
          <a:p>
            <a:pPr lvl="1"/>
            <a:r>
              <a:rPr lang="nl-BE" noProof="0"/>
              <a:t>Text level 2</a:t>
            </a:r>
            <a:endParaRPr lang="nl-BE" noProof="0" dirty="0"/>
          </a:p>
        </p:txBody>
      </p:sp>
      <p:sp>
        <p:nvSpPr>
          <p:cNvPr id="3" name="Slide Number Placeholder 2">
            <a:extLst>
              <a:ext uri="{FF2B5EF4-FFF2-40B4-BE49-F238E27FC236}">
                <a16:creationId xmlns:a16="http://schemas.microsoft.com/office/drawing/2014/main" id="{130E4126-5247-46D6-AA2C-63AA262DD9CA}"/>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906195979"/>
      </p:ext>
    </p:extLst>
  </p:cSld>
  <p:clrMapOvr>
    <a:masterClrMapping/>
  </p:clrMapOvr>
  <p:extLst>
    <p:ext uri="{DCECCB84-F9BA-43D5-87BE-67443E8EF086}">
      <p15:sldGuideLst xmlns:p15="http://schemas.microsoft.com/office/powerpoint/2012/main">
        <p15:guide id="1" orient="horz" pos="32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_Default">
    <p:spTree>
      <p:nvGrpSpPr>
        <p:cNvPr id="1" name=""/>
        <p:cNvGrpSpPr/>
        <p:nvPr/>
      </p:nvGrpSpPr>
      <p:grpSpPr>
        <a:xfrm>
          <a:off x="0" y="0"/>
          <a:ext cx="0" cy="0"/>
          <a:chOff x="0" y="0"/>
          <a:chExt cx="0" cy="0"/>
        </a:xfrm>
      </p:grpSpPr>
      <p:grpSp>
        <p:nvGrpSpPr>
          <p:cNvPr id="16" name="Angled stripes">
            <a:extLst>
              <a:ext uri="{FF2B5EF4-FFF2-40B4-BE49-F238E27FC236}">
                <a16:creationId xmlns:a16="http://schemas.microsoft.com/office/drawing/2014/main" id="{2C4B8BAF-AE5A-4D99-B44E-CE24F999213A}"/>
              </a:ext>
            </a:extLst>
          </p:cNvPr>
          <p:cNvGrpSpPr/>
          <p:nvPr userDrawn="1"/>
        </p:nvGrpSpPr>
        <p:grpSpPr>
          <a:xfrm>
            <a:off x="3254052" y="0"/>
            <a:ext cx="8937949" cy="6858001"/>
            <a:chOff x="3254052" y="0"/>
            <a:chExt cx="8937949" cy="6858001"/>
          </a:xfrm>
        </p:grpSpPr>
        <p:sp>
          <p:nvSpPr>
            <p:cNvPr id="17" name="Angled stripe 1">
              <a:extLst>
                <a:ext uri="{FF2B5EF4-FFF2-40B4-BE49-F238E27FC236}">
                  <a16:creationId xmlns:a16="http://schemas.microsoft.com/office/drawing/2014/main" id="{85C70DEE-01A2-4BB4-AF39-A9D287892963}"/>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8" name="Angled stripe 2">
              <a:extLst>
                <a:ext uri="{FF2B5EF4-FFF2-40B4-BE49-F238E27FC236}">
                  <a16:creationId xmlns:a16="http://schemas.microsoft.com/office/drawing/2014/main" id="{7C56B406-5C6C-42AB-952E-A67FF85931D1}"/>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a:t>0</a:t>
            </a:r>
            <a:endParaRPr lang="nl-BE" noProof="0"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a:t>TITLE OF THE CHapter</a:t>
            </a:r>
            <a:endParaRPr lang="nl-BE" noProof="0"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noProof="0"/>
              <a:t>Subtitle of the chapter</a:t>
            </a:r>
            <a:endParaRPr lang="nl-BE" noProof="0" dirty="0"/>
          </a:p>
        </p:txBody>
      </p:sp>
      <p:sp>
        <p:nvSpPr>
          <p:cNvPr id="2" name="Slide Number Placeholder 1">
            <a:extLst>
              <a:ext uri="{FF2B5EF4-FFF2-40B4-BE49-F238E27FC236}">
                <a16:creationId xmlns:a16="http://schemas.microsoft.com/office/drawing/2014/main" id="{FB118F43-5A71-4406-A46A-98998AD722B4}"/>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sp>
        <p:nvSpPr>
          <p:cNvPr id="20" name="TextBox 19">
            <a:extLst>
              <a:ext uri="{FF2B5EF4-FFF2-40B4-BE49-F238E27FC236}">
                <a16:creationId xmlns:a16="http://schemas.microsoft.com/office/drawing/2014/main" id="{CFE675CD-A586-4D36-9E02-4FB267583B9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22" name="Straight Connector 21">
            <a:extLst>
              <a:ext uri="{FF2B5EF4-FFF2-40B4-BE49-F238E27FC236}">
                <a16:creationId xmlns:a16="http://schemas.microsoft.com/office/drawing/2014/main" id="{8F97C3CD-7788-44F6-A410-986B00DD6249}"/>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phique 8">
            <a:extLst>
              <a:ext uri="{FF2B5EF4-FFF2-40B4-BE49-F238E27FC236}">
                <a16:creationId xmlns:a16="http://schemas.microsoft.com/office/drawing/2014/main" id="{61F9706F-5333-46C4-B539-E29F7BDE8D2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_Defaul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a:t>TITLE OF THE Section</a:t>
            </a:r>
            <a:endParaRPr lang="nl-BE" noProof="0"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noProof="0"/>
              <a:t>0. Chapter Title</a:t>
            </a:r>
            <a:endParaRPr lang="nl-BE" noProof="0"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a:t>0.0</a:t>
            </a:r>
            <a:endParaRPr lang="nl-BE" noProof="0"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40639094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ubsection_Defaul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a:t>TITLE OF THE SubSection</a:t>
            </a:r>
            <a:endParaRPr lang="nl-BE" noProof="0"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noProof="0"/>
              <a:t>0.0 Section Title</a:t>
            </a:r>
            <a:endParaRPr lang="nl-BE" noProof="0"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a:t>a</a:t>
            </a:r>
            <a:endParaRPr lang="nl-BE" noProof="0"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3610662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_Photo">
    <p:spTree>
      <p:nvGrpSpPr>
        <p:cNvPr id="1" name=""/>
        <p:cNvGrpSpPr/>
        <p:nvPr/>
      </p:nvGrpSpPr>
      <p:grpSpPr>
        <a:xfrm>
          <a:off x="0" y="0"/>
          <a:ext cx="0" cy="0"/>
          <a:chOff x="0" y="0"/>
          <a:chExt cx="0" cy="0"/>
        </a:xfrm>
      </p:grpSpPr>
      <p:sp>
        <p:nvSpPr>
          <p:cNvPr id="57" name="Picture Placeholder">
            <a:extLst>
              <a:ext uri="{FF2B5EF4-FFF2-40B4-BE49-F238E27FC236}">
                <a16:creationId xmlns:a16="http://schemas.microsoft.com/office/drawing/2014/main" id="{E18947DC-1E0A-470C-8A8F-054822CACC1F}"/>
              </a:ext>
            </a:extLst>
          </p:cNvPr>
          <p:cNvSpPr>
            <a:spLocks noGrp="1"/>
          </p:cNvSpPr>
          <p:nvPr>
            <p:ph type="pic" sz="quarter" idx="15" hasCustomPrompt="1"/>
          </p:nvPr>
        </p:nvSpPr>
        <p:spPr>
          <a:xfrm>
            <a:off x="2" y="1"/>
            <a:ext cx="12191999" cy="6858000"/>
          </a:xfrm>
          <a:custGeom>
            <a:avLst/>
            <a:gdLst>
              <a:gd name="connsiteX0" fmla="*/ 11642564 w 12191999"/>
              <a:gd name="connsiteY0" fmla="*/ 6693274 h 6854824"/>
              <a:gd name="connsiteX1" fmla="*/ 11654982 w 12191999"/>
              <a:gd name="connsiteY1" fmla="*/ 6698939 h 6854824"/>
              <a:gd name="connsiteX2" fmla="*/ 11659977 w 12191999"/>
              <a:gd name="connsiteY2" fmla="*/ 6715598 h 6854824"/>
              <a:gd name="connsiteX3" fmla="*/ 11655010 w 12191999"/>
              <a:gd name="connsiteY3" fmla="*/ 6732955 h 6854824"/>
              <a:gd name="connsiteX4" fmla="*/ 11642564 w 12191999"/>
              <a:gd name="connsiteY4" fmla="*/ 6738648 h 6854824"/>
              <a:gd name="connsiteX5" fmla="*/ 11630062 w 12191999"/>
              <a:gd name="connsiteY5" fmla="*/ 6732983 h 6854824"/>
              <a:gd name="connsiteX6" fmla="*/ 11625095 w 12191999"/>
              <a:gd name="connsiteY6" fmla="*/ 6715933 h 6854824"/>
              <a:gd name="connsiteX7" fmla="*/ 11630062 w 12191999"/>
              <a:gd name="connsiteY7" fmla="*/ 6698911 h 6854824"/>
              <a:gd name="connsiteX8" fmla="*/ 11642564 w 12191999"/>
              <a:gd name="connsiteY8" fmla="*/ 6693274 h 6854824"/>
              <a:gd name="connsiteX9" fmla="*/ 11522458 w 12191999"/>
              <a:gd name="connsiteY9" fmla="*/ 6692827 h 6854824"/>
              <a:gd name="connsiteX10" fmla="*/ 11533592 w 12191999"/>
              <a:gd name="connsiteY10" fmla="*/ 6698464 h 6854824"/>
              <a:gd name="connsiteX11" fmla="*/ 11538253 w 12191999"/>
              <a:gd name="connsiteY11" fmla="*/ 6715431 h 6854824"/>
              <a:gd name="connsiteX12" fmla="*/ 11533481 w 12191999"/>
              <a:gd name="connsiteY12" fmla="*/ 6732983 h 6854824"/>
              <a:gd name="connsiteX13" fmla="*/ 11522012 w 12191999"/>
              <a:gd name="connsiteY13" fmla="*/ 6738648 h 6854824"/>
              <a:gd name="connsiteX14" fmla="*/ 11510794 w 12191999"/>
              <a:gd name="connsiteY14" fmla="*/ 6733178 h 6854824"/>
              <a:gd name="connsiteX15" fmla="*/ 11506162 w 12191999"/>
              <a:gd name="connsiteY15" fmla="*/ 6716268 h 6854824"/>
              <a:gd name="connsiteX16" fmla="*/ 11511101 w 12191999"/>
              <a:gd name="connsiteY16" fmla="*/ 6698827 h 6854824"/>
              <a:gd name="connsiteX17" fmla="*/ 11522458 w 12191999"/>
              <a:gd name="connsiteY17" fmla="*/ 6692827 h 6854824"/>
              <a:gd name="connsiteX18" fmla="*/ 11704662 w 12191999"/>
              <a:gd name="connsiteY18" fmla="*/ 6684958 h 6854824"/>
              <a:gd name="connsiteX19" fmla="*/ 11695984 w 12191999"/>
              <a:gd name="connsiteY19" fmla="*/ 6686158 h 6854824"/>
              <a:gd name="connsiteX20" fmla="*/ 11689593 w 12191999"/>
              <a:gd name="connsiteY20" fmla="*/ 6689088 h 6854824"/>
              <a:gd name="connsiteX21" fmla="*/ 11684654 w 12191999"/>
              <a:gd name="connsiteY21" fmla="*/ 6694697 h 6854824"/>
              <a:gd name="connsiteX22" fmla="*/ 11682840 w 12191999"/>
              <a:gd name="connsiteY22" fmla="*/ 6702036 h 6854824"/>
              <a:gd name="connsiteX23" fmla="*/ 11685045 w 12191999"/>
              <a:gd name="connsiteY23" fmla="*/ 6709989 h 6854824"/>
              <a:gd name="connsiteX24" fmla="*/ 11691519 w 12191999"/>
              <a:gd name="connsiteY24" fmla="*/ 6715626 h 6854824"/>
              <a:gd name="connsiteX25" fmla="*/ 11706839 w 12191999"/>
              <a:gd name="connsiteY25" fmla="*/ 6720454 h 6854824"/>
              <a:gd name="connsiteX26" fmla="*/ 11717108 w 12191999"/>
              <a:gd name="connsiteY26" fmla="*/ 6723858 h 6854824"/>
              <a:gd name="connsiteX27" fmla="*/ 11720066 w 12191999"/>
              <a:gd name="connsiteY27" fmla="*/ 6729216 h 6854824"/>
              <a:gd name="connsiteX28" fmla="*/ 11716717 w 12191999"/>
              <a:gd name="connsiteY28" fmla="*/ 6735829 h 6854824"/>
              <a:gd name="connsiteX29" fmla="*/ 11706448 w 12191999"/>
              <a:gd name="connsiteY29" fmla="*/ 6738648 h 6854824"/>
              <a:gd name="connsiteX30" fmla="*/ 11695761 w 12191999"/>
              <a:gd name="connsiteY30" fmla="*/ 6735467 h 6854824"/>
              <a:gd name="connsiteX31" fmla="*/ 11691100 w 12191999"/>
              <a:gd name="connsiteY31" fmla="*/ 6726314 h 6854824"/>
              <a:gd name="connsiteX32" fmla="*/ 11681166 w 12191999"/>
              <a:gd name="connsiteY32" fmla="*/ 6727876 h 6854824"/>
              <a:gd name="connsiteX33" fmla="*/ 11688896 w 12191999"/>
              <a:gd name="connsiteY33" fmla="*/ 6742108 h 6854824"/>
              <a:gd name="connsiteX34" fmla="*/ 11706504 w 12191999"/>
              <a:gd name="connsiteY34" fmla="*/ 6746908 h 6854824"/>
              <a:gd name="connsiteX35" fmla="*/ 11719006 w 12191999"/>
              <a:gd name="connsiteY35" fmla="*/ 6744480 h 6854824"/>
              <a:gd name="connsiteX36" fmla="*/ 11727461 w 12191999"/>
              <a:gd name="connsiteY36" fmla="*/ 6737615 h 6854824"/>
              <a:gd name="connsiteX37" fmla="*/ 11730391 w 12191999"/>
              <a:gd name="connsiteY37" fmla="*/ 6728155 h 6854824"/>
              <a:gd name="connsiteX38" fmla="*/ 11727991 w 12191999"/>
              <a:gd name="connsiteY38" fmla="*/ 6719561 h 6854824"/>
              <a:gd name="connsiteX39" fmla="*/ 11721378 w 12191999"/>
              <a:gd name="connsiteY39" fmla="*/ 6714286 h 6854824"/>
              <a:gd name="connsiteX40" fmla="*/ 11706504 w 12191999"/>
              <a:gd name="connsiteY40" fmla="*/ 6709626 h 6854824"/>
              <a:gd name="connsiteX41" fmla="*/ 11697630 w 12191999"/>
              <a:gd name="connsiteY41" fmla="*/ 6707059 h 6854824"/>
              <a:gd name="connsiteX42" fmla="*/ 11693779 w 12191999"/>
              <a:gd name="connsiteY42" fmla="*/ 6704380 h 6854824"/>
              <a:gd name="connsiteX43" fmla="*/ 11692551 w 12191999"/>
              <a:gd name="connsiteY43" fmla="*/ 6700864 h 6854824"/>
              <a:gd name="connsiteX44" fmla="*/ 11695509 w 12191999"/>
              <a:gd name="connsiteY44" fmla="*/ 6695506 h 6854824"/>
              <a:gd name="connsiteX45" fmla="*/ 11705388 w 12191999"/>
              <a:gd name="connsiteY45" fmla="*/ 6693218 h 6854824"/>
              <a:gd name="connsiteX46" fmla="*/ 11714457 w 12191999"/>
              <a:gd name="connsiteY46" fmla="*/ 6695785 h 6854824"/>
              <a:gd name="connsiteX47" fmla="*/ 11718336 w 12191999"/>
              <a:gd name="connsiteY47" fmla="*/ 6702929 h 6854824"/>
              <a:gd name="connsiteX48" fmla="*/ 11728159 w 12191999"/>
              <a:gd name="connsiteY48" fmla="*/ 6701590 h 6854824"/>
              <a:gd name="connsiteX49" fmla="*/ 11724698 w 12191999"/>
              <a:gd name="connsiteY49" fmla="*/ 6692409 h 6854824"/>
              <a:gd name="connsiteX50" fmla="*/ 11716913 w 12191999"/>
              <a:gd name="connsiteY50" fmla="*/ 6686967 h 6854824"/>
              <a:gd name="connsiteX51" fmla="*/ 11704662 w 12191999"/>
              <a:gd name="connsiteY51" fmla="*/ 6684958 h 6854824"/>
              <a:gd name="connsiteX52" fmla="*/ 11642564 w 12191999"/>
              <a:gd name="connsiteY52" fmla="*/ 6684958 h 6854824"/>
              <a:gd name="connsiteX53" fmla="*/ 11623923 w 12191999"/>
              <a:gd name="connsiteY53" fmla="*/ 6691544 h 6854824"/>
              <a:gd name="connsiteX54" fmla="*/ 11614770 w 12191999"/>
              <a:gd name="connsiteY54" fmla="*/ 6715933 h 6854824"/>
              <a:gd name="connsiteX55" fmla="*/ 11622444 w 12191999"/>
              <a:gd name="connsiteY55" fmla="*/ 6738927 h 6854824"/>
              <a:gd name="connsiteX56" fmla="*/ 11642564 w 12191999"/>
              <a:gd name="connsiteY56" fmla="*/ 6746908 h 6854824"/>
              <a:gd name="connsiteX57" fmla="*/ 11656879 w 12191999"/>
              <a:gd name="connsiteY57" fmla="*/ 6743280 h 6854824"/>
              <a:gd name="connsiteX58" fmla="*/ 11666869 w 12191999"/>
              <a:gd name="connsiteY58" fmla="*/ 6733095 h 6854824"/>
              <a:gd name="connsiteX59" fmla="*/ 11670302 w 12191999"/>
              <a:gd name="connsiteY59" fmla="*/ 6715096 h 6854824"/>
              <a:gd name="connsiteX60" fmla="*/ 11662544 w 12191999"/>
              <a:gd name="connsiteY60" fmla="*/ 6692967 h 6854824"/>
              <a:gd name="connsiteX61" fmla="*/ 11642564 w 12191999"/>
              <a:gd name="connsiteY61" fmla="*/ 6684958 h 6854824"/>
              <a:gd name="connsiteX62" fmla="*/ 11580836 w 12191999"/>
              <a:gd name="connsiteY62" fmla="*/ 6684958 h 6854824"/>
              <a:gd name="connsiteX63" fmla="*/ 11572158 w 12191999"/>
              <a:gd name="connsiteY63" fmla="*/ 6686158 h 6854824"/>
              <a:gd name="connsiteX64" fmla="*/ 11565767 w 12191999"/>
              <a:gd name="connsiteY64" fmla="*/ 6689088 h 6854824"/>
              <a:gd name="connsiteX65" fmla="*/ 11560828 w 12191999"/>
              <a:gd name="connsiteY65" fmla="*/ 6694697 h 6854824"/>
              <a:gd name="connsiteX66" fmla="*/ 11559014 w 12191999"/>
              <a:gd name="connsiteY66" fmla="*/ 6702036 h 6854824"/>
              <a:gd name="connsiteX67" fmla="*/ 11561219 w 12191999"/>
              <a:gd name="connsiteY67" fmla="*/ 6709989 h 6854824"/>
              <a:gd name="connsiteX68" fmla="*/ 11567693 w 12191999"/>
              <a:gd name="connsiteY68" fmla="*/ 6715626 h 6854824"/>
              <a:gd name="connsiteX69" fmla="*/ 11583013 w 12191999"/>
              <a:gd name="connsiteY69" fmla="*/ 6720454 h 6854824"/>
              <a:gd name="connsiteX70" fmla="*/ 11593282 w 12191999"/>
              <a:gd name="connsiteY70" fmla="*/ 6723858 h 6854824"/>
              <a:gd name="connsiteX71" fmla="*/ 11596240 w 12191999"/>
              <a:gd name="connsiteY71" fmla="*/ 6729216 h 6854824"/>
              <a:gd name="connsiteX72" fmla="*/ 11592891 w 12191999"/>
              <a:gd name="connsiteY72" fmla="*/ 6735829 h 6854824"/>
              <a:gd name="connsiteX73" fmla="*/ 11582622 w 12191999"/>
              <a:gd name="connsiteY73" fmla="*/ 6738648 h 6854824"/>
              <a:gd name="connsiteX74" fmla="*/ 11571935 w 12191999"/>
              <a:gd name="connsiteY74" fmla="*/ 6735467 h 6854824"/>
              <a:gd name="connsiteX75" fmla="*/ 11567274 w 12191999"/>
              <a:gd name="connsiteY75" fmla="*/ 6726314 h 6854824"/>
              <a:gd name="connsiteX76" fmla="*/ 11557340 w 12191999"/>
              <a:gd name="connsiteY76" fmla="*/ 6727876 h 6854824"/>
              <a:gd name="connsiteX77" fmla="*/ 11565070 w 12191999"/>
              <a:gd name="connsiteY77" fmla="*/ 6742108 h 6854824"/>
              <a:gd name="connsiteX78" fmla="*/ 11582678 w 12191999"/>
              <a:gd name="connsiteY78" fmla="*/ 6746908 h 6854824"/>
              <a:gd name="connsiteX79" fmla="*/ 11595180 w 12191999"/>
              <a:gd name="connsiteY79" fmla="*/ 6744480 h 6854824"/>
              <a:gd name="connsiteX80" fmla="*/ 11603635 w 12191999"/>
              <a:gd name="connsiteY80" fmla="*/ 6737615 h 6854824"/>
              <a:gd name="connsiteX81" fmla="*/ 11606565 w 12191999"/>
              <a:gd name="connsiteY81" fmla="*/ 6728155 h 6854824"/>
              <a:gd name="connsiteX82" fmla="*/ 11604165 w 12191999"/>
              <a:gd name="connsiteY82" fmla="*/ 6719561 h 6854824"/>
              <a:gd name="connsiteX83" fmla="*/ 11597552 w 12191999"/>
              <a:gd name="connsiteY83" fmla="*/ 6714286 h 6854824"/>
              <a:gd name="connsiteX84" fmla="*/ 11582678 w 12191999"/>
              <a:gd name="connsiteY84" fmla="*/ 6709626 h 6854824"/>
              <a:gd name="connsiteX85" fmla="*/ 11573804 w 12191999"/>
              <a:gd name="connsiteY85" fmla="*/ 6707059 h 6854824"/>
              <a:gd name="connsiteX86" fmla="*/ 11569953 w 12191999"/>
              <a:gd name="connsiteY86" fmla="*/ 6704380 h 6854824"/>
              <a:gd name="connsiteX87" fmla="*/ 11568725 w 12191999"/>
              <a:gd name="connsiteY87" fmla="*/ 6700864 h 6854824"/>
              <a:gd name="connsiteX88" fmla="*/ 11571683 w 12191999"/>
              <a:gd name="connsiteY88" fmla="*/ 6695506 h 6854824"/>
              <a:gd name="connsiteX89" fmla="*/ 11581562 w 12191999"/>
              <a:gd name="connsiteY89" fmla="*/ 6693218 h 6854824"/>
              <a:gd name="connsiteX90" fmla="*/ 11590631 w 12191999"/>
              <a:gd name="connsiteY90" fmla="*/ 6695785 h 6854824"/>
              <a:gd name="connsiteX91" fmla="*/ 11594510 w 12191999"/>
              <a:gd name="connsiteY91" fmla="*/ 6702929 h 6854824"/>
              <a:gd name="connsiteX92" fmla="*/ 11604333 w 12191999"/>
              <a:gd name="connsiteY92" fmla="*/ 6701590 h 6854824"/>
              <a:gd name="connsiteX93" fmla="*/ 11600872 w 12191999"/>
              <a:gd name="connsiteY93" fmla="*/ 6692409 h 6854824"/>
              <a:gd name="connsiteX94" fmla="*/ 11593087 w 12191999"/>
              <a:gd name="connsiteY94" fmla="*/ 6686967 h 6854824"/>
              <a:gd name="connsiteX95" fmla="*/ 11580836 w 12191999"/>
              <a:gd name="connsiteY95" fmla="*/ 6684958 h 6854824"/>
              <a:gd name="connsiteX96" fmla="*/ 11523407 w 12191999"/>
              <a:gd name="connsiteY96" fmla="*/ 6684958 h 6854824"/>
              <a:gd name="connsiteX97" fmla="*/ 11513529 w 12191999"/>
              <a:gd name="connsiteY97" fmla="*/ 6687218 h 6854824"/>
              <a:gd name="connsiteX98" fmla="*/ 11506217 w 12191999"/>
              <a:gd name="connsiteY98" fmla="*/ 6693999 h 6854824"/>
              <a:gd name="connsiteX99" fmla="*/ 11506217 w 12191999"/>
              <a:gd name="connsiteY99" fmla="*/ 6686297 h 6854824"/>
              <a:gd name="connsiteX100" fmla="*/ 11497064 w 12191999"/>
              <a:gd name="connsiteY100" fmla="*/ 6686297 h 6854824"/>
              <a:gd name="connsiteX101" fmla="*/ 11497064 w 12191999"/>
              <a:gd name="connsiteY101" fmla="*/ 6768283 h 6854824"/>
              <a:gd name="connsiteX102" fmla="*/ 11507110 w 12191999"/>
              <a:gd name="connsiteY102" fmla="*/ 6768283 h 6854824"/>
              <a:gd name="connsiteX103" fmla="*/ 11507110 w 12191999"/>
              <a:gd name="connsiteY103" fmla="*/ 6739429 h 6854824"/>
              <a:gd name="connsiteX104" fmla="*/ 11513668 w 12191999"/>
              <a:gd name="connsiteY104" fmla="*/ 6744787 h 6854824"/>
              <a:gd name="connsiteX105" fmla="*/ 11522681 w 12191999"/>
              <a:gd name="connsiteY105" fmla="*/ 6746908 h 6854824"/>
              <a:gd name="connsiteX106" fmla="*/ 11535769 w 12191999"/>
              <a:gd name="connsiteY106" fmla="*/ 6743029 h 6854824"/>
              <a:gd name="connsiteX107" fmla="*/ 11545257 w 12191999"/>
              <a:gd name="connsiteY107" fmla="*/ 6731867 h 6854824"/>
              <a:gd name="connsiteX108" fmla="*/ 11548522 w 12191999"/>
              <a:gd name="connsiteY108" fmla="*/ 6715486 h 6854824"/>
              <a:gd name="connsiteX109" fmla="*/ 11545564 w 12191999"/>
              <a:gd name="connsiteY109" fmla="*/ 6699887 h 6854824"/>
              <a:gd name="connsiteX110" fmla="*/ 11536802 w 12191999"/>
              <a:gd name="connsiteY110" fmla="*/ 6688865 h 6854824"/>
              <a:gd name="connsiteX111" fmla="*/ 11523407 w 12191999"/>
              <a:gd name="connsiteY111" fmla="*/ 6684958 h 6854824"/>
              <a:gd name="connsiteX112" fmla="*/ 11387081 w 12191999"/>
              <a:gd name="connsiteY112" fmla="*/ 6678447 h 6854824"/>
              <a:gd name="connsiteX113" fmla="*/ 11375277 w 12191999"/>
              <a:gd name="connsiteY113" fmla="*/ 6681210 h 6854824"/>
              <a:gd name="connsiteX114" fmla="*/ 11367324 w 12191999"/>
              <a:gd name="connsiteY114" fmla="*/ 6689414 h 6854824"/>
              <a:gd name="connsiteX115" fmla="*/ 11364533 w 12191999"/>
              <a:gd name="connsiteY115" fmla="*/ 6702222 h 6854824"/>
              <a:gd name="connsiteX116" fmla="*/ 11370672 w 12191999"/>
              <a:gd name="connsiteY116" fmla="*/ 6719858 h 6854824"/>
              <a:gd name="connsiteX117" fmla="*/ 11386634 w 12191999"/>
              <a:gd name="connsiteY117" fmla="*/ 6726221 h 6854824"/>
              <a:gd name="connsiteX118" fmla="*/ 11399833 w 12191999"/>
              <a:gd name="connsiteY118" fmla="*/ 6722063 h 6854824"/>
              <a:gd name="connsiteX119" fmla="*/ 11406949 w 12191999"/>
              <a:gd name="connsiteY119" fmla="*/ 6710929 h 6854824"/>
              <a:gd name="connsiteX120" fmla="*/ 11400085 w 12191999"/>
              <a:gd name="connsiteY120" fmla="*/ 6708920 h 6854824"/>
              <a:gd name="connsiteX121" fmla="*/ 11395062 w 12191999"/>
              <a:gd name="connsiteY121" fmla="*/ 6716789 h 6854824"/>
              <a:gd name="connsiteX122" fmla="*/ 11386244 w 12191999"/>
              <a:gd name="connsiteY122" fmla="*/ 6719691 h 6854824"/>
              <a:gd name="connsiteX123" fmla="*/ 11376058 w 12191999"/>
              <a:gd name="connsiteY123" fmla="*/ 6715310 h 6854824"/>
              <a:gd name="connsiteX124" fmla="*/ 11372123 w 12191999"/>
              <a:gd name="connsiteY124" fmla="*/ 6702390 h 6854824"/>
              <a:gd name="connsiteX125" fmla="*/ 11376281 w 12191999"/>
              <a:gd name="connsiteY125" fmla="*/ 6689274 h 6854824"/>
              <a:gd name="connsiteX126" fmla="*/ 11386857 w 12191999"/>
              <a:gd name="connsiteY126" fmla="*/ 6684698 h 6854824"/>
              <a:gd name="connsiteX127" fmla="*/ 11394531 w 12191999"/>
              <a:gd name="connsiteY127" fmla="*/ 6686902 h 6854824"/>
              <a:gd name="connsiteX128" fmla="*/ 11399471 w 12191999"/>
              <a:gd name="connsiteY128" fmla="*/ 6693237 h 6854824"/>
              <a:gd name="connsiteX129" fmla="*/ 11406112 w 12191999"/>
              <a:gd name="connsiteY129" fmla="*/ 6691618 h 6854824"/>
              <a:gd name="connsiteX130" fmla="*/ 11399415 w 12191999"/>
              <a:gd name="connsiteY130" fmla="*/ 6681991 h 6854824"/>
              <a:gd name="connsiteX131" fmla="*/ 11387081 w 12191999"/>
              <a:gd name="connsiteY131" fmla="*/ 6678447 h 6854824"/>
              <a:gd name="connsiteX132" fmla="*/ 11386578 w 12191999"/>
              <a:gd name="connsiteY132" fmla="*/ 6669331 h 6854824"/>
              <a:gd name="connsiteX133" fmla="*/ 11403824 w 12191999"/>
              <a:gd name="connsiteY133" fmla="*/ 6673880 h 6854824"/>
              <a:gd name="connsiteX134" fmla="*/ 11416967 w 12191999"/>
              <a:gd name="connsiteY134" fmla="*/ 6686883 h 6854824"/>
              <a:gd name="connsiteX135" fmla="*/ 11421683 w 12191999"/>
              <a:gd name="connsiteY135" fmla="*/ 6704492 h 6854824"/>
              <a:gd name="connsiteX136" fmla="*/ 11417051 w 12191999"/>
              <a:gd name="connsiteY136" fmla="*/ 6721932 h 6854824"/>
              <a:gd name="connsiteX137" fmla="*/ 11404047 w 12191999"/>
              <a:gd name="connsiteY137" fmla="*/ 6734936 h 6854824"/>
              <a:gd name="connsiteX138" fmla="*/ 11386578 w 12191999"/>
              <a:gd name="connsiteY138" fmla="*/ 6739597 h 6854824"/>
              <a:gd name="connsiteX139" fmla="*/ 11369110 w 12191999"/>
              <a:gd name="connsiteY139" fmla="*/ 6734936 h 6854824"/>
              <a:gd name="connsiteX140" fmla="*/ 11356078 w 12191999"/>
              <a:gd name="connsiteY140" fmla="*/ 6721932 h 6854824"/>
              <a:gd name="connsiteX141" fmla="*/ 11351418 w 12191999"/>
              <a:gd name="connsiteY141" fmla="*/ 6704492 h 6854824"/>
              <a:gd name="connsiteX142" fmla="*/ 11356162 w 12191999"/>
              <a:gd name="connsiteY142" fmla="*/ 6686883 h 6854824"/>
              <a:gd name="connsiteX143" fmla="*/ 11369305 w 12191999"/>
              <a:gd name="connsiteY143" fmla="*/ 6673880 h 6854824"/>
              <a:gd name="connsiteX144" fmla="*/ 11386578 w 12191999"/>
              <a:gd name="connsiteY144" fmla="*/ 6669331 h 6854824"/>
              <a:gd name="connsiteX145" fmla="*/ 11469234 w 12191999"/>
              <a:gd name="connsiteY145" fmla="*/ 6663750 h 6854824"/>
              <a:gd name="connsiteX146" fmla="*/ 11469234 w 12191999"/>
              <a:gd name="connsiteY146" fmla="*/ 6745568 h 6854824"/>
              <a:gd name="connsiteX147" fmla="*/ 11480061 w 12191999"/>
              <a:gd name="connsiteY147" fmla="*/ 6745568 h 6854824"/>
              <a:gd name="connsiteX148" fmla="*/ 11480061 w 12191999"/>
              <a:gd name="connsiteY148" fmla="*/ 6663750 h 6854824"/>
              <a:gd name="connsiteX149" fmla="*/ 11386578 w 12191999"/>
              <a:gd name="connsiteY149" fmla="*/ 6662355 h 6854824"/>
              <a:gd name="connsiteX150" fmla="*/ 11365873 w 12191999"/>
              <a:gd name="connsiteY150" fmla="*/ 6667796 h 6854824"/>
              <a:gd name="connsiteX151" fmla="*/ 11350106 w 12191999"/>
              <a:gd name="connsiteY151" fmla="*/ 6683367 h 6854824"/>
              <a:gd name="connsiteX152" fmla="*/ 11344441 w 12191999"/>
              <a:gd name="connsiteY152" fmla="*/ 6704492 h 6854824"/>
              <a:gd name="connsiteX153" fmla="*/ 11350022 w 12191999"/>
              <a:gd name="connsiteY153" fmla="*/ 6725421 h 6854824"/>
              <a:gd name="connsiteX154" fmla="*/ 11365622 w 12191999"/>
              <a:gd name="connsiteY154" fmla="*/ 6741020 h 6854824"/>
              <a:gd name="connsiteX155" fmla="*/ 11386578 w 12191999"/>
              <a:gd name="connsiteY155" fmla="*/ 6746573 h 6854824"/>
              <a:gd name="connsiteX156" fmla="*/ 11407535 w 12191999"/>
              <a:gd name="connsiteY156" fmla="*/ 6741020 h 6854824"/>
              <a:gd name="connsiteX157" fmla="*/ 11423106 w 12191999"/>
              <a:gd name="connsiteY157" fmla="*/ 6725421 h 6854824"/>
              <a:gd name="connsiteX158" fmla="*/ 11428660 w 12191999"/>
              <a:gd name="connsiteY158" fmla="*/ 6704492 h 6854824"/>
              <a:gd name="connsiteX159" fmla="*/ 11423023 w 12191999"/>
              <a:gd name="connsiteY159" fmla="*/ 6683367 h 6854824"/>
              <a:gd name="connsiteX160" fmla="*/ 11407284 w 12191999"/>
              <a:gd name="connsiteY160" fmla="*/ 6667796 h 6854824"/>
              <a:gd name="connsiteX161" fmla="*/ 11386578 w 12191999"/>
              <a:gd name="connsiteY161" fmla="*/ 6662355 h 6854824"/>
              <a:gd name="connsiteX162" fmla="*/ 818352 w 12191999"/>
              <a:gd name="connsiteY162" fmla="*/ 6201649 h 6854824"/>
              <a:gd name="connsiteX163" fmla="*/ 818352 w 12191999"/>
              <a:gd name="connsiteY163" fmla="*/ 6597649 h 6854824"/>
              <a:gd name="connsiteX164" fmla="*/ 824702 w 12191999"/>
              <a:gd name="connsiteY164" fmla="*/ 6597649 h 6854824"/>
              <a:gd name="connsiteX165" fmla="*/ 824702 w 12191999"/>
              <a:gd name="connsiteY165" fmla="*/ 6201649 h 6854824"/>
              <a:gd name="connsiteX166" fmla="*/ 11344275 w 12191999"/>
              <a:gd name="connsiteY166" fmla="*/ 6196639 h 6854824"/>
              <a:gd name="connsiteX167" fmla="*/ 11344275 w 12191999"/>
              <a:gd name="connsiteY167" fmla="*/ 6534644 h 6854824"/>
              <a:gd name="connsiteX168" fmla="*/ 11344275 w 12191999"/>
              <a:gd name="connsiteY168" fmla="*/ 6605968 h 6854824"/>
              <a:gd name="connsiteX169" fmla="*/ 11737507 w 12191999"/>
              <a:gd name="connsiteY169" fmla="*/ 6605968 h 6854824"/>
              <a:gd name="connsiteX170" fmla="*/ 11755855 w 12191999"/>
              <a:gd name="connsiteY170" fmla="*/ 6553660 h 6854824"/>
              <a:gd name="connsiteX171" fmla="*/ 11780876 w 12191999"/>
              <a:gd name="connsiteY171" fmla="*/ 6196639 h 6854824"/>
              <a:gd name="connsiteX172" fmla="*/ 11344275 w 12191999"/>
              <a:gd name="connsiteY172" fmla="*/ 6196639 h 6854824"/>
              <a:gd name="connsiteX173" fmla="*/ 0 w 12191999"/>
              <a:gd name="connsiteY173" fmla="*/ 0 h 6854824"/>
              <a:gd name="connsiteX174" fmla="*/ 12191999 w 12191999"/>
              <a:gd name="connsiteY174" fmla="*/ 0 h 6854824"/>
              <a:gd name="connsiteX175" fmla="*/ 12191999 w 12191999"/>
              <a:gd name="connsiteY175" fmla="*/ 6854824 h 6854824"/>
              <a:gd name="connsiteX176" fmla="*/ 0 w 12191999"/>
              <a:gd name="connsiteY176" fmla="*/ 685482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191999" h="6854824">
                <a:moveTo>
                  <a:pt x="11642564" y="6693274"/>
                </a:moveTo>
                <a:cubicBezTo>
                  <a:pt x="11647512" y="6693274"/>
                  <a:pt x="11651652" y="6695162"/>
                  <a:pt x="11654982" y="6698939"/>
                </a:cubicBezTo>
                <a:cubicBezTo>
                  <a:pt x="11658312" y="6702715"/>
                  <a:pt x="11659977" y="6708268"/>
                  <a:pt x="11659977" y="6715598"/>
                </a:cubicBezTo>
                <a:cubicBezTo>
                  <a:pt x="11659977" y="6723374"/>
                  <a:pt x="11658321" y="6729160"/>
                  <a:pt x="11655010" y="6732955"/>
                </a:cubicBezTo>
                <a:cubicBezTo>
                  <a:pt x="11651698" y="6736750"/>
                  <a:pt x="11647549" y="6738648"/>
                  <a:pt x="11642564" y="6738648"/>
                </a:cubicBezTo>
                <a:cubicBezTo>
                  <a:pt x="11637541" y="6738648"/>
                  <a:pt x="11633374" y="6736759"/>
                  <a:pt x="11630062" y="6732983"/>
                </a:cubicBezTo>
                <a:cubicBezTo>
                  <a:pt x="11626751" y="6729206"/>
                  <a:pt x="11625095" y="6723523"/>
                  <a:pt x="11625095" y="6715933"/>
                </a:cubicBezTo>
                <a:cubicBezTo>
                  <a:pt x="11625095" y="6708343"/>
                  <a:pt x="11626751" y="6702669"/>
                  <a:pt x="11630062" y="6698911"/>
                </a:cubicBezTo>
                <a:cubicBezTo>
                  <a:pt x="11633374" y="6695153"/>
                  <a:pt x="11637541" y="6693274"/>
                  <a:pt x="11642564" y="6693274"/>
                </a:cubicBezTo>
                <a:close/>
                <a:moveTo>
                  <a:pt x="11522458" y="6692827"/>
                </a:moveTo>
                <a:cubicBezTo>
                  <a:pt x="11526774" y="6692827"/>
                  <a:pt x="11530486" y="6694706"/>
                  <a:pt x="11533592" y="6698464"/>
                </a:cubicBezTo>
                <a:cubicBezTo>
                  <a:pt x="11536699" y="6702222"/>
                  <a:pt x="11538253" y="6707878"/>
                  <a:pt x="11538253" y="6715431"/>
                </a:cubicBezTo>
                <a:cubicBezTo>
                  <a:pt x="11538253" y="6723356"/>
                  <a:pt x="11536662" y="6729206"/>
                  <a:pt x="11533481" y="6732983"/>
                </a:cubicBezTo>
                <a:cubicBezTo>
                  <a:pt x="11530300" y="6736759"/>
                  <a:pt x="11526477" y="6738648"/>
                  <a:pt x="11522012" y="6738648"/>
                </a:cubicBezTo>
                <a:cubicBezTo>
                  <a:pt x="11517621" y="6738648"/>
                  <a:pt x="11513882" y="6736825"/>
                  <a:pt x="11510794" y="6733178"/>
                </a:cubicBezTo>
                <a:cubicBezTo>
                  <a:pt x="11507706" y="6729532"/>
                  <a:pt x="11506162" y="6723895"/>
                  <a:pt x="11506162" y="6716268"/>
                </a:cubicBezTo>
                <a:cubicBezTo>
                  <a:pt x="11506162" y="6708640"/>
                  <a:pt x="11507808" y="6702827"/>
                  <a:pt x="11511101" y="6698827"/>
                </a:cubicBezTo>
                <a:cubicBezTo>
                  <a:pt x="11514394" y="6694827"/>
                  <a:pt x="11518179" y="6692827"/>
                  <a:pt x="11522458" y="6692827"/>
                </a:cubicBezTo>
                <a:close/>
                <a:moveTo>
                  <a:pt x="11704662" y="6684958"/>
                </a:moveTo>
                <a:cubicBezTo>
                  <a:pt x="11701574" y="6684958"/>
                  <a:pt x="11698681" y="6685358"/>
                  <a:pt x="11695984" y="6686158"/>
                </a:cubicBezTo>
                <a:cubicBezTo>
                  <a:pt x="11693286" y="6686958"/>
                  <a:pt x="11691156" y="6687935"/>
                  <a:pt x="11689593" y="6689088"/>
                </a:cubicBezTo>
                <a:cubicBezTo>
                  <a:pt x="11687510" y="6690576"/>
                  <a:pt x="11685863" y="6692446"/>
                  <a:pt x="11684654" y="6694697"/>
                </a:cubicBezTo>
                <a:cubicBezTo>
                  <a:pt x="11683445" y="6696948"/>
                  <a:pt x="11682840" y="6699394"/>
                  <a:pt x="11682840" y="6702036"/>
                </a:cubicBezTo>
                <a:cubicBezTo>
                  <a:pt x="11682840" y="6704938"/>
                  <a:pt x="11683575" y="6707589"/>
                  <a:pt x="11685045" y="6709989"/>
                </a:cubicBezTo>
                <a:cubicBezTo>
                  <a:pt x="11686515" y="6712389"/>
                  <a:pt x="11688673" y="6714268"/>
                  <a:pt x="11691519" y="6715626"/>
                </a:cubicBezTo>
                <a:cubicBezTo>
                  <a:pt x="11694365" y="6716984"/>
                  <a:pt x="11699472" y="6718593"/>
                  <a:pt x="11706839" y="6720454"/>
                </a:cubicBezTo>
                <a:cubicBezTo>
                  <a:pt x="11712308" y="6721830"/>
                  <a:pt x="11715731" y="6722965"/>
                  <a:pt x="11717108" y="6723858"/>
                </a:cubicBezTo>
                <a:cubicBezTo>
                  <a:pt x="11719080" y="6725160"/>
                  <a:pt x="11720066" y="6726946"/>
                  <a:pt x="11720066" y="6729216"/>
                </a:cubicBezTo>
                <a:cubicBezTo>
                  <a:pt x="11720066" y="6731746"/>
                  <a:pt x="11718950" y="6733950"/>
                  <a:pt x="11716717" y="6735829"/>
                </a:cubicBezTo>
                <a:cubicBezTo>
                  <a:pt x="11714485" y="6737708"/>
                  <a:pt x="11711062" y="6738648"/>
                  <a:pt x="11706448" y="6738648"/>
                </a:cubicBezTo>
                <a:cubicBezTo>
                  <a:pt x="11701872" y="6738648"/>
                  <a:pt x="11698309" y="6737587"/>
                  <a:pt x="11695761" y="6735467"/>
                </a:cubicBezTo>
                <a:cubicBezTo>
                  <a:pt x="11693212" y="6733346"/>
                  <a:pt x="11691658" y="6730295"/>
                  <a:pt x="11691100" y="6726314"/>
                </a:cubicBezTo>
                <a:lnTo>
                  <a:pt x="11681166" y="6727876"/>
                </a:lnTo>
                <a:cubicBezTo>
                  <a:pt x="11682282" y="6734164"/>
                  <a:pt x="11684859" y="6738908"/>
                  <a:pt x="11688896" y="6742108"/>
                </a:cubicBezTo>
                <a:cubicBezTo>
                  <a:pt x="11692933" y="6745308"/>
                  <a:pt x="11698802" y="6746908"/>
                  <a:pt x="11706504" y="6746908"/>
                </a:cubicBezTo>
                <a:cubicBezTo>
                  <a:pt x="11711155" y="6746908"/>
                  <a:pt x="11715322" y="6746098"/>
                  <a:pt x="11719006" y="6744480"/>
                </a:cubicBezTo>
                <a:cubicBezTo>
                  <a:pt x="11722689" y="6742861"/>
                  <a:pt x="11725508" y="6740573"/>
                  <a:pt x="11727461" y="6737615"/>
                </a:cubicBezTo>
                <a:cubicBezTo>
                  <a:pt x="11729414" y="6734657"/>
                  <a:pt x="11730391" y="6731504"/>
                  <a:pt x="11730391" y="6728155"/>
                </a:cubicBezTo>
                <a:cubicBezTo>
                  <a:pt x="11730391" y="6724732"/>
                  <a:pt x="11729591" y="6721867"/>
                  <a:pt x="11727991" y="6719561"/>
                </a:cubicBezTo>
                <a:cubicBezTo>
                  <a:pt x="11726391" y="6717254"/>
                  <a:pt x="11724187" y="6715496"/>
                  <a:pt x="11721378" y="6714286"/>
                </a:cubicBezTo>
                <a:cubicBezTo>
                  <a:pt x="11718568" y="6713077"/>
                  <a:pt x="11713611" y="6711524"/>
                  <a:pt x="11706504" y="6709626"/>
                </a:cubicBezTo>
                <a:cubicBezTo>
                  <a:pt x="11701593" y="6708287"/>
                  <a:pt x="11698635" y="6707431"/>
                  <a:pt x="11697630" y="6707059"/>
                </a:cubicBezTo>
                <a:cubicBezTo>
                  <a:pt x="11695881" y="6706352"/>
                  <a:pt x="11694598" y="6705459"/>
                  <a:pt x="11693779" y="6704380"/>
                </a:cubicBezTo>
                <a:cubicBezTo>
                  <a:pt x="11692961" y="6703338"/>
                  <a:pt x="11692551" y="6702166"/>
                  <a:pt x="11692551" y="6700864"/>
                </a:cubicBezTo>
                <a:cubicBezTo>
                  <a:pt x="11692551" y="6698818"/>
                  <a:pt x="11693537" y="6697032"/>
                  <a:pt x="11695509" y="6695506"/>
                </a:cubicBezTo>
                <a:cubicBezTo>
                  <a:pt x="11697481" y="6693981"/>
                  <a:pt x="11700774" y="6693218"/>
                  <a:pt x="11705388" y="6693218"/>
                </a:cubicBezTo>
                <a:cubicBezTo>
                  <a:pt x="11709295" y="6693218"/>
                  <a:pt x="11712318" y="6694074"/>
                  <a:pt x="11714457" y="6695785"/>
                </a:cubicBezTo>
                <a:cubicBezTo>
                  <a:pt x="11716596" y="6697497"/>
                  <a:pt x="11717889" y="6699878"/>
                  <a:pt x="11718336" y="6702929"/>
                </a:cubicBezTo>
                <a:lnTo>
                  <a:pt x="11728159" y="6701590"/>
                </a:lnTo>
                <a:cubicBezTo>
                  <a:pt x="11727526" y="6697757"/>
                  <a:pt x="11726373" y="6694697"/>
                  <a:pt x="11724698" y="6692409"/>
                </a:cubicBezTo>
                <a:cubicBezTo>
                  <a:pt x="11723024" y="6690120"/>
                  <a:pt x="11720429" y="6688307"/>
                  <a:pt x="11716913" y="6686967"/>
                </a:cubicBezTo>
                <a:cubicBezTo>
                  <a:pt x="11713397" y="6685628"/>
                  <a:pt x="11709313" y="6684958"/>
                  <a:pt x="11704662" y="6684958"/>
                </a:cubicBezTo>
                <a:close/>
                <a:moveTo>
                  <a:pt x="11642564" y="6684958"/>
                </a:moveTo>
                <a:cubicBezTo>
                  <a:pt x="11635234" y="6684958"/>
                  <a:pt x="11629020" y="6687153"/>
                  <a:pt x="11623923" y="6691544"/>
                </a:cubicBezTo>
                <a:cubicBezTo>
                  <a:pt x="11617821" y="6696827"/>
                  <a:pt x="11614770" y="6704957"/>
                  <a:pt x="11614770" y="6715933"/>
                </a:cubicBezTo>
                <a:cubicBezTo>
                  <a:pt x="11614770" y="6725942"/>
                  <a:pt x="11617328" y="6733606"/>
                  <a:pt x="11622444" y="6738927"/>
                </a:cubicBezTo>
                <a:cubicBezTo>
                  <a:pt x="11627560" y="6744247"/>
                  <a:pt x="11634267" y="6746908"/>
                  <a:pt x="11642564" y="6746908"/>
                </a:cubicBezTo>
                <a:cubicBezTo>
                  <a:pt x="11647736" y="6746908"/>
                  <a:pt x="11652507" y="6745698"/>
                  <a:pt x="11656879" y="6743280"/>
                </a:cubicBezTo>
                <a:cubicBezTo>
                  <a:pt x="11661251" y="6740862"/>
                  <a:pt x="11664581" y="6737466"/>
                  <a:pt x="11666869" y="6733095"/>
                </a:cubicBezTo>
                <a:cubicBezTo>
                  <a:pt x="11669157" y="6728723"/>
                  <a:pt x="11670302" y="6722723"/>
                  <a:pt x="11670302" y="6715096"/>
                </a:cubicBezTo>
                <a:cubicBezTo>
                  <a:pt x="11670302" y="6705682"/>
                  <a:pt x="11667716" y="6698306"/>
                  <a:pt x="11662544" y="6692967"/>
                </a:cubicBezTo>
                <a:cubicBezTo>
                  <a:pt x="11657372" y="6687628"/>
                  <a:pt x="11650712" y="6684958"/>
                  <a:pt x="11642564" y="6684958"/>
                </a:cubicBezTo>
                <a:close/>
                <a:moveTo>
                  <a:pt x="11580836" y="6684958"/>
                </a:moveTo>
                <a:cubicBezTo>
                  <a:pt x="11577748" y="6684958"/>
                  <a:pt x="11574855" y="6685358"/>
                  <a:pt x="11572158" y="6686158"/>
                </a:cubicBezTo>
                <a:cubicBezTo>
                  <a:pt x="11569460" y="6686958"/>
                  <a:pt x="11567330" y="6687935"/>
                  <a:pt x="11565767" y="6689088"/>
                </a:cubicBezTo>
                <a:cubicBezTo>
                  <a:pt x="11563684" y="6690576"/>
                  <a:pt x="11562037" y="6692446"/>
                  <a:pt x="11560828" y="6694697"/>
                </a:cubicBezTo>
                <a:cubicBezTo>
                  <a:pt x="11559619" y="6696948"/>
                  <a:pt x="11559014" y="6699394"/>
                  <a:pt x="11559014" y="6702036"/>
                </a:cubicBezTo>
                <a:cubicBezTo>
                  <a:pt x="11559014" y="6704938"/>
                  <a:pt x="11559749" y="6707589"/>
                  <a:pt x="11561219" y="6709989"/>
                </a:cubicBezTo>
                <a:cubicBezTo>
                  <a:pt x="11562689" y="6712389"/>
                  <a:pt x="11564847" y="6714268"/>
                  <a:pt x="11567693" y="6715626"/>
                </a:cubicBezTo>
                <a:cubicBezTo>
                  <a:pt x="11570539" y="6716984"/>
                  <a:pt x="11575646" y="6718593"/>
                  <a:pt x="11583013" y="6720454"/>
                </a:cubicBezTo>
                <a:cubicBezTo>
                  <a:pt x="11588482" y="6721830"/>
                  <a:pt x="11591905" y="6722965"/>
                  <a:pt x="11593282" y="6723858"/>
                </a:cubicBezTo>
                <a:cubicBezTo>
                  <a:pt x="11595254" y="6725160"/>
                  <a:pt x="11596240" y="6726946"/>
                  <a:pt x="11596240" y="6729216"/>
                </a:cubicBezTo>
                <a:cubicBezTo>
                  <a:pt x="11596240" y="6731746"/>
                  <a:pt x="11595124" y="6733950"/>
                  <a:pt x="11592891" y="6735829"/>
                </a:cubicBezTo>
                <a:cubicBezTo>
                  <a:pt x="11590659" y="6737708"/>
                  <a:pt x="11587236" y="6738648"/>
                  <a:pt x="11582622" y="6738648"/>
                </a:cubicBezTo>
                <a:cubicBezTo>
                  <a:pt x="11578046" y="6738648"/>
                  <a:pt x="11574483" y="6737587"/>
                  <a:pt x="11571935" y="6735467"/>
                </a:cubicBezTo>
                <a:cubicBezTo>
                  <a:pt x="11569386" y="6733346"/>
                  <a:pt x="11567832" y="6730295"/>
                  <a:pt x="11567274" y="6726314"/>
                </a:cubicBezTo>
                <a:lnTo>
                  <a:pt x="11557340" y="6727876"/>
                </a:lnTo>
                <a:cubicBezTo>
                  <a:pt x="11558456" y="6734164"/>
                  <a:pt x="11561033" y="6738908"/>
                  <a:pt x="11565070" y="6742108"/>
                </a:cubicBezTo>
                <a:cubicBezTo>
                  <a:pt x="11569107" y="6745308"/>
                  <a:pt x="11574976" y="6746908"/>
                  <a:pt x="11582678" y="6746908"/>
                </a:cubicBezTo>
                <a:cubicBezTo>
                  <a:pt x="11587329" y="6746908"/>
                  <a:pt x="11591496" y="6746098"/>
                  <a:pt x="11595180" y="6744480"/>
                </a:cubicBezTo>
                <a:cubicBezTo>
                  <a:pt x="11598863" y="6742861"/>
                  <a:pt x="11601682" y="6740573"/>
                  <a:pt x="11603635" y="6737615"/>
                </a:cubicBezTo>
                <a:cubicBezTo>
                  <a:pt x="11605588" y="6734657"/>
                  <a:pt x="11606565" y="6731504"/>
                  <a:pt x="11606565" y="6728155"/>
                </a:cubicBezTo>
                <a:cubicBezTo>
                  <a:pt x="11606565" y="6724732"/>
                  <a:pt x="11605765" y="6721867"/>
                  <a:pt x="11604165" y="6719561"/>
                </a:cubicBezTo>
                <a:cubicBezTo>
                  <a:pt x="11602565" y="6717254"/>
                  <a:pt x="11600361" y="6715496"/>
                  <a:pt x="11597552" y="6714286"/>
                </a:cubicBezTo>
                <a:cubicBezTo>
                  <a:pt x="11594742" y="6713077"/>
                  <a:pt x="11589785" y="6711524"/>
                  <a:pt x="11582678" y="6709626"/>
                </a:cubicBezTo>
                <a:cubicBezTo>
                  <a:pt x="11577767" y="6708287"/>
                  <a:pt x="11574809" y="6707431"/>
                  <a:pt x="11573804" y="6707059"/>
                </a:cubicBezTo>
                <a:cubicBezTo>
                  <a:pt x="11572055" y="6706352"/>
                  <a:pt x="11570772" y="6705459"/>
                  <a:pt x="11569953" y="6704380"/>
                </a:cubicBezTo>
                <a:cubicBezTo>
                  <a:pt x="11569135" y="6703338"/>
                  <a:pt x="11568725" y="6702166"/>
                  <a:pt x="11568725" y="6700864"/>
                </a:cubicBezTo>
                <a:cubicBezTo>
                  <a:pt x="11568725" y="6698818"/>
                  <a:pt x="11569711" y="6697032"/>
                  <a:pt x="11571683" y="6695506"/>
                </a:cubicBezTo>
                <a:cubicBezTo>
                  <a:pt x="11573655" y="6693981"/>
                  <a:pt x="11576948" y="6693218"/>
                  <a:pt x="11581562" y="6693218"/>
                </a:cubicBezTo>
                <a:cubicBezTo>
                  <a:pt x="11585469" y="6693218"/>
                  <a:pt x="11588492" y="6694074"/>
                  <a:pt x="11590631" y="6695785"/>
                </a:cubicBezTo>
                <a:cubicBezTo>
                  <a:pt x="11592770" y="6697497"/>
                  <a:pt x="11594063" y="6699878"/>
                  <a:pt x="11594510" y="6702929"/>
                </a:cubicBezTo>
                <a:lnTo>
                  <a:pt x="11604333" y="6701590"/>
                </a:lnTo>
                <a:cubicBezTo>
                  <a:pt x="11603700" y="6697757"/>
                  <a:pt x="11602547" y="6694697"/>
                  <a:pt x="11600872" y="6692409"/>
                </a:cubicBezTo>
                <a:cubicBezTo>
                  <a:pt x="11599198" y="6690120"/>
                  <a:pt x="11596603" y="6688307"/>
                  <a:pt x="11593087" y="6686967"/>
                </a:cubicBezTo>
                <a:cubicBezTo>
                  <a:pt x="11589571" y="6685628"/>
                  <a:pt x="11585487" y="6684958"/>
                  <a:pt x="11580836" y="6684958"/>
                </a:cubicBezTo>
                <a:close/>
                <a:moveTo>
                  <a:pt x="11523407" y="6684958"/>
                </a:moveTo>
                <a:cubicBezTo>
                  <a:pt x="11519537" y="6684958"/>
                  <a:pt x="11516245" y="6685711"/>
                  <a:pt x="11513529" y="6687218"/>
                </a:cubicBezTo>
                <a:cubicBezTo>
                  <a:pt x="11510812" y="6688725"/>
                  <a:pt x="11508375" y="6690986"/>
                  <a:pt x="11506217" y="6693999"/>
                </a:cubicBezTo>
                <a:lnTo>
                  <a:pt x="11506217" y="6686297"/>
                </a:lnTo>
                <a:lnTo>
                  <a:pt x="11497064" y="6686297"/>
                </a:lnTo>
                <a:lnTo>
                  <a:pt x="11497064" y="6768283"/>
                </a:lnTo>
                <a:lnTo>
                  <a:pt x="11507110" y="6768283"/>
                </a:lnTo>
                <a:lnTo>
                  <a:pt x="11507110" y="6739429"/>
                </a:lnTo>
                <a:cubicBezTo>
                  <a:pt x="11508822" y="6741587"/>
                  <a:pt x="11511008" y="6743373"/>
                  <a:pt x="11513668" y="6744787"/>
                </a:cubicBezTo>
                <a:cubicBezTo>
                  <a:pt x="11516328" y="6746201"/>
                  <a:pt x="11519333" y="6746908"/>
                  <a:pt x="11522681" y="6746908"/>
                </a:cubicBezTo>
                <a:cubicBezTo>
                  <a:pt x="11527258" y="6746908"/>
                  <a:pt x="11531620" y="6745615"/>
                  <a:pt x="11535769" y="6743029"/>
                </a:cubicBezTo>
                <a:cubicBezTo>
                  <a:pt x="11539918" y="6740443"/>
                  <a:pt x="11543080" y="6736722"/>
                  <a:pt x="11545257" y="6731867"/>
                </a:cubicBezTo>
                <a:cubicBezTo>
                  <a:pt x="11547433" y="6727011"/>
                  <a:pt x="11548522" y="6721551"/>
                  <a:pt x="11548522" y="6715486"/>
                </a:cubicBezTo>
                <a:cubicBezTo>
                  <a:pt x="11548522" y="6709831"/>
                  <a:pt x="11547536" y="6704631"/>
                  <a:pt x="11545564" y="6699887"/>
                </a:cubicBezTo>
                <a:cubicBezTo>
                  <a:pt x="11543592" y="6695143"/>
                  <a:pt x="11540671" y="6691469"/>
                  <a:pt x="11536802" y="6688865"/>
                </a:cubicBezTo>
                <a:cubicBezTo>
                  <a:pt x="11532932" y="6686260"/>
                  <a:pt x="11528467" y="6684958"/>
                  <a:pt x="11523407" y="6684958"/>
                </a:cubicBezTo>
                <a:close/>
                <a:moveTo>
                  <a:pt x="11387081" y="6678447"/>
                </a:moveTo>
                <a:cubicBezTo>
                  <a:pt x="11382653" y="6678447"/>
                  <a:pt x="11378718" y="6679368"/>
                  <a:pt x="11375277" y="6681210"/>
                </a:cubicBezTo>
                <a:cubicBezTo>
                  <a:pt x="11371835" y="6683051"/>
                  <a:pt x="11369184" y="6685786"/>
                  <a:pt x="11367324" y="6689414"/>
                </a:cubicBezTo>
                <a:cubicBezTo>
                  <a:pt x="11365463" y="6693041"/>
                  <a:pt x="11364533" y="6697311"/>
                  <a:pt x="11364533" y="6702222"/>
                </a:cubicBezTo>
                <a:cubicBezTo>
                  <a:pt x="11364533" y="6709738"/>
                  <a:pt x="11366580" y="6715617"/>
                  <a:pt x="11370672" y="6719858"/>
                </a:cubicBezTo>
                <a:cubicBezTo>
                  <a:pt x="11374765" y="6724100"/>
                  <a:pt x="11380086" y="6726221"/>
                  <a:pt x="11386634" y="6726221"/>
                </a:cubicBezTo>
                <a:cubicBezTo>
                  <a:pt x="11391806" y="6726221"/>
                  <a:pt x="11396206" y="6724835"/>
                  <a:pt x="11399833" y="6722063"/>
                </a:cubicBezTo>
                <a:cubicBezTo>
                  <a:pt x="11403461" y="6719291"/>
                  <a:pt x="11405833" y="6715580"/>
                  <a:pt x="11406949" y="6710929"/>
                </a:cubicBezTo>
                <a:lnTo>
                  <a:pt x="11400085" y="6708920"/>
                </a:lnTo>
                <a:cubicBezTo>
                  <a:pt x="11399266" y="6712231"/>
                  <a:pt x="11397592" y="6714854"/>
                  <a:pt x="11395062" y="6716789"/>
                </a:cubicBezTo>
                <a:cubicBezTo>
                  <a:pt x="11392532" y="6718724"/>
                  <a:pt x="11389592" y="6719691"/>
                  <a:pt x="11386244" y="6719691"/>
                </a:cubicBezTo>
                <a:cubicBezTo>
                  <a:pt x="11382076" y="6719691"/>
                  <a:pt x="11378681" y="6718231"/>
                  <a:pt x="11376058" y="6715310"/>
                </a:cubicBezTo>
                <a:cubicBezTo>
                  <a:pt x="11373435" y="6712389"/>
                  <a:pt x="11372123" y="6708082"/>
                  <a:pt x="11372123" y="6702390"/>
                </a:cubicBezTo>
                <a:cubicBezTo>
                  <a:pt x="11372123" y="6696697"/>
                  <a:pt x="11373509" y="6692325"/>
                  <a:pt x="11376281" y="6689274"/>
                </a:cubicBezTo>
                <a:cubicBezTo>
                  <a:pt x="11379053" y="6686223"/>
                  <a:pt x="11382579" y="6684698"/>
                  <a:pt x="11386857" y="6684698"/>
                </a:cubicBezTo>
                <a:cubicBezTo>
                  <a:pt x="11389797" y="6684698"/>
                  <a:pt x="11392355" y="6685433"/>
                  <a:pt x="11394531" y="6686902"/>
                </a:cubicBezTo>
                <a:cubicBezTo>
                  <a:pt x="11396708" y="6688372"/>
                  <a:pt x="11398354" y="6690483"/>
                  <a:pt x="11399471" y="6693237"/>
                </a:cubicBezTo>
                <a:lnTo>
                  <a:pt x="11406112" y="6691618"/>
                </a:lnTo>
                <a:cubicBezTo>
                  <a:pt x="11404921" y="6687563"/>
                  <a:pt x="11402689" y="6684354"/>
                  <a:pt x="11399415" y="6681991"/>
                </a:cubicBezTo>
                <a:cubicBezTo>
                  <a:pt x="11396141" y="6679628"/>
                  <a:pt x="11392029" y="6678447"/>
                  <a:pt x="11387081" y="6678447"/>
                </a:cubicBezTo>
                <a:close/>
                <a:moveTo>
                  <a:pt x="11386578" y="6669331"/>
                </a:moveTo>
                <a:cubicBezTo>
                  <a:pt x="11392457" y="6669331"/>
                  <a:pt x="11398206" y="6670847"/>
                  <a:pt x="11403824" y="6673880"/>
                </a:cubicBezTo>
                <a:cubicBezTo>
                  <a:pt x="11409442" y="6676912"/>
                  <a:pt x="11413823" y="6681247"/>
                  <a:pt x="11416967" y="6686883"/>
                </a:cubicBezTo>
                <a:cubicBezTo>
                  <a:pt x="11420111" y="6692520"/>
                  <a:pt x="11421683" y="6698390"/>
                  <a:pt x="11421683" y="6704492"/>
                </a:cubicBezTo>
                <a:cubicBezTo>
                  <a:pt x="11421683" y="6710556"/>
                  <a:pt x="11420139" y="6716370"/>
                  <a:pt x="11417051" y="6721932"/>
                </a:cubicBezTo>
                <a:cubicBezTo>
                  <a:pt x="11413963" y="6727495"/>
                  <a:pt x="11409628" y="6731830"/>
                  <a:pt x="11404047" y="6734936"/>
                </a:cubicBezTo>
                <a:cubicBezTo>
                  <a:pt x="11398466" y="6738043"/>
                  <a:pt x="11392643" y="6739597"/>
                  <a:pt x="11386578" y="6739597"/>
                </a:cubicBezTo>
                <a:cubicBezTo>
                  <a:pt x="11380514" y="6739597"/>
                  <a:pt x="11374691" y="6738043"/>
                  <a:pt x="11369110" y="6734936"/>
                </a:cubicBezTo>
                <a:cubicBezTo>
                  <a:pt x="11363529" y="6731830"/>
                  <a:pt x="11359185" y="6727495"/>
                  <a:pt x="11356078" y="6721932"/>
                </a:cubicBezTo>
                <a:cubicBezTo>
                  <a:pt x="11352971" y="6716370"/>
                  <a:pt x="11351418" y="6710556"/>
                  <a:pt x="11351418" y="6704492"/>
                </a:cubicBezTo>
                <a:cubicBezTo>
                  <a:pt x="11351418" y="6698390"/>
                  <a:pt x="11352999" y="6692520"/>
                  <a:pt x="11356162" y="6686883"/>
                </a:cubicBezTo>
                <a:cubicBezTo>
                  <a:pt x="11359324" y="6681247"/>
                  <a:pt x="11363705" y="6676912"/>
                  <a:pt x="11369305" y="6673880"/>
                </a:cubicBezTo>
                <a:cubicBezTo>
                  <a:pt x="11374905" y="6670847"/>
                  <a:pt x="11380662" y="6669331"/>
                  <a:pt x="11386578" y="6669331"/>
                </a:cubicBezTo>
                <a:close/>
                <a:moveTo>
                  <a:pt x="11469234" y="6663750"/>
                </a:moveTo>
                <a:lnTo>
                  <a:pt x="11469234" y="6745568"/>
                </a:lnTo>
                <a:lnTo>
                  <a:pt x="11480061" y="6745568"/>
                </a:lnTo>
                <a:lnTo>
                  <a:pt x="11480061" y="6663750"/>
                </a:lnTo>
                <a:close/>
                <a:moveTo>
                  <a:pt x="11386578" y="6662355"/>
                </a:moveTo>
                <a:cubicBezTo>
                  <a:pt x="11379509" y="6662355"/>
                  <a:pt x="11372607" y="6664169"/>
                  <a:pt x="11365873" y="6667796"/>
                </a:cubicBezTo>
                <a:cubicBezTo>
                  <a:pt x="11359138" y="6671424"/>
                  <a:pt x="11353883" y="6676614"/>
                  <a:pt x="11350106" y="6683367"/>
                </a:cubicBezTo>
                <a:cubicBezTo>
                  <a:pt x="11346330" y="6690120"/>
                  <a:pt x="11344441" y="6697162"/>
                  <a:pt x="11344441" y="6704492"/>
                </a:cubicBezTo>
                <a:cubicBezTo>
                  <a:pt x="11344441" y="6711747"/>
                  <a:pt x="11346302" y="6718723"/>
                  <a:pt x="11350022" y="6725421"/>
                </a:cubicBezTo>
                <a:cubicBezTo>
                  <a:pt x="11353743" y="6732118"/>
                  <a:pt x="11358943" y="6737318"/>
                  <a:pt x="11365622" y="6741020"/>
                </a:cubicBezTo>
                <a:cubicBezTo>
                  <a:pt x="11372300" y="6744722"/>
                  <a:pt x="11379286" y="6746573"/>
                  <a:pt x="11386578" y="6746573"/>
                </a:cubicBezTo>
                <a:cubicBezTo>
                  <a:pt x="11393871" y="6746573"/>
                  <a:pt x="11400857" y="6744722"/>
                  <a:pt x="11407535" y="6741020"/>
                </a:cubicBezTo>
                <a:cubicBezTo>
                  <a:pt x="11414214" y="6737318"/>
                  <a:pt x="11419404" y="6732118"/>
                  <a:pt x="11423106" y="6725421"/>
                </a:cubicBezTo>
                <a:cubicBezTo>
                  <a:pt x="11426809" y="6718723"/>
                  <a:pt x="11428660" y="6711747"/>
                  <a:pt x="11428660" y="6704492"/>
                </a:cubicBezTo>
                <a:cubicBezTo>
                  <a:pt x="11428660" y="6697162"/>
                  <a:pt x="11426781" y="6690120"/>
                  <a:pt x="11423023" y="6683367"/>
                </a:cubicBezTo>
                <a:cubicBezTo>
                  <a:pt x="11419265" y="6676614"/>
                  <a:pt x="11414019" y="6671424"/>
                  <a:pt x="11407284" y="6667796"/>
                </a:cubicBezTo>
                <a:cubicBezTo>
                  <a:pt x="11400550" y="6664169"/>
                  <a:pt x="11393648" y="6662355"/>
                  <a:pt x="11386578" y="6662355"/>
                </a:cubicBezTo>
                <a:close/>
                <a:moveTo>
                  <a:pt x="818352" y="6201649"/>
                </a:moveTo>
                <a:lnTo>
                  <a:pt x="818352" y="6597649"/>
                </a:lnTo>
                <a:lnTo>
                  <a:pt x="824702" y="6597649"/>
                </a:lnTo>
                <a:lnTo>
                  <a:pt x="824702" y="6201649"/>
                </a:lnTo>
                <a:close/>
                <a:moveTo>
                  <a:pt x="11344275" y="6196639"/>
                </a:moveTo>
                <a:cubicBezTo>
                  <a:pt x="11344275" y="6196639"/>
                  <a:pt x="11344275" y="6196639"/>
                  <a:pt x="11344275" y="6534644"/>
                </a:cubicBezTo>
                <a:lnTo>
                  <a:pt x="11344275" y="6605968"/>
                </a:lnTo>
                <a:lnTo>
                  <a:pt x="11737507" y="6605968"/>
                </a:lnTo>
                <a:lnTo>
                  <a:pt x="11755855" y="6553660"/>
                </a:lnTo>
                <a:cubicBezTo>
                  <a:pt x="11794321" y="6430829"/>
                  <a:pt x="11797956" y="6316342"/>
                  <a:pt x="11780876" y="6196639"/>
                </a:cubicBezTo>
                <a:cubicBezTo>
                  <a:pt x="11780876" y="6196639"/>
                  <a:pt x="11780876" y="6196639"/>
                  <a:pt x="11344275" y="6196639"/>
                </a:cubicBezTo>
                <a:close/>
                <a:moveTo>
                  <a:pt x="0" y="0"/>
                </a:moveTo>
                <a:lnTo>
                  <a:pt x="12191999" y="0"/>
                </a:lnTo>
                <a:lnTo>
                  <a:pt x="12191999" y="6854824"/>
                </a:lnTo>
                <a:lnTo>
                  <a:pt x="0" y="6854824"/>
                </a:lnTo>
                <a:close/>
              </a:path>
            </a:pathLst>
          </a:custGeom>
          <a:solidFill>
            <a:schemeClr val="bg1">
              <a:lumMod val="75000"/>
            </a:schemeClr>
          </a:solidFill>
        </p:spPr>
        <p:txBody>
          <a:bodyPr wrap="square" anchor="ctr">
            <a:noAutofit/>
          </a:bodyPr>
          <a:lstStyle>
            <a:lvl1pPr algn="ctr">
              <a:defRPr/>
            </a:lvl1pPr>
          </a:lstStyle>
          <a:p>
            <a:r>
              <a:rPr lang="nl-BE" noProof="0"/>
              <a:t>Click icon to add picture</a:t>
            </a:r>
          </a:p>
          <a:p>
            <a:endParaRPr lang="nl-BE" noProof="0"/>
          </a:p>
          <a:p>
            <a:endParaRPr lang="nl-BE" noProof="0" dirty="0"/>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14980" y="367200"/>
            <a:ext cx="7551996" cy="1677104"/>
          </a:xfrm>
        </p:spPr>
        <p:txBody>
          <a:bodyPr lIns="72000" tIns="180000" rIns="72000" anchor="t">
            <a:spAutoFit/>
          </a:bodyPr>
          <a:lstStyle>
            <a:lvl1pPr>
              <a:lnSpc>
                <a:spcPct val="80000"/>
              </a:lnSpc>
              <a:defRPr sz="6000">
                <a:solidFill>
                  <a:schemeClr val="bg1"/>
                </a:solidFill>
                <a:latin typeface="+mj-lt"/>
              </a:defRPr>
            </a:lvl1pPr>
          </a:lstStyle>
          <a:p>
            <a:r>
              <a:rPr lang="nl-BE" noProof="0"/>
              <a:t>TITLE OF THE CHAPTER</a:t>
            </a:r>
            <a:endParaRPr lang="nl-BE" noProof="0" dirty="0"/>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noProof="0"/>
              <a:t>Subtitle of the chapter</a:t>
            </a:r>
            <a:endParaRPr lang="nl-BE" noProof="0" dirty="0"/>
          </a:p>
        </p:txBody>
      </p:sp>
      <p:sp>
        <p:nvSpPr>
          <p:cNvPr id="55" name="Espace réservé du texte 11">
            <a:extLst>
              <a:ext uri="{FF2B5EF4-FFF2-40B4-BE49-F238E27FC236}">
                <a16:creationId xmlns:a16="http://schemas.microsoft.com/office/drawing/2014/main" id="{38472B28-83B1-4129-ADF5-082593885F2F}"/>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a:t>0</a:t>
            </a:r>
            <a:endParaRPr lang="nl-BE" noProof="0" dirty="0"/>
          </a:p>
        </p:txBody>
      </p:sp>
      <p:sp>
        <p:nvSpPr>
          <p:cNvPr id="13" name="(c) Ipsos">
            <a:extLst>
              <a:ext uri="{FF2B5EF4-FFF2-40B4-BE49-F238E27FC236}">
                <a16:creationId xmlns:a16="http://schemas.microsoft.com/office/drawing/2014/main" id="{03AB80D6-18F7-4D93-942E-F3F63CB8C8C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16" name="Straight Connector 15">
            <a:extLst>
              <a:ext uri="{FF2B5EF4-FFF2-40B4-BE49-F238E27FC236}">
                <a16:creationId xmlns:a16="http://schemas.microsoft.com/office/drawing/2014/main" id="{6AA612DE-4EA7-42A2-B8BA-634FFB30C3C7}"/>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A4C842B-27DD-4F5E-87E3-6EBC0097FD43}"/>
              </a:ext>
            </a:extLst>
          </p:cNvPr>
          <p:cNvSpPr>
            <a:spLocks noGrp="1"/>
          </p:cNvSpPr>
          <p:nvPr>
            <p:ph type="sldNum" sz="quarter" idx="14"/>
          </p:nvPr>
        </p:nvSpPr>
        <p:spPr>
          <a:xfrm>
            <a:off x="407988" y="6200775"/>
            <a:ext cx="413538" cy="396875"/>
          </a:xfrm>
        </p:spPr>
        <p:txBody>
          <a:bodyPr/>
          <a:lstStyle>
            <a:lvl1pPr>
              <a:defRPr>
                <a:solidFill>
                  <a:schemeClr val="bg1"/>
                </a:solidFill>
              </a:defRPr>
            </a:lvl1pPr>
          </a:lstStyle>
          <a:p>
            <a:fld id="{D61AABEC-672F-4B68-B914-690DA978312C}" type="slidenum">
              <a:rPr lang="nl-BE" noProof="0" smtClean="0"/>
              <a:pPr/>
              <a:t>‹N°›</a:t>
            </a:fld>
            <a:r>
              <a:rPr lang="nl-BE" noProof="0"/>
              <a:t> </a:t>
            </a:r>
            <a:endParaRPr lang="nl-BE" noProof="0" dirty="0"/>
          </a:p>
        </p:txBody>
      </p:sp>
      <p:grpSp>
        <p:nvGrpSpPr>
          <p:cNvPr id="44" name="(c) Ipsos cutout" hidden="1">
            <a:extLst>
              <a:ext uri="{FF2B5EF4-FFF2-40B4-BE49-F238E27FC236}">
                <a16:creationId xmlns:a16="http://schemas.microsoft.com/office/drawing/2014/main" id="{0E42189F-7BBA-4D6E-BA81-CEE0BF050273}"/>
              </a:ext>
            </a:extLst>
          </p:cNvPr>
          <p:cNvGrpSpPr/>
          <p:nvPr userDrawn="1"/>
        </p:nvGrpSpPr>
        <p:grpSpPr>
          <a:xfrm>
            <a:off x="11344442" y="6662356"/>
            <a:ext cx="385950" cy="105928"/>
            <a:chOff x="11344442" y="6662356"/>
            <a:chExt cx="385950" cy="105928"/>
          </a:xfrm>
        </p:grpSpPr>
        <p:sp>
          <p:nvSpPr>
            <p:cNvPr id="45" name="Freeform: Shape 44">
              <a:extLst>
                <a:ext uri="{FF2B5EF4-FFF2-40B4-BE49-F238E27FC236}">
                  <a16:creationId xmlns:a16="http://schemas.microsoft.com/office/drawing/2014/main" id="{FD843A2F-F2BC-4D5B-A0E3-ACBDFDC0016F}"/>
                </a:ext>
              </a:extLst>
            </p:cNvPr>
            <p:cNvSpPr/>
            <p:nvPr userDrawn="1"/>
          </p:nvSpPr>
          <p:spPr>
            <a:xfrm>
              <a:off x="11344442" y="6662356"/>
              <a:ext cx="84219" cy="84218"/>
            </a:xfrm>
            <a:custGeom>
              <a:avLst/>
              <a:gdLst/>
              <a:ahLst/>
              <a:cxnLst/>
              <a:rect l="l" t="t" r="r" b="b"/>
              <a:pathLst>
                <a:path w="84219" h="84218">
                  <a:moveTo>
                    <a:pt x="42137" y="0"/>
                  </a:moveTo>
                  <a:cubicBezTo>
                    <a:pt x="49207" y="0"/>
                    <a:pt x="56109" y="1814"/>
                    <a:pt x="62843" y="5441"/>
                  </a:cubicBezTo>
                  <a:cubicBezTo>
                    <a:pt x="69578" y="9069"/>
                    <a:pt x="74824" y="14259"/>
                    <a:pt x="78582" y="21012"/>
                  </a:cubicBezTo>
                  <a:cubicBezTo>
                    <a:pt x="82340" y="27765"/>
                    <a:pt x="84219" y="34807"/>
                    <a:pt x="84219" y="42137"/>
                  </a:cubicBezTo>
                  <a:cubicBezTo>
                    <a:pt x="84219" y="49392"/>
                    <a:pt x="82368" y="56368"/>
                    <a:pt x="78665" y="63066"/>
                  </a:cubicBezTo>
                  <a:cubicBezTo>
                    <a:pt x="74963" y="69763"/>
                    <a:pt x="69773" y="74963"/>
                    <a:pt x="63094" y="78665"/>
                  </a:cubicBezTo>
                  <a:cubicBezTo>
                    <a:pt x="56416" y="82367"/>
                    <a:pt x="49430" y="84218"/>
                    <a:pt x="42137" y="84218"/>
                  </a:cubicBezTo>
                  <a:cubicBezTo>
                    <a:pt x="34845" y="84218"/>
                    <a:pt x="27859" y="82367"/>
                    <a:pt x="21181" y="78665"/>
                  </a:cubicBezTo>
                  <a:cubicBezTo>
                    <a:pt x="14502" y="74963"/>
                    <a:pt x="9302" y="69763"/>
                    <a:pt x="5581" y="63066"/>
                  </a:cubicBezTo>
                  <a:cubicBezTo>
                    <a:pt x="1861" y="56368"/>
                    <a:pt x="0" y="49392"/>
                    <a:pt x="0" y="42137"/>
                  </a:cubicBezTo>
                  <a:cubicBezTo>
                    <a:pt x="0" y="34807"/>
                    <a:pt x="1889" y="27765"/>
                    <a:pt x="5665" y="21012"/>
                  </a:cubicBezTo>
                  <a:cubicBezTo>
                    <a:pt x="9442" y="14259"/>
                    <a:pt x="14697" y="9069"/>
                    <a:pt x="21432" y="5441"/>
                  </a:cubicBezTo>
                  <a:cubicBezTo>
                    <a:pt x="28166" y="1814"/>
                    <a:pt x="35068" y="0"/>
                    <a:pt x="42137" y="0"/>
                  </a:cubicBezTo>
                  <a:close/>
                  <a:moveTo>
                    <a:pt x="42137" y="6976"/>
                  </a:moveTo>
                  <a:cubicBezTo>
                    <a:pt x="36221" y="6976"/>
                    <a:pt x="30464" y="8492"/>
                    <a:pt x="24864" y="11525"/>
                  </a:cubicBezTo>
                  <a:cubicBezTo>
                    <a:pt x="19264" y="14557"/>
                    <a:pt x="14883" y="18892"/>
                    <a:pt x="11721" y="24528"/>
                  </a:cubicBezTo>
                  <a:cubicBezTo>
                    <a:pt x="8558" y="30165"/>
                    <a:pt x="6977" y="36035"/>
                    <a:pt x="6977" y="42137"/>
                  </a:cubicBezTo>
                  <a:cubicBezTo>
                    <a:pt x="6977" y="48201"/>
                    <a:pt x="8530" y="54015"/>
                    <a:pt x="11637" y="59577"/>
                  </a:cubicBezTo>
                  <a:cubicBezTo>
                    <a:pt x="14744" y="65140"/>
                    <a:pt x="19088" y="69475"/>
                    <a:pt x="24669" y="72581"/>
                  </a:cubicBezTo>
                  <a:cubicBezTo>
                    <a:pt x="30250" y="75688"/>
                    <a:pt x="36073" y="77242"/>
                    <a:pt x="42137" y="77242"/>
                  </a:cubicBezTo>
                  <a:cubicBezTo>
                    <a:pt x="48202" y="77242"/>
                    <a:pt x="54025" y="75688"/>
                    <a:pt x="59606" y="72581"/>
                  </a:cubicBezTo>
                  <a:cubicBezTo>
                    <a:pt x="65187" y="69475"/>
                    <a:pt x="69522" y="65140"/>
                    <a:pt x="72610" y="59577"/>
                  </a:cubicBezTo>
                  <a:cubicBezTo>
                    <a:pt x="75698" y="54015"/>
                    <a:pt x="77242" y="48201"/>
                    <a:pt x="77242" y="42137"/>
                  </a:cubicBezTo>
                  <a:cubicBezTo>
                    <a:pt x="77242" y="36035"/>
                    <a:pt x="75670" y="30165"/>
                    <a:pt x="72526" y="24528"/>
                  </a:cubicBezTo>
                  <a:cubicBezTo>
                    <a:pt x="69382" y="18892"/>
                    <a:pt x="65001" y="14557"/>
                    <a:pt x="59383" y="11525"/>
                  </a:cubicBezTo>
                  <a:cubicBezTo>
                    <a:pt x="53765" y="8492"/>
                    <a:pt x="48016" y="6976"/>
                    <a:pt x="42137" y="697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Freeform: Shape 45">
              <a:extLst>
                <a:ext uri="{FF2B5EF4-FFF2-40B4-BE49-F238E27FC236}">
                  <a16:creationId xmlns:a16="http://schemas.microsoft.com/office/drawing/2014/main" id="{E67FD06E-22DF-4522-8A29-F144FF6904A9}"/>
                </a:ext>
              </a:extLst>
            </p:cNvPr>
            <p:cNvSpPr/>
            <p:nvPr userDrawn="1"/>
          </p:nvSpPr>
          <p:spPr>
            <a:xfrm>
              <a:off x="11469235" y="6663751"/>
              <a:ext cx="10827" cy="81818"/>
            </a:xfrm>
            <a:custGeom>
              <a:avLst/>
              <a:gdLst/>
              <a:ahLst/>
              <a:cxnLst/>
              <a:rect l="l" t="t" r="r" b="b"/>
              <a:pathLst>
                <a:path w="10827" h="81818">
                  <a:moveTo>
                    <a:pt x="0" y="0"/>
                  </a:moveTo>
                  <a:lnTo>
                    <a:pt x="10827" y="0"/>
                  </a:lnTo>
                  <a:lnTo>
                    <a:pt x="10827" y="81818"/>
                  </a:lnTo>
                  <a:lnTo>
                    <a:pt x="0" y="8181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7" name="Freeform: Shape 46">
              <a:extLst>
                <a:ext uri="{FF2B5EF4-FFF2-40B4-BE49-F238E27FC236}">
                  <a16:creationId xmlns:a16="http://schemas.microsoft.com/office/drawing/2014/main" id="{A5467A32-28C1-437D-B6BB-5BEC023E5EBB}"/>
                </a:ext>
              </a:extLst>
            </p:cNvPr>
            <p:cNvSpPr/>
            <p:nvPr userDrawn="1"/>
          </p:nvSpPr>
          <p:spPr>
            <a:xfrm>
              <a:off x="11364534" y="6678448"/>
              <a:ext cx="42416" cy="47774"/>
            </a:xfrm>
            <a:custGeom>
              <a:avLst/>
              <a:gdLst/>
              <a:ahLst/>
              <a:cxnLst/>
              <a:rect l="l" t="t" r="r" b="b"/>
              <a:pathLst>
                <a:path w="42416" h="47774">
                  <a:moveTo>
                    <a:pt x="22548" y="0"/>
                  </a:moveTo>
                  <a:cubicBezTo>
                    <a:pt x="27496" y="0"/>
                    <a:pt x="31608" y="1181"/>
                    <a:pt x="34882" y="3544"/>
                  </a:cubicBezTo>
                  <a:cubicBezTo>
                    <a:pt x="38156" y="5907"/>
                    <a:pt x="40388" y="9116"/>
                    <a:pt x="41579" y="13171"/>
                  </a:cubicBezTo>
                  <a:lnTo>
                    <a:pt x="34938" y="14790"/>
                  </a:lnTo>
                  <a:cubicBezTo>
                    <a:pt x="33821" y="12036"/>
                    <a:pt x="32175" y="9925"/>
                    <a:pt x="29998" y="8455"/>
                  </a:cubicBezTo>
                  <a:cubicBezTo>
                    <a:pt x="27822" y="6986"/>
                    <a:pt x="25264" y="6251"/>
                    <a:pt x="22324" y="6251"/>
                  </a:cubicBezTo>
                  <a:cubicBezTo>
                    <a:pt x="18046" y="6251"/>
                    <a:pt x="14520" y="7776"/>
                    <a:pt x="11748" y="10827"/>
                  </a:cubicBezTo>
                  <a:cubicBezTo>
                    <a:pt x="8976" y="13878"/>
                    <a:pt x="7590" y="18250"/>
                    <a:pt x="7590" y="23943"/>
                  </a:cubicBezTo>
                  <a:cubicBezTo>
                    <a:pt x="7590" y="29635"/>
                    <a:pt x="8902" y="33942"/>
                    <a:pt x="11525" y="36863"/>
                  </a:cubicBezTo>
                  <a:cubicBezTo>
                    <a:pt x="14148" y="39784"/>
                    <a:pt x="17543" y="41244"/>
                    <a:pt x="21711" y="41244"/>
                  </a:cubicBezTo>
                  <a:cubicBezTo>
                    <a:pt x="25059" y="41244"/>
                    <a:pt x="27999" y="40277"/>
                    <a:pt x="30529" y="38342"/>
                  </a:cubicBezTo>
                  <a:cubicBezTo>
                    <a:pt x="33059" y="36407"/>
                    <a:pt x="34733" y="33784"/>
                    <a:pt x="35552" y="30473"/>
                  </a:cubicBezTo>
                  <a:lnTo>
                    <a:pt x="42416" y="32482"/>
                  </a:lnTo>
                  <a:cubicBezTo>
                    <a:pt x="41300" y="37133"/>
                    <a:pt x="38928" y="40844"/>
                    <a:pt x="35300" y="43616"/>
                  </a:cubicBezTo>
                  <a:cubicBezTo>
                    <a:pt x="31673" y="46388"/>
                    <a:pt x="27273" y="47774"/>
                    <a:pt x="22101" y="47774"/>
                  </a:cubicBezTo>
                  <a:cubicBezTo>
                    <a:pt x="15553" y="47774"/>
                    <a:pt x="10232" y="45653"/>
                    <a:pt x="6139" y="41411"/>
                  </a:cubicBezTo>
                  <a:cubicBezTo>
                    <a:pt x="2047" y="37170"/>
                    <a:pt x="0" y="31291"/>
                    <a:pt x="0" y="23775"/>
                  </a:cubicBezTo>
                  <a:cubicBezTo>
                    <a:pt x="0" y="18864"/>
                    <a:pt x="930" y="14594"/>
                    <a:pt x="2791" y="10967"/>
                  </a:cubicBezTo>
                  <a:cubicBezTo>
                    <a:pt x="4651" y="7339"/>
                    <a:pt x="7302" y="4604"/>
                    <a:pt x="10744" y="2763"/>
                  </a:cubicBezTo>
                  <a:cubicBezTo>
                    <a:pt x="14185" y="921"/>
                    <a:pt x="18120" y="0"/>
                    <a:pt x="2254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8" name="Freeform: Shape 47">
              <a:extLst>
                <a:ext uri="{FF2B5EF4-FFF2-40B4-BE49-F238E27FC236}">
                  <a16:creationId xmlns:a16="http://schemas.microsoft.com/office/drawing/2014/main" id="{36B0E33D-E4BE-47AA-AF1E-B18A001F15F5}"/>
                </a:ext>
              </a:extLst>
            </p:cNvPr>
            <p:cNvSpPr/>
            <p:nvPr userDrawn="1"/>
          </p:nvSpPr>
          <p:spPr>
            <a:xfrm>
              <a:off x="11497065" y="6684959"/>
              <a:ext cx="51458" cy="83325"/>
            </a:xfrm>
            <a:custGeom>
              <a:avLst/>
              <a:gdLst/>
              <a:ahLst/>
              <a:cxnLst/>
              <a:rect l="l" t="t" r="r" b="b"/>
              <a:pathLst>
                <a:path w="51458" h="83325">
                  <a:moveTo>
                    <a:pt x="26343" y="0"/>
                  </a:moveTo>
                  <a:cubicBezTo>
                    <a:pt x="31403" y="0"/>
                    <a:pt x="35868" y="1302"/>
                    <a:pt x="39738" y="3907"/>
                  </a:cubicBezTo>
                  <a:cubicBezTo>
                    <a:pt x="43607" y="6511"/>
                    <a:pt x="46528" y="10185"/>
                    <a:pt x="48500" y="14929"/>
                  </a:cubicBezTo>
                  <a:cubicBezTo>
                    <a:pt x="50472" y="19673"/>
                    <a:pt x="51458" y="24873"/>
                    <a:pt x="51458" y="30528"/>
                  </a:cubicBezTo>
                  <a:cubicBezTo>
                    <a:pt x="51458" y="36593"/>
                    <a:pt x="50369" y="42053"/>
                    <a:pt x="48193" y="46909"/>
                  </a:cubicBezTo>
                  <a:cubicBezTo>
                    <a:pt x="46016" y="51764"/>
                    <a:pt x="42854" y="55485"/>
                    <a:pt x="38705" y="58071"/>
                  </a:cubicBezTo>
                  <a:cubicBezTo>
                    <a:pt x="34556" y="60657"/>
                    <a:pt x="30194" y="61950"/>
                    <a:pt x="25617" y="61950"/>
                  </a:cubicBezTo>
                  <a:cubicBezTo>
                    <a:pt x="22269" y="61950"/>
                    <a:pt x="19264" y="61243"/>
                    <a:pt x="16604" y="59829"/>
                  </a:cubicBezTo>
                  <a:cubicBezTo>
                    <a:pt x="13944" y="58415"/>
                    <a:pt x="11758" y="56629"/>
                    <a:pt x="10046" y="54471"/>
                  </a:cubicBezTo>
                  <a:lnTo>
                    <a:pt x="10046" y="83325"/>
                  </a:lnTo>
                  <a:lnTo>
                    <a:pt x="0" y="83325"/>
                  </a:lnTo>
                  <a:lnTo>
                    <a:pt x="0" y="1339"/>
                  </a:lnTo>
                  <a:lnTo>
                    <a:pt x="9153" y="1339"/>
                  </a:lnTo>
                  <a:lnTo>
                    <a:pt x="9153" y="9041"/>
                  </a:lnTo>
                  <a:cubicBezTo>
                    <a:pt x="11311" y="6028"/>
                    <a:pt x="13748" y="3767"/>
                    <a:pt x="16465" y="2260"/>
                  </a:cubicBezTo>
                  <a:cubicBezTo>
                    <a:pt x="19181" y="753"/>
                    <a:pt x="22473" y="0"/>
                    <a:pt x="26343" y="0"/>
                  </a:cubicBezTo>
                  <a:close/>
                  <a:moveTo>
                    <a:pt x="25394" y="7869"/>
                  </a:moveTo>
                  <a:cubicBezTo>
                    <a:pt x="21115" y="7869"/>
                    <a:pt x="17330" y="9869"/>
                    <a:pt x="14037" y="13869"/>
                  </a:cubicBezTo>
                  <a:cubicBezTo>
                    <a:pt x="10744" y="17869"/>
                    <a:pt x="9098" y="23682"/>
                    <a:pt x="9098" y="31310"/>
                  </a:cubicBezTo>
                  <a:cubicBezTo>
                    <a:pt x="9098" y="38937"/>
                    <a:pt x="10642" y="44574"/>
                    <a:pt x="13730" y="48220"/>
                  </a:cubicBezTo>
                  <a:cubicBezTo>
                    <a:pt x="16818" y="51867"/>
                    <a:pt x="20557" y="53690"/>
                    <a:pt x="24948" y="53690"/>
                  </a:cubicBezTo>
                  <a:cubicBezTo>
                    <a:pt x="29413" y="53690"/>
                    <a:pt x="33236" y="51801"/>
                    <a:pt x="36417" y="48025"/>
                  </a:cubicBezTo>
                  <a:cubicBezTo>
                    <a:pt x="39598" y="44248"/>
                    <a:pt x="41189" y="38398"/>
                    <a:pt x="41189" y="30473"/>
                  </a:cubicBezTo>
                  <a:cubicBezTo>
                    <a:pt x="41189" y="22920"/>
                    <a:pt x="39635" y="17264"/>
                    <a:pt x="36528" y="13506"/>
                  </a:cubicBezTo>
                  <a:cubicBezTo>
                    <a:pt x="33422" y="9748"/>
                    <a:pt x="29710" y="7869"/>
                    <a:pt x="25394" y="786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9" name="Freeform: Shape 48">
              <a:extLst>
                <a:ext uri="{FF2B5EF4-FFF2-40B4-BE49-F238E27FC236}">
                  <a16:creationId xmlns:a16="http://schemas.microsoft.com/office/drawing/2014/main" id="{73EB7E36-506C-4D0A-94E7-59405FE2BB09}"/>
                </a:ext>
              </a:extLst>
            </p:cNvPr>
            <p:cNvSpPr/>
            <p:nvPr userDrawn="1"/>
          </p:nvSpPr>
          <p:spPr>
            <a:xfrm>
              <a:off x="11557341"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0" name="Freeform: Shape 49">
              <a:extLst>
                <a:ext uri="{FF2B5EF4-FFF2-40B4-BE49-F238E27FC236}">
                  <a16:creationId xmlns:a16="http://schemas.microsoft.com/office/drawing/2014/main" id="{F614AAA0-7179-4F00-B7D6-9FA582B3E437}"/>
                </a:ext>
              </a:extLst>
            </p:cNvPr>
            <p:cNvSpPr/>
            <p:nvPr userDrawn="1"/>
          </p:nvSpPr>
          <p:spPr>
            <a:xfrm>
              <a:off x="11614771" y="6684959"/>
              <a:ext cx="55532" cy="61950"/>
            </a:xfrm>
            <a:custGeom>
              <a:avLst/>
              <a:gdLst/>
              <a:ahLst/>
              <a:cxnLst/>
              <a:rect l="l" t="t" r="r" b="b"/>
              <a:pathLst>
                <a:path w="55532" h="61950">
                  <a:moveTo>
                    <a:pt x="27794" y="0"/>
                  </a:moveTo>
                  <a:cubicBezTo>
                    <a:pt x="35942" y="0"/>
                    <a:pt x="42602" y="2670"/>
                    <a:pt x="47774" y="8009"/>
                  </a:cubicBezTo>
                  <a:cubicBezTo>
                    <a:pt x="52946" y="13348"/>
                    <a:pt x="55532" y="20724"/>
                    <a:pt x="55532" y="30138"/>
                  </a:cubicBezTo>
                  <a:cubicBezTo>
                    <a:pt x="55532" y="37765"/>
                    <a:pt x="54387" y="43765"/>
                    <a:pt x="52099" y="48137"/>
                  </a:cubicBezTo>
                  <a:cubicBezTo>
                    <a:pt x="49811" y="52508"/>
                    <a:pt x="46481" y="55904"/>
                    <a:pt x="42109" y="58322"/>
                  </a:cubicBezTo>
                  <a:cubicBezTo>
                    <a:pt x="37737" y="60740"/>
                    <a:pt x="32966" y="61950"/>
                    <a:pt x="27794" y="61950"/>
                  </a:cubicBezTo>
                  <a:cubicBezTo>
                    <a:pt x="19497" y="61950"/>
                    <a:pt x="12790" y="59289"/>
                    <a:pt x="7674" y="53969"/>
                  </a:cubicBezTo>
                  <a:cubicBezTo>
                    <a:pt x="2558" y="48648"/>
                    <a:pt x="0" y="40984"/>
                    <a:pt x="0" y="30975"/>
                  </a:cubicBezTo>
                  <a:cubicBezTo>
                    <a:pt x="0" y="19999"/>
                    <a:pt x="3051" y="11869"/>
                    <a:pt x="9153" y="6586"/>
                  </a:cubicBezTo>
                  <a:cubicBezTo>
                    <a:pt x="14250" y="2195"/>
                    <a:pt x="20464" y="0"/>
                    <a:pt x="27794" y="0"/>
                  </a:cubicBezTo>
                  <a:close/>
                  <a:moveTo>
                    <a:pt x="27794" y="8316"/>
                  </a:moveTo>
                  <a:cubicBezTo>
                    <a:pt x="22771" y="8316"/>
                    <a:pt x="18604" y="10195"/>
                    <a:pt x="15292" y="13953"/>
                  </a:cubicBezTo>
                  <a:cubicBezTo>
                    <a:pt x="11981" y="17711"/>
                    <a:pt x="10325" y="23385"/>
                    <a:pt x="10325" y="30975"/>
                  </a:cubicBezTo>
                  <a:cubicBezTo>
                    <a:pt x="10325" y="38565"/>
                    <a:pt x="11981" y="44248"/>
                    <a:pt x="15292" y="48025"/>
                  </a:cubicBezTo>
                  <a:cubicBezTo>
                    <a:pt x="18604" y="51801"/>
                    <a:pt x="22771" y="53690"/>
                    <a:pt x="27794" y="53690"/>
                  </a:cubicBezTo>
                  <a:cubicBezTo>
                    <a:pt x="32779" y="53690"/>
                    <a:pt x="36928" y="51792"/>
                    <a:pt x="40240" y="47997"/>
                  </a:cubicBezTo>
                  <a:cubicBezTo>
                    <a:pt x="43551" y="44202"/>
                    <a:pt x="45207" y="38416"/>
                    <a:pt x="45207" y="30640"/>
                  </a:cubicBezTo>
                  <a:cubicBezTo>
                    <a:pt x="45207" y="23310"/>
                    <a:pt x="43542" y="17757"/>
                    <a:pt x="40212" y="13981"/>
                  </a:cubicBezTo>
                  <a:cubicBezTo>
                    <a:pt x="36882" y="10204"/>
                    <a:pt x="32742" y="8316"/>
                    <a:pt x="27794" y="831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1" name="Freeform: Shape 50">
              <a:extLst>
                <a:ext uri="{FF2B5EF4-FFF2-40B4-BE49-F238E27FC236}">
                  <a16:creationId xmlns:a16="http://schemas.microsoft.com/office/drawing/2014/main" id="{BBF84D52-5F14-4C29-9119-B378FB71813D}"/>
                </a:ext>
              </a:extLst>
            </p:cNvPr>
            <p:cNvSpPr/>
            <p:nvPr userDrawn="1"/>
          </p:nvSpPr>
          <p:spPr>
            <a:xfrm>
              <a:off x="11681167"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53" name="Logo shape cutout" hidden="1">
            <a:extLst>
              <a:ext uri="{FF2B5EF4-FFF2-40B4-BE49-F238E27FC236}">
                <a16:creationId xmlns:a16="http://schemas.microsoft.com/office/drawing/2014/main" id="{07B5C8FF-30B3-4ED3-865D-0966557F2896}"/>
              </a:ext>
            </a:extLst>
          </p:cNvPr>
          <p:cNvSpPr>
            <a:spLocks/>
          </p:cNvSpPr>
          <p:nvPr userDrawn="1"/>
        </p:nvSpPr>
        <p:spPr bwMode="auto">
          <a:xfrm>
            <a:off x="11344276" y="6196640"/>
            <a:ext cx="446338" cy="409329"/>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sp>
        <p:nvSpPr>
          <p:cNvPr id="56" name="Line cutout">
            <a:extLst>
              <a:ext uri="{FF2B5EF4-FFF2-40B4-BE49-F238E27FC236}">
                <a16:creationId xmlns:a16="http://schemas.microsoft.com/office/drawing/2014/main" id="{08308E15-7231-4058-A330-6E17FED2D367}"/>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pic>
        <p:nvPicPr>
          <p:cNvPr id="20" name="Graphique 8">
            <a:extLst>
              <a:ext uri="{FF2B5EF4-FFF2-40B4-BE49-F238E27FC236}">
                <a16:creationId xmlns:a16="http://schemas.microsoft.com/office/drawing/2014/main" id="{BDDC34AF-9BFB-4CFB-8025-0331A178D8EA}"/>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22068404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5.emf"/><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7988" y="368300"/>
            <a:ext cx="11376023" cy="387798"/>
          </a:xfrm>
          <a:prstGeom prst="rect">
            <a:avLst/>
          </a:prstGeom>
        </p:spPr>
        <p:txBody>
          <a:bodyPr vert="horz" wrap="square" lIns="0" tIns="0" rIns="0" bIns="0" rtlCol="0" anchor="t">
            <a:normAutofit/>
          </a:bodyPr>
          <a:lstStyle/>
          <a:p>
            <a:r>
              <a:rPr lang="nl-BE" noProof="0"/>
              <a:t>TITLE OF THE SLIDE – one line</a:t>
            </a:r>
            <a:endParaRPr lang="nl-BE" noProof="0" dirty="0"/>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11892" y="1196975"/>
            <a:ext cx="11372119" cy="4662805"/>
          </a:xfrm>
          <a:prstGeom prst="rect">
            <a:avLst/>
          </a:prstGeom>
        </p:spPr>
        <p:txBody>
          <a:bodyPr vert="horz" lIns="0" tIns="0" rIns="0" bIns="0" rtlCol="0">
            <a:noAutofit/>
          </a:bodyPr>
          <a:lstStyle/>
          <a:p>
            <a:pPr lvl="0"/>
            <a:r>
              <a:rPr lang="nl-BE" noProof="0"/>
              <a:t>Click to change the text styles on the slide master</a:t>
            </a:r>
          </a:p>
          <a:p>
            <a:pPr lvl="0"/>
            <a:r>
              <a:rPr lang="nl-BE" noProof="0"/>
              <a:t>First level</a:t>
            </a:r>
          </a:p>
          <a:p>
            <a:pPr lvl="1"/>
            <a:r>
              <a:rPr lang="nl-BE" noProof="0"/>
              <a:t>Second level</a:t>
            </a:r>
          </a:p>
          <a:p>
            <a:pPr lvl="2"/>
            <a:r>
              <a:rPr lang="nl-BE" noProof="0"/>
              <a:t>Third level</a:t>
            </a:r>
          </a:p>
          <a:p>
            <a:pPr lvl="3"/>
            <a:r>
              <a:rPr lang="nl-BE" noProof="0"/>
              <a:t>Fourth level</a:t>
            </a:r>
          </a:p>
          <a:p>
            <a:pPr lvl="4"/>
            <a:r>
              <a:rPr lang="nl-BE" noProof="0"/>
              <a:t>Fifth level</a:t>
            </a:r>
            <a:endParaRPr lang="nl-BE" noProof="0" dirty="0"/>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407988" y="6200775"/>
            <a:ext cx="413543" cy="396875"/>
          </a:xfrm>
          <a:prstGeom prst="rect">
            <a:avLst/>
          </a:prstGeom>
        </p:spPr>
        <p:txBody>
          <a:bodyPr vert="horz" lIns="0" tIns="0" rIns="108000" bIns="0" rtlCol="0" anchor="ctr"/>
          <a:lstStyle>
            <a:lvl1pPr algn="r">
              <a:defRPr sz="900" b="1">
                <a:solidFill>
                  <a:schemeClr val="bg2">
                    <a:lumMod val="75000"/>
                  </a:schemeClr>
                </a:solidFill>
                <a:latin typeface="+mj-lt"/>
              </a:defRPr>
            </a:lvl1pPr>
          </a:lstStyle>
          <a:p>
            <a:fld id="{D61AABEC-672F-4B68-B914-690DA978312C}" type="slidenum">
              <a:rPr lang="nl-BE" smtClean="0"/>
              <a:pPr/>
              <a:t>‹N°›</a:t>
            </a:fld>
            <a:r>
              <a:rPr lang="nl-BE"/>
              <a:t> </a:t>
            </a:r>
            <a:endParaRPr lang="nl-BE" dirty="0"/>
          </a:p>
        </p:txBody>
      </p:sp>
      <p:sp>
        <p:nvSpPr>
          <p:cNvPr id="5" name="(c) Ipsos">
            <a:extLst>
              <a:ext uri="{FF2B5EF4-FFF2-40B4-BE49-F238E27FC236}">
                <a16:creationId xmlns:a16="http://schemas.microsoft.com/office/drawing/2014/main" id="{6ECE0C9D-E763-459F-AAF6-674D699E302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2">
                    <a:lumMod val="75000"/>
                  </a:schemeClr>
                </a:solidFill>
              </a:rPr>
              <a:t>© Ipsos</a:t>
            </a:r>
            <a:endParaRPr lang="nl-BE" sz="900" dirty="0">
              <a:solidFill>
                <a:schemeClr val="bg2">
                  <a:lumMod val="75000"/>
                </a:schemeClr>
              </a:solidFill>
            </a:endParaRPr>
          </a:p>
        </p:txBody>
      </p:sp>
      <p:cxnSp>
        <p:nvCxnSpPr>
          <p:cNvPr id="9" name="Straight Connector 8">
            <a:extLst>
              <a:ext uri="{FF2B5EF4-FFF2-40B4-BE49-F238E27FC236}">
                <a16:creationId xmlns:a16="http://schemas.microsoft.com/office/drawing/2014/main" id="{C7DC0234-AE1D-4E4F-9B36-FF599DB26CBB}"/>
              </a:ext>
            </a:extLst>
          </p:cNvPr>
          <p:cNvCxnSpPr/>
          <p:nvPr userDrawn="1"/>
        </p:nvCxnSpPr>
        <p:spPr>
          <a:xfrm>
            <a:off x="821531" y="6200775"/>
            <a:ext cx="0" cy="3968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que 8">
            <a:extLst>
              <a:ext uri="{FF2B5EF4-FFF2-40B4-BE49-F238E27FC236}">
                <a16:creationId xmlns:a16="http://schemas.microsoft.com/office/drawing/2014/main" id="{3A546AA0-C6B3-42C0-8186-4347A8A4C660}"/>
              </a:ext>
            </a:extLst>
          </p:cNvPr>
          <p:cNvPicPr>
            <a:picLocks noChangeAspect="1"/>
          </p:cNvPicPr>
          <p:nvPr userDrawn="1"/>
        </p:nvPicPr>
        <p:blipFill>
          <a:blip r:embed="rId4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pic>
        <p:nvPicPr>
          <p:cNvPr id="10" name="Revision_img_OK" descr="A picture containing object, clock&#10;&#10;Description automatically generated" hidden="1">
            <a:extLst>
              <a:ext uri="{FF2B5EF4-FFF2-40B4-BE49-F238E27FC236}">
                <a16:creationId xmlns:a16="http://schemas.microsoft.com/office/drawing/2014/main" id="{5991CDE7-F6B8-41B7-A51D-13055B4D22AC}"/>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1" name="Revision_img_REV" descr="A picture containing object, clock&#10;&#10;Description automatically generated" hidden="1">
            <a:extLst>
              <a:ext uri="{FF2B5EF4-FFF2-40B4-BE49-F238E27FC236}">
                <a16:creationId xmlns:a16="http://schemas.microsoft.com/office/drawing/2014/main" id="{897EF61E-AEC1-4644-A003-2B3C3FC25304}"/>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2" name="Revision_img_PEND" descr="A close up of a clock&#10;&#10;Description automatically generated" hidden="1">
            <a:extLst>
              <a:ext uri="{FF2B5EF4-FFF2-40B4-BE49-F238E27FC236}">
                <a16:creationId xmlns:a16="http://schemas.microsoft.com/office/drawing/2014/main" id="{39EED51D-EBCA-45EE-A862-85A1E4A9BA87}"/>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766" r:id="rId2"/>
    <p:sldLayoutId id="2147483787" r:id="rId3"/>
    <p:sldLayoutId id="2147483664" r:id="rId4"/>
    <p:sldLayoutId id="2147483776" r:id="rId5"/>
    <p:sldLayoutId id="2147483651" r:id="rId6"/>
    <p:sldLayoutId id="2147483771" r:id="rId7"/>
    <p:sldLayoutId id="2147483772" r:id="rId8"/>
    <p:sldLayoutId id="2147483767" r:id="rId9"/>
    <p:sldLayoutId id="2147483788" r:id="rId10"/>
    <p:sldLayoutId id="2147483789" r:id="rId11"/>
    <p:sldLayoutId id="2147483683" r:id="rId12"/>
    <p:sldLayoutId id="2147483790" r:id="rId13"/>
    <p:sldLayoutId id="2147483791" r:id="rId14"/>
    <p:sldLayoutId id="2147483684" r:id="rId15"/>
    <p:sldLayoutId id="2147483792" r:id="rId16"/>
    <p:sldLayoutId id="2147483793" r:id="rId17"/>
    <p:sldLayoutId id="2147483707" r:id="rId18"/>
    <p:sldLayoutId id="2147483794" r:id="rId19"/>
    <p:sldLayoutId id="2147483795" r:id="rId20"/>
    <p:sldLayoutId id="2147483685" r:id="rId21"/>
    <p:sldLayoutId id="2147483796" r:id="rId22"/>
    <p:sldLayoutId id="2147483797" r:id="rId23"/>
    <p:sldLayoutId id="2147483764" r:id="rId24"/>
    <p:sldLayoutId id="2147483650" r:id="rId25"/>
    <p:sldLayoutId id="2147483784" r:id="rId26"/>
    <p:sldLayoutId id="2147483783" r:id="rId27"/>
    <p:sldLayoutId id="2147483765" r:id="rId28"/>
    <p:sldLayoutId id="2147483763" r:id="rId29"/>
    <p:sldLayoutId id="2147483782" r:id="rId30"/>
    <p:sldLayoutId id="2147483798" r:id="rId31"/>
    <p:sldLayoutId id="2147483786" r:id="rId32"/>
    <p:sldLayoutId id="2147483655" r:id="rId33"/>
    <p:sldLayoutId id="2147483781" r:id="rId34"/>
    <p:sldLayoutId id="2147483779" r:id="rId35"/>
    <p:sldLayoutId id="2147483780" r:id="rId36"/>
    <p:sldLayoutId id="2147483778" r:id="rId37"/>
    <p:sldLayoutId id="2147483777" r:id="rId38"/>
    <p:sldLayoutId id="2147483720" r:id="rId39"/>
    <p:sldLayoutId id="2147483799" r:id="rId40"/>
  </p:sldLayoutIdLst>
  <p:hf hdr="0" ftr="0" dt="0"/>
  <p:txStyles>
    <p:titleStyle>
      <a:lvl1pPr algn="l" defTabSz="914400" rtl="0" eaLnBrk="1" latinLnBrk="0" hangingPunct="1">
        <a:lnSpc>
          <a:spcPct val="90000"/>
        </a:lnSpc>
        <a:spcBef>
          <a:spcPct val="0"/>
        </a:spcBef>
        <a:buNone/>
        <a:defRPr sz="2400" b="0" kern="1200" cap="all" spc="0" baseline="0">
          <a:solidFill>
            <a:schemeClr val="bg2"/>
          </a:solidFill>
          <a:latin typeface="+mn-lt"/>
          <a:ea typeface="+mj-ea"/>
          <a:cs typeface="+mj-cs"/>
        </a:defRPr>
      </a:lvl1pPr>
    </p:titleStyle>
    <p:bodyStyle>
      <a:lvl1pPr marL="0" indent="0" algn="l" defTabSz="914400" rtl="0" eaLnBrk="1" latinLnBrk="0" hangingPunct="1">
        <a:lnSpc>
          <a:spcPct val="100000"/>
        </a:lnSpc>
        <a:spcBef>
          <a:spcPts val="800"/>
        </a:spcBef>
        <a:buSzPct val="50000"/>
        <a:buFont typeface="Arial" panose="020B0406020202030204" pitchFamily="34" charset="0"/>
        <a:buNone/>
        <a:defRPr sz="1600" b="0" kern="1200">
          <a:solidFill>
            <a:schemeClr val="tx1"/>
          </a:solidFill>
          <a:latin typeface="+mn-lt"/>
          <a:ea typeface="+mn-ea"/>
          <a:cs typeface="+mn-cs"/>
        </a:defRPr>
      </a:lvl1pPr>
      <a:lvl2pPr marL="266700" indent="-219075" algn="l" defTabSz="898525" rtl="0" eaLnBrk="1" latinLnBrk="0" hangingPunct="1">
        <a:lnSpc>
          <a:spcPct val="100000"/>
        </a:lnSpc>
        <a:spcBef>
          <a:spcPts val="600"/>
        </a:spcBef>
        <a:buSzPct val="80000"/>
        <a:buFontTx/>
        <a:buBlip>
          <a:blip r:embed="rId46"/>
        </a:buBlip>
        <a:tabLst/>
        <a:defRPr sz="1600" kern="1200">
          <a:solidFill>
            <a:schemeClr val="tx1"/>
          </a:solidFill>
          <a:latin typeface="+mn-lt"/>
          <a:ea typeface="+mn-ea"/>
          <a:cs typeface="+mn-cs"/>
        </a:defRPr>
      </a:lvl2pPr>
      <a:lvl3pPr marL="539750" indent="-180975" algn="l" defTabSz="898525"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808038" indent="-176213" algn="l" defTabSz="898525"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96950" indent="-146050" algn="l" defTabSz="898525" rtl="0" eaLnBrk="1" latinLnBrk="0" hangingPunct="1">
        <a:lnSpc>
          <a:spcPct val="90000"/>
        </a:lnSpc>
        <a:spcBef>
          <a:spcPts val="500"/>
        </a:spcBef>
        <a:buFont typeface="Arial" panose="020B0406020202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3840">
          <p15:clr>
            <a:srgbClr val="FBAE40"/>
          </p15:clr>
        </p15:guide>
        <p15:guide id="3" pos="257">
          <p15:clr>
            <a:srgbClr val="F26B43"/>
          </p15:clr>
        </p15:guide>
        <p15:guide id="4" pos="7423">
          <p15:clr>
            <a:srgbClr val="F26B43"/>
          </p15:clr>
        </p15:guide>
        <p15:guide id="5" orient="horz" pos="3906">
          <p15:clr>
            <a:srgbClr val="F26B43"/>
          </p15:clr>
        </p15:guide>
        <p15:guide id="6" orient="horz" pos="4156">
          <p15:clr>
            <a:srgbClr val="F26B43"/>
          </p15:clr>
        </p15:guide>
        <p15:guide id="7" orient="horz" pos="3861">
          <p15:clr>
            <a:srgbClr val="F26B43"/>
          </p15:clr>
        </p15:guide>
        <p15:guide id="8"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chart" Target="../charts/chart9.xml"/><Relationship Id="rId1" Type="http://schemas.openxmlformats.org/officeDocument/2006/relationships/slideLayout" Target="../slideLayouts/slideLayout3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5.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7.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8.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9.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20.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21.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emf"/><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1.xml"/><Relationship Id="rId5" Type="http://schemas.openxmlformats.org/officeDocument/2006/relationships/image" Target="../media/image11.jpe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949124" y="804373"/>
            <a:ext cx="10521387" cy="230832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nl-BE" sz="4000" b="1" dirty="0">
                <a:solidFill>
                  <a:prstClr val="black"/>
                </a:solidFill>
                <a:latin typeface="+mj-lt"/>
                <a:cs typeface="Verdana"/>
              </a:rPr>
              <a:t>LA F</a:t>
            </a:r>
            <a:r>
              <a:rPr kumimoji="0" lang="nl-BE" sz="4000" b="1" i="0" u="none" strike="noStrike" kern="1200" cap="none" spc="0" normalizeH="0" baseline="0" noProof="0" dirty="0">
                <a:ln>
                  <a:noFill/>
                </a:ln>
                <a:solidFill>
                  <a:prstClr val="black"/>
                </a:solidFill>
                <a:effectLst/>
                <a:uLnTx/>
                <a:uFillTx/>
                <a:latin typeface="+mj-lt"/>
                <a:cs typeface="Verdana"/>
              </a:rPr>
              <a:t>ACTURATION ÉLECTRONIQUE</a:t>
            </a:r>
          </a:p>
          <a:p>
            <a:pPr marL="0" marR="0" lvl="0" indent="0" defTabSz="914400" rtl="0" eaLnBrk="1" fontAlgn="auto" latinLnBrk="0" hangingPunct="1">
              <a:lnSpc>
                <a:spcPct val="150000"/>
              </a:lnSpc>
              <a:spcBef>
                <a:spcPts val="0"/>
              </a:spcBef>
              <a:spcAft>
                <a:spcPts val="0"/>
              </a:spcAft>
              <a:buClrTx/>
              <a:buSzTx/>
              <a:buFontTx/>
              <a:buNone/>
              <a:tabLst/>
              <a:defRPr/>
            </a:pPr>
            <a:r>
              <a:rPr kumimoji="0" lang="nl-BE" sz="2800" b="1" i="0" u="none" strike="noStrike" kern="1200" cap="none" spc="0" normalizeH="0" baseline="0" noProof="0" dirty="0">
                <a:ln>
                  <a:noFill/>
                </a:ln>
                <a:solidFill>
                  <a:srgbClr val="4D4E4D"/>
                </a:solidFill>
                <a:effectLst/>
                <a:uLnTx/>
                <a:uFillTx/>
                <a:latin typeface="+mj-lt"/>
                <a:cs typeface="Verdana"/>
              </a:rPr>
              <a:t>ENQUÊTE AUPRÈS</a:t>
            </a:r>
            <a:r>
              <a:rPr kumimoji="0" lang="nl-BE" sz="2800" b="1" i="0" u="none" strike="noStrike" kern="1200" cap="none" spc="0" normalizeH="0" noProof="0" dirty="0">
                <a:ln>
                  <a:noFill/>
                </a:ln>
                <a:solidFill>
                  <a:srgbClr val="4D4E4D"/>
                </a:solidFill>
                <a:effectLst/>
                <a:uLnTx/>
                <a:uFillTx/>
                <a:latin typeface="+mj-lt"/>
                <a:cs typeface="Verdana"/>
              </a:rPr>
              <a:t> 1 000 CITOYEN(NE)S BELGES</a:t>
            </a:r>
            <a:endParaRPr kumimoji="0" lang="nl-BE" sz="2800" b="1" i="0" u="none" strike="noStrike" kern="1200" cap="none" spc="0" normalizeH="0" baseline="0" noProof="0" dirty="0">
              <a:ln>
                <a:noFill/>
              </a:ln>
              <a:solidFill>
                <a:srgbClr val="4D4E4D"/>
              </a:solidFill>
              <a:effectLst/>
              <a:uLnTx/>
              <a:uFillTx/>
              <a:latin typeface="+mj-lt"/>
              <a:cs typeface="Verdana"/>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nl-BE" sz="2800" b="0" i="0" u="none" strike="noStrike" kern="1200" cap="none" spc="0" normalizeH="0" baseline="0" noProof="0" dirty="0">
                <a:ln>
                  <a:noFill/>
                </a:ln>
                <a:solidFill>
                  <a:schemeClr val="bg2"/>
                </a:solidFill>
                <a:effectLst/>
                <a:uLnTx/>
                <a:uFillTx/>
                <a:latin typeface="+mj-lt"/>
                <a:cs typeface="Verdana"/>
              </a:rPr>
              <a:t>RÉSULTATS 2020</a:t>
            </a:r>
          </a:p>
        </p:txBody>
      </p:sp>
      <p:sp>
        <p:nvSpPr>
          <p:cNvPr id="8" name="TextBox 7">
            <a:extLst>
              <a:ext uri="{FF2B5EF4-FFF2-40B4-BE49-F238E27FC236}">
                <a16:creationId xmlns:a16="http://schemas.microsoft.com/office/drawing/2014/main" id="{75365020-B6AB-9C42-8CAF-E3D932A3374D}"/>
              </a:ext>
            </a:extLst>
          </p:cNvPr>
          <p:cNvSpPr txBox="1"/>
          <p:nvPr/>
        </p:nvSpPr>
        <p:spPr>
          <a:xfrm>
            <a:off x="949124" y="3668360"/>
            <a:ext cx="9305050" cy="1039515"/>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A5A5A5"/>
                </a:solidFill>
                <a:effectLst/>
                <a:uLnTx/>
                <a:uFillTx/>
                <a:ea typeface="+mn-ea"/>
                <a:cs typeface="Verdana"/>
              </a:rPr>
              <a:t>Enquête </a:t>
            </a:r>
            <a:r>
              <a:rPr kumimoji="0" lang="nl-BE" sz="2000" b="0" i="0" u="none" strike="noStrike" kern="1200" cap="none" spc="0" normalizeH="0" baseline="0" noProof="0" dirty="0" err="1">
                <a:ln>
                  <a:noFill/>
                </a:ln>
                <a:solidFill>
                  <a:srgbClr val="A5A5A5"/>
                </a:solidFill>
                <a:effectLst/>
                <a:uLnTx/>
                <a:uFillTx/>
                <a:ea typeface="+mn-ea"/>
                <a:cs typeface="Verdana"/>
              </a:rPr>
              <a:t>menée</a:t>
            </a:r>
            <a:r>
              <a:rPr kumimoji="0" lang="nl-BE" sz="2000" b="0" i="0" u="none" strike="noStrike" kern="1200" cap="none" spc="0" normalizeH="0" baseline="0" noProof="0" dirty="0">
                <a:ln>
                  <a:noFill/>
                </a:ln>
                <a:solidFill>
                  <a:srgbClr val="A5A5A5"/>
                </a:solidFill>
                <a:effectLst/>
                <a:uLnTx/>
                <a:uFillTx/>
                <a:ea typeface="+mn-ea"/>
                <a:cs typeface="Verdana"/>
              </a:rPr>
              <a:t> pour l’</a:t>
            </a:r>
          </a:p>
          <a:p>
            <a:pPr marL="0" marR="0" lvl="0" indent="0" defTabSz="914400" rtl="0" eaLnBrk="1" fontAlgn="auto" latinLnBrk="0" hangingPunct="1">
              <a:lnSpc>
                <a:spcPct val="150000"/>
              </a:lnSpc>
              <a:spcBef>
                <a:spcPts val="0"/>
              </a:spcBef>
              <a:spcAft>
                <a:spcPts val="0"/>
              </a:spcAft>
              <a:buClrTx/>
              <a:buSzTx/>
              <a:buFontTx/>
              <a:buNone/>
              <a:tabLst/>
              <a:defRPr/>
            </a:pPr>
            <a:r>
              <a:rPr kumimoji="0" lang="nl-BE" sz="2400" b="0" i="0" u="none" strike="noStrike" kern="1200" cap="none" spc="0" normalizeH="0" baseline="0" noProof="0" dirty="0">
                <a:ln>
                  <a:noFill/>
                </a:ln>
                <a:solidFill>
                  <a:prstClr val="black"/>
                </a:solidFill>
                <a:effectLst/>
                <a:uLnTx/>
                <a:uFillTx/>
                <a:ea typeface="+mn-ea"/>
                <a:cs typeface="Verdana"/>
              </a:rPr>
              <a:t>Agence pour la</a:t>
            </a:r>
            <a:r>
              <a:rPr kumimoji="0" lang="nl-BE" sz="2400" b="0" i="0" u="none" strike="noStrike" kern="1200" cap="none" spc="0" normalizeH="0" noProof="0" dirty="0">
                <a:ln>
                  <a:noFill/>
                </a:ln>
                <a:solidFill>
                  <a:prstClr val="black"/>
                </a:solidFill>
                <a:effectLst/>
                <a:uLnTx/>
                <a:uFillTx/>
                <a:ea typeface="+mn-ea"/>
                <a:cs typeface="Verdana"/>
              </a:rPr>
              <a:t> </a:t>
            </a:r>
            <a:r>
              <a:rPr kumimoji="0" lang="nl-BE" sz="2400" b="0" i="0" u="none" strike="noStrike" kern="1200" cap="none" spc="0" normalizeH="0" noProof="0" dirty="0" err="1">
                <a:ln>
                  <a:noFill/>
                </a:ln>
                <a:solidFill>
                  <a:prstClr val="black"/>
                </a:solidFill>
                <a:effectLst/>
                <a:uLnTx/>
                <a:uFillTx/>
                <a:ea typeface="+mn-ea"/>
                <a:cs typeface="Verdana"/>
              </a:rPr>
              <a:t>Simplification</a:t>
            </a:r>
            <a:r>
              <a:rPr kumimoji="0" lang="nl-BE" sz="2400" b="0" i="0" u="none" strike="noStrike" kern="1200" cap="none" spc="0" normalizeH="0" noProof="0" dirty="0">
                <a:ln>
                  <a:noFill/>
                </a:ln>
                <a:solidFill>
                  <a:prstClr val="black"/>
                </a:solidFill>
                <a:effectLst/>
                <a:uLnTx/>
                <a:uFillTx/>
                <a:ea typeface="+mn-ea"/>
                <a:cs typeface="Verdana"/>
              </a:rPr>
              <a:t> </a:t>
            </a:r>
            <a:r>
              <a:rPr kumimoji="0" lang="nl-BE" sz="2400" b="0" i="0" u="none" strike="noStrike" kern="1200" cap="none" spc="0" normalizeH="0" noProof="0" dirty="0" err="1">
                <a:ln>
                  <a:noFill/>
                </a:ln>
                <a:solidFill>
                  <a:prstClr val="black"/>
                </a:solidFill>
                <a:effectLst/>
                <a:uLnTx/>
                <a:uFillTx/>
                <a:ea typeface="+mn-ea"/>
                <a:cs typeface="Verdana"/>
              </a:rPr>
              <a:t>Administrative</a:t>
            </a:r>
            <a:endParaRPr kumimoji="0" lang="nl-BE" sz="2400" b="0" i="0" u="none" strike="noStrike" kern="1200" cap="none" spc="0" normalizeH="0" baseline="0" noProof="0" dirty="0">
              <a:ln>
                <a:noFill/>
              </a:ln>
              <a:solidFill>
                <a:prstClr val="black"/>
              </a:solidFill>
              <a:effectLst/>
              <a:uLnTx/>
              <a:uFillTx/>
              <a:ea typeface="+mn-ea"/>
              <a:cs typeface="Verdana"/>
            </a:endParaRPr>
          </a:p>
        </p:txBody>
      </p:sp>
      <p:pic>
        <p:nvPicPr>
          <p:cNvPr id="77826" name="Picture 2" descr="Bestand:Belgium.be logo.svg - Wikipedi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35102" y="5309560"/>
            <a:ext cx="900427" cy="727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9124" y="5189089"/>
            <a:ext cx="2687163" cy="968071"/>
          </a:xfrm>
          <a:prstGeom prst="rect">
            <a:avLst/>
          </a:prstGeom>
        </p:spPr>
      </p:pic>
    </p:spTree>
    <p:extLst>
      <p:ext uri="{BB962C8B-B14F-4D97-AF65-F5344CB8AC3E}">
        <p14:creationId xmlns:p14="http://schemas.microsoft.com/office/powerpoint/2010/main" val="69471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51996" cy="2192373"/>
          </a:xfrm>
        </p:spPr>
        <p:txBody>
          <a:bodyPr/>
          <a:lstStyle/>
          <a:p>
            <a:r>
              <a:rPr lang="fr-BE">
                <a:solidFill>
                  <a:schemeClr val="tx2"/>
                </a:solidFill>
              </a:rPr>
              <a:t>Réception de factures et administration</a:t>
            </a:r>
          </a:p>
        </p:txBody>
      </p:sp>
      <p:sp>
        <p:nvSpPr>
          <p:cNvPr id="4" name="Text Placeholder 3">
            <a:extLst>
              <a:ext uri="{FF2B5EF4-FFF2-40B4-BE49-F238E27FC236}">
                <a16:creationId xmlns:a16="http://schemas.microsoft.com/office/drawing/2014/main" id="{9D0AE09B-692A-411D-819A-6473C0D4D58C}"/>
              </a:ext>
            </a:extLst>
          </p:cNvPr>
          <p:cNvSpPr>
            <a:spLocks noGrp="1"/>
          </p:cNvSpPr>
          <p:nvPr>
            <p:ph type="body" sz="quarter" idx="13"/>
          </p:nvPr>
        </p:nvSpPr>
        <p:spPr>
          <a:xfrm>
            <a:off x="10354538" y="3287"/>
            <a:ext cx="1422482" cy="3231654"/>
          </a:xfrm>
        </p:spPr>
        <p:txBody>
          <a:bodyPr/>
          <a:lstStyle/>
          <a:p>
            <a:r>
              <a:rPr lang="fr-BE">
                <a:solidFill>
                  <a:schemeClr val="tx2"/>
                </a:solidFill>
              </a:rPr>
              <a:t>2</a:t>
            </a:r>
          </a:p>
        </p:txBody>
      </p:sp>
      <p:sp>
        <p:nvSpPr>
          <p:cNvPr id="6" name="Slide Number Placeholder 5">
            <a:extLst>
              <a:ext uri="{FF2B5EF4-FFF2-40B4-BE49-F238E27FC236}">
                <a16:creationId xmlns:a16="http://schemas.microsoft.com/office/drawing/2014/main" id="{73A615EF-D9C4-4D9C-A8B2-349E5A74BF22}"/>
              </a:ext>
            </a:extLst>
          </p:cNvPr>
          <p:cNvSpPr>
            <a:spLocks noGrp="1"/>
          </p:cNvSpPr>
          <p:nvPr>
            <p:ph type="sldNum" sz="quarter" idx="14"/>
          </p:nvPr>
        </p:nvSpPr>
        <p:spPr/>
        <p:txBody>
          <a:bodyPr/>
          <a:lstStyle/>
          <a:p>
            <a:fld id="{D61AABEC-672F-4B68-B914-690DA978312C}" type="slidenum">
              <a:rPr lang="fr-BE" smtClean="0"/>
              <a:pPr/>
              <a:t>10</a:t>
            </a:fld>
            <a:r>
              <a:rPr lang="fr-BE"/>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84580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996EB7D-0D66-425F-A6E0-7538FE2BC5A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3587" r="13587"/>
          <a:stretch>
            <a:fillRect/>
          </a:stretch>
        </p:blipFill>
        <p:spPr/>
      </p:pic>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7988" y="368299"/>
            <a:ext cx="11376024" cy="827573"/>
          </a:xfrm>
          <a:solidFill>
            <a:schemeClr val="bg1"/>
          </a:solidFill>
        </p:spPr>
        <p:txBody>
          <a:bodyPr anchor="ctr">
            <a:normAutofit/>
          </a:bodyPr>
          <a:lstStyle/>
          <a:p>
            <a:r>
              <a:rPr lang="fr-BE"/>
              <a:t>Réception de factures et administration</a:t>
            </a:r>
          </a:p>
        </p:txBody>
      </p:sp>
      <p:sp>
        <p:nvSpPr>
          <p:cNvPr id="2" name="Slide Number Placeholder 1">
            <a:extLst>
              <a:ext uri="{FF2B5EF4-FFF2-40B4-BE49-F238E27FC236}">
                <a16:creationId xmlns:a16="http://schemas.microsoft.com/office/drawing/2014/main" id="{9F06B683-9E47-46DC-8C6A-B38138622113}"/>
              </a:ext>
            </a:extLst>
          </p:cNvPr>
          <p:cNvSpPr>
            <a:spLocks noGrp="1"/>
          </p:cNvSpPr>
          <p:nvPr>
            <p:ph type="sldNum" sz="quarter" idx="18"/>
          </p:nvPr>
        </p:nvSpPr>
        <p:spPr/>
        <p:txBody>
          <a:bodyPr/>
          <a:lstStyle/>
          <a:p>
            <a:fld id="{D61AABEC-672F-4B68-B914-690DA978312C}" type="slidenum">
              <a:rPr lang="fr-BE" smtClean="0"/>
              <a:pPr/>
              <a:t>11</a:t>
            </a:fld>
            <a:r>
              <a:rPr lang="fr-BE"/>
              <a:t> </a:t>
            </a:r>
          </a:p>
        </p:txBody>
      </p:sp>
      <p:graphicFrame>
        <p:nvGraphicFramePr>
          <p:cNvPr id="18" name="Tableau 66">
            <a:extLst>
              <a:ext uri="{FF2B5EF4-FFF2-40B4-BE49-F238E27FC236}">
                <a16:creationId xmlns:a16="http://schemas.microsoft.com/office/drawing/2014/main" id="{4A640072-3D4E-4B7D-B96B-08ABD9B86179}"/>
              </a:ext>
            </a:extLst>
          </p:cNvPr>
          <p:cNvGraphicFramePr>
            <a:graphicFrameLocks noGrp="1"/>
          </p:cNvGraphicFramePr>
          <p:nvPr>
            <p:extLst>
              <p:ext uri="{D42A27DB-BD31-4B8C-83A1-F6EECF244321}">
                <p14:modId xmlns:p14="http://schemas.microsoft.com/office/powerpoint/2010/main" val="1107590331"/>
              </p:ext>
            </p:extLst>
          </p:nvPr>
        </p:nvGraphicFramePr>
        <p:xfrm>
          <a:off x="425241" y="1792197"/>
          <a:ext cx="4550874" cy="3335132"/>
        </p:xfrm>
        <a:graphic>
          <a:graphicData uri="http://schemas.openxmlformats.org/drawingml/2006/table">
            <a:tbl>
              <a:tblPr firstRow="1" lastRow="1">
                <a:tableStyleId>{5C22544A-7EE6-4342-B048-85BDC9FD1C3A}</a:tableStyleId>
              </a:tblPr>
              <a:tblGrid>
                <a:gridCol w="374439">
                  <a:extLst>
                    <a:ext uri="{9D8B030D-6E8A-4147-A177-3AD203B41FA5}">
                      <a16:colId xmlns:a16="http://schemas.microsoft.com/office/drawing/2014/main" val="310438399"/>
                    </a:ext>
                  </a:extLst>
                </a:gridCol>
                <a:gridCol w="4176435">
                  <a:extLst>
                    <a:ext uri="{9D8B030D-6E8A-4147-A177-3AD203B41FA5}">
                      <a16:colId xmlns:a16="http://schemas.microsoft.com/office/drawing/2014/main" val="2994831520"/>
                    </a:ext>
                  </a:extLst>
                </a:gridCol>
              </a:tblGrid>
              <a:tr h="1667566">
                <a:tc>
                  <a:txBody>
                    <a:bodyPr/>
                    <a:lstStyle/>
                    <a:p>
                      <a:pPr algn="ctr"/>
                      <a:r>
                        <a:rPr lang="nl-BE" sz="48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BE" sz="1400" b="1" noProof="0">
                          <a:solidFill>
                            <a:schemeClr val="bg2"/>
                          </a:solidFill>
                        </a:rPr>
                        <a:t>La facturation électronique est largement répandue et l’on préfère en général la communication numérique à la communication papier</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667566">
                <a:tc>
                  <a:txBody>
                    <a:bodyPr/>
                    <a:lstStyle/>
                    <a:p>
                      <a:pPr algn="ctr"/>
                      <a:r>
                        <a:rPr lang="nl-BE" sz="48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rgbClr val="2F469C"/>
                          </a:solidFill>
                          <a:effectLst/>
                          <a:uLnTx/>
                          <a:uFillTx/>
                          <a:latin typeface="+mn-lt"/>
                          <a:ea typeface="+mn-ea"/>
                          <a:cs typeface="+mn-cs"/>
                        </a:rPr>
                        <a:t>Cependant, le format papier reste apprécié pour certains documents. On préfère par exemple recevoir des amendes routières sous format papier que sous format numérique</a:t>
                      </a:r>
                      <a:endParaRPr kumimoji="0" lang="fr-BE" sz="1200" b="0" i="0" u="none" strike="noStrike" kern="1200" cap="none" spc="0" normalizeH="0" baseline="0" noProof="0" dirty="0">
                        <a:ln>
                          <a:noFill/>
                        </a:ln>
                        <a:solidFill>
                          <a:srgbClr val="282828"/>
                        </a:solidFill>
                        <a:effectLst/>
                        <a:uLnTx/>
                        <a:uFillTx/>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bl>
          </a:graphicData>
        </a:graphic>
      </p:graphicFrame>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169551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FDBA2E72-A58B-4E38-AFDF-BDE8319A7007}"/>
              </a:ext>
            </a:extLst>
          </p:cNvPr>
          <p:cNvGraphicFramePr>
            <a:graphicFrameLocks noGrp="1"/>
          </p:cNvGraphicFramePr>
          <p:nvPr>
            <p:extLst>
              <p:ext uri="{D42A27DB-BD31-4B8C-83A1-F6EECF244321}">
                <p14:modId xmlns:p14="http://schemas.microsoft.com/office/powerpoint/2010/main" val="1690947827"/>
              </p:ext>
            </p:extLst>
          </p:nvPr>
        </p:nvGraphicFramePr>
        <p:xfrm>
          <a:off x="407988" y="2290666"/>
          <a:ext cx="11375998" cy="3779844"/>
        </p:xfrm>
        <a:graphic>
          <a:graphicData uri="http://schemas.openxmlformats.org/drawingml/2006/table">
            <a:tbl>
              <a:tblPr firstRow="1" bandRow="1">
                <a:tableStyleId>{2D5ABB26-0587-4C30-8999-92F81FD0307C}</a:tableStyleId>
              </a:tblPr>
              <a:tblGrid>
                <a:gridCol w="3795114">
                  <a:extLst>
                    <a:ext uri="{9D8B030D-6E8A-4147-A177-3AD203B41FA5}">
                      <a16:colId xmlns:a16="http://schemas.microsoft.com/office/drawing/2014/main" val="2457120873"/>
                    </a:ext>
                  </a:extLst>
                </a:gridCol>
                <a:gridCol w="3790442">
                  <a:extLst>
                    <a:ext uri="{9D8B030D-6E8A-4147-A177-3AD203B41FA5}">
                      <a16:colId xmlns:a16="http://schemas.microsoft.com/office/drawing/2014/main" val="2434802137"/>
                    </a:ext>
                  </a:extLst>
                </a:gridCol>
                <a:gridCol w="3790442">
                  <a:extLst>
                    <a:ext uri="{9D8B030D-6E8A-4147-A177-3AD203B41FA5}">
                      <a16:colId xmlns:a16="http://schemas.microsoft.com/office/drawing/2014/main" val="3401884954"/>
                    </a:ext>
                  </a:extLst>
                </a:gridCol>
              </a:tblGrid>
              <a:tr h="314987">
                <a:tc>
                  <a:txBody>
                    <a:bodyPr/>
                    <a:lstStyle/>
                    <a:p>
                      <a:pPr algn="l" rtl="0" fontAlgn="ctr"/>
                      <a:r>
                        <a:rPr lang="nl-BE" sz="1100" b="1" i="0" u="none" strike="noStrike" dirty="0">
                          <a:solidFill>
                            <a:srgbClr val="C00000"/>
                          </a:solidFill>
                          <a:effectLst/>
                          <a:latin typeface="Arial" panose="020B0604020202020204" pitchFamily="34" charset="0"/>
                        </a:rPr>
                        <a:t>-8</a:t>
                      </a:r>
                    </a:p>
                  </a:txBody>
                  <a:tcPr marL="9525" marR="9525" marT="9525"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algn="ctr"/>
                      <a:r>
                        <a:rPr lang="nl-BE" sz="1100" b="0" noProof="0" dirty="0">
                          <a:solidFill>
                            <a:schemeClr val="tx1"/>
                          </a:solidFill>
                        </a:rPr>
                        <a:t>ASSURANCES</a:t>
                      </a:r>
                    </a:p>
                  </a:txBody>
                  <a:tcPr marL="36000" marR="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r>
                        <a:rPr lang="nl-BE" sz="1100" b="1" kern="1200" noProof="0" dirty="0">
                          <a:solidFill>
                            <a:srgbClr val="00B050"/>
                          </a:solidFill>
                          <a:latin typeface="+mn-lt"/>
                          <a:ea typeface="+mn-ea"/>
                          <a:cs typeface="+mn-cs"/>
                        </a:rPr>
                        <a:t>+10</a:t>
                      </a:r>
                    </a:p>
                  </a:txBody>
                  <a:tcPr marL="36000" marR="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14987">
                <a:tc>
                  <a:txBody>
                    <a:bodyPr/>
                    <a:lstStyle/>
                    <a:p>
                      <a:pPr algn="l" rtl="0" fontAlgn="ctr"/>
                      <a:r>
                        <a:rPr lang="nl-BE" sz="1100" b="0" i="0" u="none" strike="noStrike" dirty="0">
                          <a:solidFill>
                            <a:schemeClr val="tx1"/>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a:p>
                  </a:txBody>
                  <a:tcPr/>
                </a:tc>
                <a:tc>
                  <a:txBody>
                    <a:bodyPr/>
                    <a:lstStyle/>
                    <a:p>
                      <a:pPr marL="0" lvl="0" algn="r" defTabSz="914400" rtl="0" eaLnBrk="1" latinLnBrk="0" hangingPunct="1"/>
                      <a:r>
                        <a:rPr lang="nl-BE" sz="1100" b="0" kern="1200" noProof="0" dirty="0">
                          <a:solidFill>
                            <a:schemeClr val="tx1"/>
                          </a:solidFill>
                          <a:latin typeface="+mn-lt"/>
                          <a:ea typeface="+mn-ea"/>
                          <a:cs typeface="+mn-cs"/>
                        </a:rPr>
                        <a:t>-</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60316925"/>
                  </a:ext>
                </a:extLst>
              </a:tr>
              <a:tr h="314987">
                <a:tc>
                  <a:txBody>
                    <a:bodyPr/>
                    <a:lstStyle/>
                    <a:p>
                      <a:pPr algn="l" rtl="0" fontAlgn="ctr"/>
                      <a:r>
                        <a:rPr lang="nl-BE" sz="1100" b="1" i="0" u="none" strike="noStrike" dirty="0">
                          <a:solidFill>
                            <a:srgbClr val="C00000"/>
                          </a:solidFill>
                          <a:effectLst/>
                          <a:latin typeface="Arial" panose="020B0604020202020204" pitchFamily="34" charset="0"/>
                        </a:rPr>
                        <a:t>-8</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algn="ctr"/>
                      <a:r>
                        <a:rPr lang="nl-BE" sz="1100" b="0" noProof="0" dirty="0">
                          <a:solidFill>
                            <a:schemeClr val="tx1"/>
                          </a:solidFill>
                        </a:rPr>
                        <a:t>AMENDES ROUTIERES</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r>
                        <a:rPr lang="nl-BE" sz="1100" b="1" kern="1200" noProof="0" dirty="0">
                          <a:solidFill>
                            <a:srgbClr val="00B050"/>
                          </a:solidFill>
                          <a:latin typeface="+mn-lt"/>
                          <a:ea typeface="+mn-ea"/>
                          <a:cs typeface="+mn-cs"/>
                        </a:rPr>
                        <a:t>+4</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14987">
                <a:tc>
                  <a:txBody>
                    <a:bodyPr/>
                    <a:lstStyle/>
                    <a:p>
                      <a:pPr algn="l" rtl="0" fontAlgn="ctr"/>
                      <a:r>
                        <a:rPr lang="nl-BE" sz="1100" b="0" i="0" u="none" strike="noStrike" dirty="0">
                          <a:solidFill>
                            <a:schemeClr val="tx1"/>
                          </a:solidFill>
                          <a:effectLst/>
                          <a:latin typeface="Arial" panose="020B0604020202020204" pitchFamily="34" charset="0"/>
                        </a:rPr>
                        <a:t>+3</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a:p>
                  </a:txBody>
                  <a:tcPr/>
                </a:tc>
                <a:tc>
                  <a:txBody>
                    <a:bodyPr/>
                    <a:lstStyle/>
                    <a:p>
                      <a:pPr marL="0" lvl="0" algn="r" defTabSz="914400" rtl="0" eaLnBrk="1" latinLnBrk="0" hangingPunct="1"/>
                      <a:r>
                        <a:rPr lang="nl-BE" sz="1100" b="0" kern="1200" noProof="0" dirty="0">
                          <a:solidFill>
                            <a:schemeClr val="tx1"/>
                          </a:solidFill>
                          <a:latin typeface="+mn-lt"/>
                          <a:ea typeface="+mn-ea"/>
                          <a:cs typeface="+mn-cs"/>
                        </a:rPr>
                        <a:t>-3</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51220275"/>
                  </a:ext>
                </a:extLst>
              </a:tr>
              <a:tr h="314987">
                <a:tc>
                  <a:txBody>
                    <a:bodyPr/>
                    <a:lstStyle/>
                    <a:p>
                      <a:pPr algn="l" rtl="0" fontAlgn="ctr"/>
                      <a:r>
                        <a:rPr lang="nl-BE" sz="1100" b="0" i="0" u="none" strike="noStrike" dirty="0">
                          <a:solidFill>
                            <a:schemeClr val="tx1"/>
                          </a:solidFill>
                          <a:effectLst/>
                          <a:latin typeface="Arial" panose="020B0604020202020204" pitchFamily="34" charset="0"/>
                        </a:rPr>
                        <a:t>-1</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100" b="0" noProof="0" dirty="0">
                          <a:solidFill>
                            <a:schemeClr val="tx1"/>
                          </a:solidFill>
                        </a:rPr>
                        <a:t>DOCUMENTS MUTUALITES</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r>
                        <a:rPr lang="nl-BE" sz="1100" b="0" kern="1200" noProof="0" dirty="0">
                          <a:solidFill>
                            <a:schemeClr val="tx1"/>
                          </a:solidFill>
                          <a:latin typeface="+mn-lt"/>
                          <a:ea typeface="+mn-ea"/>
                          <a:cs typeface="+mn-cs"/>
                        </a:rPr>
                        <a:t>+1</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14987">
                <a:tc>
                  <a:txBody>
                    <a:bodyPr/>
                    <a:lstStyle/>
                    <a:p>
                      <a:pPr algn="l" rtl="0" fontAlgn="ctr"/>
                      <a:r>
                        <a:rPr lang="nl-BE" sz="1100" b="0" i="0" u="none" strike="noStrike" dirty="0">
                          <a:solidFill>
                            <a:schemeClr val="tx1"/>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a:p>
                  </a:txBody>
                  <a:tcPr/>
                </a:tc>
                <a:tc>
                  <a:txBody>
                    <a:bodyPr/>
                    <a:lstStyle/>
                    <a:p>
                      <a:pPr marL="0" lvl="0" algn="r" defTabSz="914400" rtl="0" eaLnBrk="1" latinLnBrk="0" hangingPunct="1"/>
                      <a:r>
                        <a:rPr lang="nl-BE" sz="1100" b="0" kern="1200" noProof="0" dirty="0">
                          <a:solidFill>
                            <a:schemeClr val="tx1"/>
                          </a:solidFill>
                          <a:latin typeface="+mn-lt"/>
                          <a:ea typeface="+mn-ea"/>
                          <a:cs typeface="+mn-cs"/>
                        </a:rPr>
                        <a:t>-</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65311001"/>
                  </a:ext>
                </a:extLst>
              </a:tr>
              <a:tr h="314987">
                <a:tc>
                  <a:txBody>
                    <a:bodyPr/>
                    <a:lstStyle/>
                    <a:p>
                      <a:pPr algn="l" rtl="0" fontAlgn="ctr"/>
                      <a:r>
                        <a:rPr lang="nl-BE" sz="1100" b="0" i="0" u="none" strike="noStrike" dirty="0">
                          <a:solidFill>
                            <a:schemeClr val="tx1"/>
                          </a:solidFill>
                          <a:effectLst/>
                          <a:latin typeface="Arial" panose="020B0604020202020204" pitchFamily="34" charset="0"/>
                        </a:rPr>
                        <a:t>+2</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algn="ctr"/>
                      <a:r>
                        <a:rPr lang="nl-BE" sz="1100" b="0" noProof="0" dirty="0">
                          <a:solidFill>
                            <a:schemeClr val="tx1"/>
                          </a:solidFill>
                        </a:rPr>
                        <a:t>IMPÔTS</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r>
                        <a:rPr lang="nl-BE" sz="1100" b="0" kern="1200" noProof="0" dirty="0">
                          <a:solidFill>
                            <a:schemeClr val="tx1"/>
                          </a:solidFill>
                          <a:latin typeface="+mn-lt"/>
                          <a:ea typeface="+mn-ea"/>
                          <a:cs typeface="+mn-cs"/>
                        </a:rPr>
                        <a:t>-1</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314987">
                <a:tc>
                  <a:txBody>
                    <a:bodyPr/>
                    <a:lstStyle/>
                    <a:p>
                      <a:pPr algn="l" rtl="0" fontAlgn="ctr"/>
                      <a:r>
                        <a:rPr lang="nl-BE" sz="1100" b="1" i="0" u="none" strike="noStrike" dirty="0">
                          <a:solidFill>
                            <a:srgbClr val="00B050"/>
                          </a:solidFill>
                          <a:effectLst/>
                          <a:latin typeface="Arial" panose="020B0604020202020204" pitchFamily="34" charset="0"/>
                        </a:rPr>
                        <a:t>+7</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a:p>
                  </a:txBody>
                  <a:tcPr/>
                </a:tc>
                <a:tc>
                  <a:txBody>
                    <a:bodyPr/>
                    <a:lstStyle/>
                    <a:p>
                      <a:pPr marL="0" lvl="0" algn="r" defTabSz="914400" rtl="0" eaLnBrk="1" latinLnBrk="0" hangingPunct="1"/>
                      <a:r>
                        <a:rPr lang="nl-BE" sz="1100" b="1" kern="1200" noProof="0" dirty="0">
                          <a:solidFill>
                            <a:srgbClr val="FF0000"/>
                          </a:solidFill>
                          <a:latin typeface="+mn-lt"/>
                          <a:ea typeface="+mn-ea"/>
                          <a:cs typeface="+mn-cs"/>
                        </a:rPr>
                        <a:t>-7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85204939"/>
                  </a:ext>
                </a:extLst>
              </a:tr>
              <a:tr h="314987">
                <a:tc>
                  <a:txBody>
                    <a:bodyPr/>
                    <a:lstStyle/>
                    <a:p>
                      <a:pPr algn="l" rtl="0" fontAlgn="ctr"/>
                      <a:r>
                        <a:rPr lang="nl-BE" sz="1100" b="1" i="0" u="none" strike="noStrike" dirty="0">
                          <a:solidFill>
                            <a:srgbClr val="C00000"/>
                          </a:solidFill>
                          <a:effectLst/>
                          <a:latin typeface="Arial" panose="020B0604020202020204" pitchFamily="34" charset="0"/>
                        </a:rPr>
                        <a:t>-4</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100" b="0" noProof="0" dirty="0">
                          <a:solidFill>
                            <a:schemeClr val="tx1"/>
                          </a:solidFill>
                        </a:rPr>
                        <a:t>FICHES DE SALAIRE</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100" b="0" kern="1200" noProof="0" dirty="0">
                          <a:solidFill>
                            <a:schemeClr val="tx1"/>
                          </a:solidFill>
                          <a:latin typeface="+mn-lt"/>
                          <a:ea typeface="+mn-ea"/>
                          <a:cs typeface="+mn-cs"/>
                        </a:rPr>
                        <a:t>-3</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r h="314987">
                <a:tc>
                  <a:txBody>
                    <a:bodyPr/>
                    <a:lstStyle/>
                    <a:p>
                      <a:pPr algn="l" rtl="0" fontAlgn="ctr"/>
                      <a:r>
                        <a:rPr lang="nl-BE" sz="1100" b="0" i="0" u="none" strike="noStrike" dirty="0">
                          <a:solidFill>
                            <a:schemeClr val="tx1"/>
                          </a:solidFill>
                          <a:effectLst/>
                          <a:latin typeface="Arial" panose="020B0604020202020204" pitchFamily="34" charset="0"/>
                        </a:rPr>
                        <a:t>-1</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100" b="0" kern="1200" noProof="0" dirty="0">
                          <a:solidFill>
                            <a:schemeClr val="tx1"/>
                          </a:solidFill>
                          <a:latin typeface="+mn-lt"/>
                          <a:ea typeface="+mn-ea"/>
                          <a:cs typeface="+mn-cs"/>
                        </a:rPr>
                        <a:t>+1</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28994057"/>
                  </a:ext>
                </a:extLst>
              </a:tr>
              <a:tr h="314987">
                <a:tc>
                  <a:txBody>
                    <a:bodyPr/>
                    <a:lstStyle/>
                    <a:p>
                      <a:pPr algn="l" rtl="0" fontAlgn="ctr"/>
                      <a:r>
                        <a:rPr lang="nl-BE" sz="1100" b="1" i="0" u="none" strike="noStrike" dirty="0">
                          <a:solidFill>
                            <a:srgbClr val="00B050"/>
                          </a:solidFill>
                          <a:effectLst/>
                          <a:latin typeface="Arial" panose="020B0604020202020204" pitchFamily="34" charset="0"/>
                        </a:rPr>
                        <a:t>+6</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algn="ctr"/>
                      <a:r>
                        <a:rPr lang="nl-BE" sz="1100" b="0" noProof="0" dirty="0">
                          <a:solidFill>
                            <a:schemeClr val="tx1"/>
                          </a:solidFill>
                        </a:rPr>
                        <a:t>COURRIERS DE PENSION</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r>
                        <a:rPr lang="nl-BE" sz="1100" b="0" kern="1200" noProof="0" dirty="0">
                          <a:solidFill>
                            <a:schemeClr val="tx1"/>
                          </a:solidFill>
                          <a:latin typeface="+mn-lt"/>
                          <a:ea typeface="+mn-ea"/>
                          <a:cs typeface="+mn-cs"/>
                        </a:rPr>
                        <a:t>+3</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4960584"/>
                  </a:ext>
                </a:extLst>
              </a:tr>
              <a:tr h="314987">
                <a:tc>
                  <a:txBody>
                    <a:bodyPr/>
                    <a:lstStyle/>
                    <a:p>
                      <a:pPr algn="l" rtl="0" fontAlgn="ctr"/>
                      <a:r>
                        <a:rPr lang="nl-BE" sz="1100" b="0" i="0" u="none" strike="noStrike" dirty="0">
                          <a:solidFill>
                            <a:schemeClr val="tx1"/>
                          </a:solidFill>
                          <a:effectLst/>
                          <a:latin typeface="Arial" panose="020B0604020202020204" pitchFamily="34" charset="0"/>
                        </a:rPr>
                        <a:t>+3</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dirty="0"/>
                    </a:p>
                  </a:txBody>
                  <a:tcPr/>
                </a:tc>
                <a:tc>
                  <a:txBody>
                    <a:bodyPr/>
                    <a:lstStyle/>
                    <a:p>
                      <a:pPr marL="0" lvl="0" algn="r" defTabSz="914400" rtl="0" eaLnBrk="1" latinLnBrk="0" hangingPunct="1"/>
                      <a:r>
                        <a:rPr lang="nl-BE" sz="1100" b="0" kern="1200" noProof="0" dirty="0">
                          <a:solidFill>
                            <a:schemeClr val="tx1"/>
                          </a:solidFill>
                          <a:latin typeface="+mn-lt"/>
                          <a:ea typeface="+mn-ea"/>
                          <a:cs typeface="+mn-cs"/>
                        </a:rPr>
                        <a:t>-3</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8663518"/>
                  </a:ext>
                </a:extLst>
              </a:tr>
            </a:tbl>
          </a:graphicData>
        </a:graphic>
      </p:graphicFrame>
      <p:graphicFrame>
        <p:nvGraphicFramePr>
          <p:cNvPr id="25" name="Chart 24">
            <a:extLst>
              <a:ext uri="{FF2B5EF4-FFF2-40B4-BE49-F238E27FC236}">
                <a16:creationId xmlns:a16="http://schemas.microsoft.com/office/drawing/2014/main" id="{1BBFDE15-F2B8-40F4-B4B4-E8ED177F6E59}"/>
              </a:ext>
            </a:extLst>
          </p:cNvPr>
          <p:cNvGraphicFramePr/>
          <p:nvPr>
            <p:extLst>
              <p:ext uri="{D42A27DB-BD31-4B8C-83A1-F6EECF244321}">
                <p14:modId xmlns:p14="http://schemas.microsoft.com/office/powerpoint/2010/main" val="683713326"/>
              </p:ext>
            </p:extLst>
          </p:nvPr>
        </p:nvGraphicFramePr>
        <p:xfrm>
          <a:off x="8090111" y="2271616"/>
          <a:ext cx="3096000" cy="37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15813F40-4AEA-4BA0-9F8A-D8ACEF9A8A56}"/>
              </a:ext>
            </a:extLst>
          </p:cNvPr>
          <p:cNvGraphicFramePr/>
          <p:nvPr>
            <p:extLst>
              <p:ext uri="{D42A27DB-BD31-4B8C-83A1-F6EECF244321}">
                <p14:modId xmlns:p14="http://schemas.microsoft.com/office/powerpoint/2010/main" val="230675809"/>
              </p:ext>
            </p:extLst>
          </p:nvPr>
        </p:nvGraphicFramePr>
        <p:xfrm>
          <a:off x="1749425" y="2271616"/>
          <a:ext cx="3096000" cy="37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fr-BE" dirty="0"/>
              <a:t>Base :	Q6. Tous les sondés (n=1000) | Q7A. Ceux qui reçoivent cette communication</a:t>
            </a:r>
          </a:p>
          <a:p>
            <a:r>
              <a:rPr lang="fr-BE" dirty="0"/>
              <a:t>Question :	Q6. Recevez-vous la communication suivante sous format papier ou électronique ?</a:t>
            </a:r>
          </a:p>
          <a:p>
            <a:r>
              <a:rPr lang="fr-BE" dirty="0"/>
              <a:t>	Q7A. Sous quel format préférez-vous recevoir ces documents ?</a:t>
            </a:r>
          </a:p>
          <a:p>
            <a:r>
              <a:rPr lang="fr-BE" b="1" dirty="0">
                <a:solidFill>
                  <a:schemeClr val="tx2"/>
                </a:solidFill>
              </a:rPr>
              <a:t>+X</a:t>
            </a:r>
            <a:r>
              <a:rPr lang="fr-BE" dirty="0"/>
              <a:t> </a:t>
            </a:r>
            <a:r>
              <a:rPr lang="fr-BE" b="1" dirty="0">
                <a:solidFill>
                  <a:schemeClr val="accent5"/>
                </a:solidFill>
              </a:rPr>
              <a:t>-X</a:t>
            </a:r>
            <a:r>
              <a:rPr lang="fr-BE" dirty="0"/>
              <a:t>	Différence significative par rapport à la vague précédente</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12</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a:xfrm>
            <a:off x="382587" y="237677"/>
            <a:ext cx="11376025" cy="719138"/>
          </a:xfrm>
        </p:spPr>
        <p:txBody>
          <a:bodyPr/>
          <a:lstStyle/>
          <a:p>
            <a:r>
              <a:rPr lang="fr-BE" sz="1600" dirty="0"/>
              <a:t>Nous assistons à une progression de la numérisation ; on reçoit de plus en plus souvent des documents par voie électronique. Ce sont les documents relatifs aux assurances qui enregistrent la plus forte hausse par rapport à 2019.</a:t>
            </a:r>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a:xfrm>
            <a:off x="364856" y="1018877"/>
            <a:ext cx="11376024" cy="387798"/>
          </a:xfrm>
        </p:spPr>
        <p:txBody>
          <a:bodyPr>
            <a:normAutofit/>
          </a:bodyPr>
          <a:lstStyle/>
          <a:p>
            <a:r>
              <a:rPr lang="fr-BE" dirty="0"/>
              <a:t>Sous quel format les belges souhaitent-ils recevoir leurs documents administratifs ?</a:t>
            </a:r>
          </a:p>
        </p:txBody>
      </p:sp>
      <p:sp>
        <p:nvSpPr>
          <p:cNvPr id="2" name="Rectangle 1">
            <a:extLst>
              <a:ext uri="{FF2B5EF4-FFF2-40B4-BE49-F238E27FC236}">
                <a16:creationId xmlns:a16="http://schemas.microsoft.com/office/drawing/2014/main" id="{817900C8-E045-4766-ADD6-0598CE51D9FD}"/>
              </a:ext>
            </a:extLst>
          </p:cNvPr>
          <p:cNvSpPr/>
          <p:nvPr/>
        </p:nvSpPr>
        <p:spPr>
          <a:xfrm>
            <a:off x="2495550" y="1803669"/>
            <a:ext cx="7200900" cy="430887"/>
          </a:xfrm>
          <a:prstGeom prst="rect">
            <a:avLst/>
          </a:prstGeom>
        </p:spPr>
        <p:txBody>
          <a:bodyPr wrap="square">
            <a:spAutoFit/>
          </a:bodyPr>
          <a:lstStyle/>
          <a:p>
            <a:pPr algn="ctr"/>
            <a:r>
              <a:rPr lang="fr-BE" sz="1100" i="1" dirty="0"/>
              <a:t>Pourcentage des documents reçus sous format électronique l’an dernier, par rapport au pourcentage</a:t>
            </a:r>
            <a:br>
              <a:rPr lang="fr-BE" sz="1100" i="1" dirty="0"/>
            </a:br>
            <a:r>
              <a:rPr lang="fr-BE" sz="1100" i="1" dirty="0"/>
              <a:t>de ceux qui souhaitent recevoir ces documents sous cette forme</a:t>
            </a:r>
          </a:p>
        </p:txBody>
      </p:sp>
      <p:grpSp>
        <p:nvGrpSpPr>
          <p:cNvPr id="30" name="Group 563">
            <a:extLst>
              <a:ext uri="{FF2B5EF4-FFF2-40B4-BE49-F238E27FC236}">
                <a16:creationId xmlns:a16="http://schemas.microsoft.com/office/drawing/2014/main" id="{CFEDF9A2-7040-4D66-B968-BFF090EF0144}"/>
              </a:ext>
            </a:extLst>
          </p:cNvPr>
          <p:cNvGrpSpPr>
            <a:grpSpLocks noChangeAspect="1"/>
          </p:cNvGrpSpPr>
          <p:nvPr/>
        </p:nvGrpSpPr>
        <p:grpSpPr>
          <a:xfrm>
            <a:off x="530459" y="1588502"/>
            <a:ext cx="420428" cy="540000"/>
            <a:chOff x="6764338" y="1998663"/>
            <a:chExt cx="346075" cy="444500"/>
          </a:xfrm>
          <a:solidFill>
            <a:schemeClr val="bg2"/>
          </a:solidFill>
        </p:grpSpPr>
        <p:sp>
          <p:nvSpPr>
            <p:cNvPr id="31" name="Freeform 9">
              <a:extLst>
                <a:ext uri="{FF2B5EF4-FFF2-40B4-BE49-F238E27FC236}">
                  <a16:creationId xmlns:a16="http://schemas.microsoft.com/office/drawing/2014/main" id="{91AD15E2-3579-436E-B9EF-1D1D01D89745}"/>
                </a:ext>
              </a:extLst>
            </p:cNvPr>
            <p:cNvSpPr>
              <a:spLocks/>
            </p:cNvSpPr>
            <p:nvPr/>
          </p:nvSpPr>
          <p:spPr bwMode="auto">
            <a:xfrm>
              <a:off x="7035800" y="1998663"/>
              <a:ext cx="74613" cy="77788"/>
            </a:xfrm>
            <a:custGeom>
              <a:avLst/>
              <a:gdLst/>
              <a:ahLst/>
              <a:cxnLst>
                <a:cxn ang="0">
                  <a:pos x="47" y="45"/>
                </a:cxn>
                <a:cxn ang="0">
                  <a:pos x="3" y="0"/>
                </a:cxn>
                <a:cxn ang="0">
                  <a:pos x="0" y="0"/>
                </a:cxn>
                <a:cxn ang="0">
                  <a:pos x="0" y="49"/>
                </a:cxn>
                <a:cxn ang="0">
                  <a:pos x="47" y="49"/>
                </a:cxn>
                <a:cxn ang="0">
                  <a:pos x="47" y="45"/>
                </a:cxn>
                <a:cxn ang="0">
                  <a:pos x="47" y="45"/>
                </a:cxn>
              </a:cxnLst>
              <a:rect l="0" t="0" r="r" b="b"/>
              <a:pathLst>
                <a:path w="47" h="49">
                  <a:moveTo>
                    <a:pt x="47" y="45"/>
                  </a:moveTo>
                  <a:lnTo>
                    <a:pt x="3" y="0"/>
                  </a:lnTo>
                  <a:lnTo>
                    <a:pt x="0" y="0"/>
                  </a:lnTo>
                  <a:lnTo>
                    <a:pt x="0" y="49"/>
                  </a:lnTo>
                  <a:lnTo>
                    <a:pt x="47" y="49"/>
                  </a:lnTo>
                  <a:lnTo>
                    <a:pt x="47" y="45"/>
                  </a:lnTo>
                  <a:lnTo>
                    <a:pt x="47"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32" name="Freeform 10">
              <a:extLst>
                <a:ext uri="{FF2B5EF4-FFF2-40B4-BE49-F238E27FC236}">
                  <a16:creationId xmlns:a16="http://schemas.microsoft.com/office/drawing/2014/main" id="{42301DC7-85EB-4175-B46F-BCBE75E2A8EC}"/>
                </a:ext>
              </a:extLst>
            </p:cNvPr>
            <p:cNvSpPr>
              <a:spLocks noEditPoints="1"/>
            </p:cNvSpPr>
            <p:nvPr/>
          </p:nvSpPr>
          <p:spPr bwMode="auto">
            <a:xfrm>
              <a:off x="6764338" y="1998663"/>
              <a:ext cx="346075" cy="444500"/>
            </a:xfrm>
            <a:custGeom>
              <a:avLst/>
              <a:gdLst/>
              <a:ahLst/>
              <a:cxnLst>
                <a:cxn ang="0">
                  <a:pos x="256" y="117"/>
                </a:cxn>
                <a:cxn ang="0">
                  <a:pos x="237" y="98"/>
                </a:cxn>
                <a:cxn ang="0">
                  <a:pos x="237" y="0"/>
                </a:cxn>
                <a:cxn ang="0">
                  <a:pos x="23" y="0"/>
                </a:cxn>
                <a:cxn ang="0">
                  <a:pos x="0" y="23"/>
                </a:cxn>
                <a:cxn ang="0">
                  <a:pos x="0" y="430"/>
                </a:cxn>
                <a:cxn ang="0">
                  <a:pos x="23" y="453"/>
                </a:cxn>
                <a:cxn ang="0">
                  <a:pos x="329" y="453"/>
                </a:cxn>
                <a:cxn ang="0">
                  <a:pos x="352" y="430"/>
                </a:cxn>
                <a:cxn ang="0">
                  <a:pos x="352" y="117"/>
                </a:cxn>
                <a:cxn ang="0">
                  <a:pos x="256" y="117"/>
                </a:cxn>
                <a:cxn ang="0">
                  <a:pos x="100" y="83"/>
                </a:cxn>
                <a:cxn ang="0">
                  <a:pos x="171" y="83"/>
                </a:cxn>
                <a:cxn ang="0">
                  <a:pos x="190" y="102"/>
                </a:cxn>
                <a:cxn ang="0">
                  <a:pos x="171" y="121"/>
                </a:cxn>
                <a:cxn ang="0">
                  <a:pos x="100" y="121"/>
                </a:cxn>
                <a:cxn ang="0">
                  <a:pos x="81" y="102"/>
                </a:cxn>
                <a:cxn ang="0">
                  <a:pos x="100" y="83"/>
                </a:cxn>
                <a:cxn ang="0">
                  <a:pos x="252" y="373"/>
                </a:cxn>
                <a:cxn ang="0">
                  <a:pos x="100" y="373"/>
                </a:cxn>
                <a:cxn ang="0">
                  <a:pos x="81" y="353"/>
                </a:cxn>
                <a:cxn ang="0">
                  <a:pos x="100" y="334"/>
                </a:cxn>
                <a:cxn ang="0">
                  <a:pos x="252" y="334"/>
                </a:cxn>
                <a:cxn ang="0">
                  <a:pos x="271" y="353"/>
                </a:cxn>
                <a:cxn ang="0">
                  <a:pos x="252" y="373"/>
                </a:cxn>
                <a:cxn ang="0">
                  <a:pos x="252" y="289"/>
                </a:cxn>
                <a:cxn ang="0">
                  <a:pos x="100" y="289"/>
                </a:cxn>
                <a:cxn ang="0">
                  <a:pos x="81" y="270"/>
                </a:cxn>
                <a:cxn ang="0">
                  <a:pos x="100" y="251"/>
                </a:cxn>
                <a:cxn ang="0">
                  <a:pos x="252" y="251"/>
                </a:cxn>
                <a:cxn ang="0">
                  <a:pos x="271" y="270"/>
                </a:cxn>
                <a:cxn ang="0">
                  <a:pos x="252" y="289"/>
                </a:cxn>
                <a:cxn ang="0">
                  <a:pos x="252" y="205"/>
                </a:cxn>
                <a:cxn ang="0">
                  <a:pos x="100" y="205"/>
                </a:cxn>
                <a:cxn ang="0">
                  <a:pos x="81" y="186"/>
                </a:cxn>
                <a:cxn ang="0">
                  <a:pos x="100" y="167"/>
                </a:cxn>
                <a:cxn ang="0">
                  <a:pos x="252" y="167"/>
                </a:cxn>
                <a:cxn ang="0">
                  <a:pos x="271" y="186"/>
                </a:cxn>
                <a:cxn ang="0">
                  <a:pos x="252" y="205"/>
                </a:cxn>
              </a:cxnLst>
              <a:rect l="0" t="0" r="r" b="b"/>
              <a:pathLst>
                <a:path w="352" h="453">
                  <a:moveTo>
                    <a:pt x="256" y="117"/>
                  </a:moveTo>
                  <a:cubicBezTo>
                    <a:pt x="245" y="117"/>
                    <a:pt x="237" y="108"/>
                    <a:pt x="237" y="98"/>
                  </a:cubicBezTo>
                  <a:cubicBezTo>
                    <a:pt x="237" y="0"/>
                    <a:pt x="237" y="0"/>
                    <a:pt x="237" y="0"/>
                  </a:cubicBezTo>
                  <a:cubicBezTo>
                    <a:pt x="23" y="0"/>
                    <a:pt x="23" y="0"/>
                    <a:pt x="23" y="0"/>
                  </a:cubicBezTo>
                  <a:cubicBezTo>
                    <a:pt x="11" y="0"/>
                    <a:pt x="0" y="10"/>
                    <a:pt x="0" y="23"/>
                  </a:cubicBezTo>
                  <a:cubicBezTo>
                    <a:pt x="0" y="430"/>
                    <a:pt x="0" y="430"/>
                    <a:pt x="0" y="430"/>
                  </a:cubicBezTo>
                  <a:cubicBezTo>
                    <a:pt x="0" y="443"/>
                    <a:pt x="11" y="453"/>
                    <a:pt x="23" y="453"/>
                  </a:cubicBezTo>
                  <a:cubicBezTo>
                    <a:pt x="329" y="453"/>
                    <a:pt x="329" y="453"/>
                    <a:pt x="329" y="453"/>
                  </a:cubicBezTo>
                  <a:cubicBezTo>
                    <a:pt x="342" y="453"/>
                    <a:pt x="352" y="443"/>
                    <a:pt x="352" y="430"/>
                  </a:cubicBezTo>
                  <a:cubicBezTo>
                    <a:pt x="352" y="117"/>
                    <a:pt x="352" y="117"/>
                    <a:pt x="352" y="117"/>
                  </a:cubicBezTo>
                  <a:cubicBezTo>
                    <a:pt x="256" y="117"/>
                    <a:pt x="256" y="117"/>
                    <a:pt x="256" y="117"/>
                  </a:cubicBezTo>
                  <a:close/>
                  <a:moveTo>
                    <a:pt x="100" y="83"/>
                  </a:moveTo>
                  <a:cubicBezTo>
                    <a:pt x="171" y="83"/>
                    <a:pt x="171" y="83"/>
                    <a:pt x="171" y="83"/>
                  </a:cubicBezTo>
                  <a:cubicBezTo>
                    <a:pt x="181" y="83"/>
                    <a:pt x="190" y="92"/>
                    <a:pt x="190" y="102"/>
                  </a:cubicBezTo>
                  <a:cubicBezTo>
                    <a:pt x="190" y="113"/>
                    <a:pt x="181" y="121"/>
                    <a:pt x="171" y="121"/>
                  </a:cubicBezTo>
                  <a:cubicBezTo>
                    <a:pt x="100" y="121"/>
                    <a:pt x="100" y="121"/>
                    <a:pt x="100" y="121"/>
                  </a:cubicBezTo>
                  <a:cubicBezTo>
                    <a:pt x="90" y="121"/>
                    <a:pt x="81" y="113"/>
                    <a:pt x="81" y="102"/>
                  </a:cubicBezTo>
                  <a:cubicBezTo>
                    <a:pt x="81" y="92"/>
                    <a:pt x="90" y="83"/>
                    <a:pt x="100" y="83"/>
                  </a:cubicBezTo>
                  <a:close/>
                  <a:moveTo>
                    <a:pt x="252" y="373"/>
                  </a:moveTo>
                  <a:cubicBezTo>
                    <a:pt x="100" y="373"/>
                    <a:pt x="100" y="373"/>
                    <a:pt x="100" y="373"/>
                  </a:cubicBezTo>
                  <a:cubicBezTo>
                    <a:pt x="90" y="373"/>
                    <a:pt x="81" y="364"/>
                    <a:pt x="81" y="353"/>
                  </a:cubicBezTo>
                  <a:cubicBezTo>
                    <a:pt x="81" y="343"/>
                    <a:pt x="90" y="334"/>
                    <a:pt x="100" y="334"/>
                  </a:cubicBezTo>
                  <a:cubicBezTo>
                    <a:pt x="252" y="334"/>
                    <a:pt x="252" y="334"/>
                    <a:pt x="252" y="334"/>
                  </a:cubicBezTo>
                  <a:cubicBezTo>
                    <a:pt x="263" y="334"/>
                    <a:pt x="271" y="343"/>
                    <a:pt x="271" y="353"/>
                  </a:cubicBezTo>
                  <a:cubicBezTo>
                    <a:pt x="271" y="364"/>
                    <a:pt x="263" y="373"/>
                    <a:pt x="252" y="373"/>
                  </a:cubicBezTo>
                  <a:close/>
                  <a:moveTo>
                    <a:pt x="252" y="289"/>
                  </a:moveTo>
                  <a:cubicBezTo>
                    <a:pt x="100" y="289"/>
                    <a:pt x="100" y="289"/>
                    <a:pt x="100" y="289"/>
                  </a:cubicBezTo>
                  <a:cubicBezTo>
                    <a:pt x="90" y="289"/>
                    <a:pt x="81" y="280"/>
                    <a:pt x="81" y="270"/>
                  </a:cubicBezTo>
                  <a:cubicBezTo>
                    <a:pt x="81" y="259"/>
                    <a:pt x="90" y="251"/>
                    <a:pt x="100" y="251"/>
                  </a:cubicBezTo>
                  <a:cubicBezTo>
                    <a:pt x="252" y="251"/>
                    <a:pt x="252" y="251"/>
                    <a:pt x="252" y="251"/>
                  </a:cubicBezTo>
                  <a:cubicBezTo>
                    <a:pt x="263" y="251"/>
                    <a:pt x="271" y="259"/>
                    <a:pt x="271" y="270"/>
                  </a:cubicBezTo>
                  <a:cubicBezTo>
                    <a:pt x="271" y="280"/>
                    <a:pt x="263" y="289"/>
                    <a:pt x="252" y="289"/>
                  </a:cubicBezTo>
                  <a:close/>
                  <a:moveTo>
                    <a:pt x="252" y="205"/>
                  </a:moveTo>
                  <a:cubicBezTo>
                    <a:pt x="100" y="205"/>
                    <a:pt x="100" y="205"/>
                    <a:pt x="100" y="205"/>
                  </a:cubicBezTo>
                  <a:cubicBezTo>
                    <a:pt x="90" y="205"/>
                    <a:pt x="81" y="197"/>
                    <a:pt x="81" y="186"/>
                  </a:cubicBezTo>
                  <a:cubicBezTo>
                    <a:pt x="81" y="175"/>
                    <a:pt x="90" y="167"/>
                    <a:pt x="100" y="167"/>
                  </a:cubicBezTo>
                  <a:cubicBezTo>
                    <a:pt x="252" y="167"/>
                    <a:pt x="252" y="167"/>
                    <a:pt x="252" y="167"/>
                  </a:cubicBezTo>
                  <a:cubicBezTo>
                    <a:pt x="263" y="167"/>
                    <a:pt x="271" y="175"/>
                    <a:pt x="271" y="186"/>
                  </a:cubicBezTo>
                  <a:cubicBezTo>
                    <a:pt x="271" y="197"/>
                    <a:pt x="263" y="205"/>
                    <a:pt x="252" y="2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grpSp>
      <p:grpSp>
        <p:nvGrpSpPr>
          <p:cNvPr id="33" name="Group 581">
            <a:extLst>
              <a:ext uri="{FF2B5EF4-FFF2-40B4-BE49-F238E27FC236}">
                <a16:creationId xmlns:a16="http://schemas.microsoft.com/office/drawing/2014/main" id="{ABC84D49-8760-4B15-9F11-6A2A24E584EE}"/>
              </a:ext>
            </a:extLst>
          </p:cNvPr>
          <p:cNvGrpSpPr>
            <a:grpSpLocks noChangeAspect="1"/>
          </p:cNvGrpSpPr>
          <p:nvPr/>
        </p:nvGrpSpPr>
        <p:grpSpPr>
          <a:xfrm>
            <a:off x="10773903" y="1587951"/>
            <a:ext cx="824415" cy="540000"/>
            <a:chOff x="1339850" y="3178176"/>
            <a:chExt cx="681038" cy="446087"/>
          </a:xfrm>
          <a:solidFill>
            <a:schemeClr val="bg2"/>
          </a:solidFill>
        </p:grpSpPr>
        <p:sp>
          <p:nvSpPr>
            <p:cNvPr id="35" name="Freeform 36">
              <a:extLst>
                <a:ext uri="{FF2B5EF4-FFF2-40B4-BE49-F238E27FC236}">
                  <a16:creationId xmlns:a16="http://schemas.microsoft.com/office/drawing/2014/main" id="{7D6FE10C-2B7B-4845-B3D3-655AE1FA17F8}"/>
                </a:ext>
              </a:extLst>
            </p:cNvPr>
            <p:cNvSpPr>
              <a:spLocks noEditPoints="1"/>
            </p:cNvSpPr>
            <p:nvPr/>
          </p:nvSpPr>
          <p:spPr bwMode="auto">
            <a:xfrm>
              <a:off x="1420813" y="3178176"/>
              <a:ext cx="517525" cy="379413"/>
            </a:xfrm>
            <a:custGeom>
              <a:avLst/>
              <a:gdLst/>
              <a:ahLst/>
              <a:cxnLst>
                <a:cxn ang="0">
                  <a:pos x="468" y="386"/>
                </a:cxn>
                <a:cxn ang="0">
                  <a:pos x="58" y="386"/>
                </a:cxn>
                <a:cxn ang="0">
                  <a:pos x="0" y="328"/>
                </a:cxn>
                <a:cxn ang="0">
                  <a:pos x="0" y="58"/>
                </a:cxn>
                <a:cxn ang="0">
                  <a:pos x="58" y="0"/>
                </a:cxn>
                <a:cxn ang="0">
                  <a:pos x="468" y="0"/>
                </a:cxn>
                <a:cxn ang="0">
                  <a:pos x="526" y="58"/>
                </a:cxn>
                <a:cxn ang="0">
                  <a:pos x="526" y="328"/>
                </a:cxn>
                <a:cxn ang="0">
                  <a:pos x="468" y="386"/>
                </a:cxn>
                <a:cxn ang="0">
                  <a:pos x="58" y="29"/>
                </a:cxn>
                <a:cxn ang="0">
                  <a:pos x="29" y="58"/>
                </a:cxn>
                <a:cxn ang="0">
                  <a:pos x="29" y="328"/>
                </a:cxn>
                <a:cxn ang="0">
                  <a:pos x="58" y="357"/>
                </a:cxn>
                <a:cxn ang="0">
                  <a:pos x="468" y="357"/>
                </a:cxn>
                <a:cxn ang="0">
                  <a:pos x="498" y="328"/>
                </a:cxn>
                <a:cxn ang="0">
                  <a:pos x="498" y="58"/>
                </a:cxn>
                <a:cxn ang="0">
                  <a:pos x="468" y="29"/>
                </a:cxn>
                <a:cxn ang="0">
                  <a:pos x="58" y="29"/>
                </a:cxn>
              </a:cxnLst>
              <a:rect l="0" t="0" r="r" b="b"/>
              <a:pathLst>
                <a:path w="526" h="386">
                  <a:moveTo>
                    <a:pt x="468" y="386"/>
                  </a:moveTo>
                  <a:cubicBezTo>
                    <a:pt x="58" y="386"/>
                    <a:pt x="58" y="386"/>
                    <a:pt x="58" y="386"/>
                  </a:cubicBezTo>
                  <a:cubicBezTo>
                    <a:pt x="26" y="386"/>
                    <a:pt x="0" y="360"/>
                    <a:pt x="0" y="328"/>
                  </a:cubicBezTo>
                  <a:cubicBezTo>
                    <a:pt x="0" y="58"/>
                    <a:pt x="0" y="58"/>
                    <a:pt x="0" y="58"/>
                  </a:cubicBezTo>
                  <a:cubicBezTo>
                    <a:pt x="0" y="26"/>
                    <a:pt x="26" y="0"/>
                    <a:pt x="58" y="0"/>
                  </a:cubicBezTo>
                  <a:cubicBezTo>
                    <a:pt x="468" y="0"/>
                    <a:pt x="468" y="0"/>
                    <a:pt x="468" y="0"/>
                  </a:cubicBezTo>
                  <a:cubicBezTo>
                    <a:pt x="500" y="0"/>
                    <a:pt x="526" y="26"/>
                    <a:pt x="526" y="58"/>
                  </a:cubicBezTo>
                  <a:cubicBezTo>
                    <a:pt x="526" y="328"/>
                    <a:pt x="526" y="328"/>
                    <a:pt x="526" y="328"/>
                  </a:cubicBezTo>
                  <a:cubicBezTo>
                    <a:pt x="526" y="360"/>
                    <a:pt x="500" y="386"/>
                    <a:pt x="468" y="386"/>
                  </a:cubicBezTo>
                  <a:close/>
                  <a:moveTo>
                    <a:pt x="58" y="29"/>
                  </a:moveTo>
                  <a:cubicBezTo>
                    <a:pt x="42" y="29"/>
                    <a:pt x="29" y="42"/>
                    <a:pt x="29" y="58"/>
                  </a:cubicBezTo>
                  <a:cubicBezTo>
                    <a:pt x="29" y="328"/>
                    <a:pt x="29" y="328"/>
                    <a:pt x="29" y="328"/>
                  </a:cubicBezTo>
                  <a:cubicBezTo>
                    <a:pt x="29" y="344"/>
                    <a:pt x="42" y="357"/>
                    <a:pt x="58" y="357"/>
                  </a:cubicBezTo>
                  <a:cubicBezTo>
                    <a:pt x="468" y="357"/>
                    <a:pt x="468" y="357"/>
                    <a:pt x="468" y="357"/>
                  </a:cubicBezTo>
                  <a:cubicBezTo>
                    <a:pt x="485" y="357"/>
                    <a:pt x="498" y="344"/>
                    <a:pt x="498" y="328"/>
                  </a:cubicBezTo>
                  <a:cubicBezTo>
                    <a:pt x="498" y="58"/>
                    <a:pt x="498" y="58"/>
                    <a:pt x="498" y="58"/>
                  </a:cubicBezTo>
                  <a:cubicBezTo>
                    <a:pt x="498" y="42"/>
                    <a:pt x="485" y="29"/>
                    <a:pt x="468" y="29"/>
                  </a:cubicBezTo>
                  <a:cubicBezTo>
                    <a:pt x="58" y="29"/>
                    <a:pt x="58" y="29"/>
                    <a:pt x="5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36" name="Freeform 37">
              <a:extLst>
                <a:ext uri="{FF2B5EF4-FFF2-40B4-BE49-F238E27FC236}">
                  <a16:creationId xmlns:a16="http://schemas.microsoft.com/office/drawing/2014/main" id="{2B41544D-7CC1-47F1-8563-78874E7C3104}"/>
                </a:ext>
              </a:extLst>
            </p:cNvPr>
            <p:cNvSpPr>
              <a:spLocks noEditPoints="1"/>
            </p:cNvSpPr>
            <p:nvPr/>
          </p:nvSpPr>
          <p:spPr bwMode="auto">
            <a:xfrm>
              <a:off x="1339850" y="3500438"/>
              <a:ext cx="681038" cy="123825"/>
            </a:xfrm>
            <a:custGeom>
              <a:avLst/>
              <a:gdLst/>
              <a:ahLst/>
              <a:cxnLst>
                <a:cxn ang="0">
                  <a:pos x="678" y="73"/>
                </a:cxn>
                <a:cxn ang="0">
                  <a:pos x="621" y="22"/>
                </a:cxn>
                <a:cxn ang="0">
                  <a:pos x="593" y="0"/>
                </a:cxn>
                <a:cxn ang="0">
                  <a:pos x="99" y="0"/>
                </a:cxn>
                <a:cxn ang="0">
                  <a:pos x="72" y="22"/>
                </a:cxn>
                <a:cxn ang="0">
                  <a:pos x="14" y="73"/>
                </a:cxn>
                <a:cxn ang="0">
                  <a:pos x="0" y="106"/>
                </a:cxn>
                <a:cxn ang="0">
                  <a:pos x="18" y="126"/>
                </a:cxn>
                <a:cxn ang="0">
                  <a:pos x="674" y="126"/>
                </a:cxn>
                <a:cxn ang="0">
                  <a:pos x="693" y="106"/>
                </a:cxn>
                <a:cxn ang="0">
                  <a:pos x="678" y="73"/>
                </a:cxn>
                <a:cxn ang="0">
                  <a:pos x="411" y="82"/>
                </a:cxn>
                <a:cxn ang="0">
                  <a:pos x="281" y="82"/>
                </a:cxn>
                <a:cxn ang="0">
                  <a:pos x="277" y="76"/>
                </a:cxn>
                <a:cxn ang="0">
                  <a:pos x="280" y="66"/>
                </a:cxn>
                <a:cxn ang="0">
                  <a:pos x="292" y="50"/>
                </a:cxn>
                <a:cxn ang="0">
                  <a:pos x="303" y="43"/>
                </a:cxn>
                <a:cxn ang="0">
                  <a:pos x="390" y="43"/>
                </a:cxn>
                <a:cxn ang="0">
                  <a:pos x="401" y="50"/>
                </a:cxn>
                <a:cxn ang="0">
                  <a:pos x="412" y="66"/>
                </a:cxn>
                <a:cxn ang="0">
                  <a:pos x="415" y="76"/>
                </a:cxn>
                <a:cxn ang="0">
                  <a:pos x="411" y="82"/>
                </a:cxn>
              </a:cxnLst>
              <a:rect l="0" t="0" r="r" b="b"/>
              <a:pathLst>
                <a:path w="693" h="126">
                  <a:moveTo>
                    <a:pt x="678" y="73"/>
                  </a:moveTo>
                  <a:cubicBezTo>
                    <a:pt x="621" y="22"/>
                    <a:pt x="621" y="22"/>
                    <a:pt x="621" y="22"/>
                  </a:cubicBezTo>
                  <a:cubicBezTo>
                    <a:pt x="607" y="10"/>
                    <a:pt x="610" y="0"/>
                    <a:pt x="593" y="0"/>
                  </a:cubicBezTo>
                  <a:cubicBezTo>
                    <a:pt x="99" y="0"/>
                    <a:pt x="99" y="0"/>
                    <a:pt x="99" y="0"/>
                  </a:cubicBezTo>
                  <a:cubicBezTo>
                    <a:pt x="82" y="0"/>
                    <a:pt x="85" y="10"/>
                    <a:pt x="72" y="22"/>
                  </a:cubicBezTo>
                  <a:cubicBezTo>
                    <a:pt x="14" y="73"/>
                    <a:pt x="14" y="73"/>
                    <a:pt x="14" y="73"/>
                  </a:cubicBezTo>
                  <a:cubicBezTo>
                    <a:pt x="6" y="80"/>
                    <a:pt x="0" y="95"/>
                    <a:pt x="0" y="106"/>
                  </a:cubicBezTo>
                  <a:cubicBezTo>
                    <a:pt x="0" y="117"/>
                    <a:pt x="8" y="126"/>
                    <a:pt x="18" y="126"/>
                  </a:cubicBezTo>
                  <a:cubicBezTo>
                    <a:pt x="674" y="126"/>
                    <a:pt x="674" y="126"/>
                    <a:pt x="674" y="126"/>
                  </a:cubicBezTo>
                  <a:cubicBezTo>
                    <a:pt x="684" y="126"/>
                    <a:pt x="693" y="117"/>
                    <a:pt x="693" y="106"/>
                  </a:cubicBezTo>
                  <a:cubicBezTo>
                    <a:pt x="693" y="95"/>
                    <a:pt x="686" y="80"/>
                    <a:pt x="678" y="73"/>
                  </a:cubicBezTo>
                  <a:close/>
                  <a:moveTo>
                    <a:pt x="411" y="82"/>
                  </a:moveTo>
                  <a:cubicBezTo>
                    <a:pt x="281" y="82"/>
                    <a:pt x="281" y="82"/>
                    <a:pt x="281" y="82"/>
                  </a:cubicBezTo>
                  <a:cubicBezTo>
                    <a:pt x="279" y="82"/>
                    <a:pt x="277" y="80"/>
                    <a:pt x="277" y="76"/>
                  </a:cubicBezTo>
                  <a:cubicBezTo>
                    <a:pt x="277" y="73"/>
                    <a:pt x="279" y="68"/>
                    <a:pt x="280" y="66"/>
                  </a:cubicBezTo>
                  <a:cubicBezTo>
                    <a:pt x="292" y="50"/>
                    <a:pt x="292" y="50"/>
                    <a:pt x="292" y="50"/>
                  </a:cubicBezTo>
                  <a:cubicBezTo>
                    <a:pt x="294" y="46"/>
                    <a:pt x="299" y="43"/>
                    <a:pt x="303" y="43"/>
                  </a:cubicBezTo>
                  <a:cubicBezTo>
                    <a:pt x="390" y="43"/>
                    <a:pt x="390" y="43"/>
                    <a:pt x="390" y="43"/>
                  </a:cubicBezTo>
                  <a:cubicBezTo>
                    <a:pt x="393" y="43"/>
                    <a:pt x="398" y="46"/>
                    <a:pt x="401" y="50"/>
                  </a:cubicBezTo>
                  <a:cubicBezTo>
                    <a:pt x="412" y="66"/>
                    <a:pt x="412" y="66"/>
                    <a:pt x="412" y="66"/>
                  </a:cubicBezTo>
                  <a:cubicBezTo>
                    <a:pt x="414" y="68"/>
                    <a:pt x="415" y="73"/>
                    <a:pt x="415" y="76"/>
                  </a:cubicBezTo>
                  <a:cubicBezTo>
                    <a:pt x="415" y="80"/>
                    <a:pt x="414" y="82"/>
                    <a:pt x="411"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grpSp>
      <p:sp>
        <p:nvSpPr>
          <p:cNvPr id="37" name="Rectangle 36">
            <a:extLst>
              <a:ext uri="{FF2B5EF4-FFF2-40B4-BE49-F238E27FC236}">
                <a16:creationId xmlns:a16="http://schemas.microsoft.com/office/drawing/2014/main" id="{E62EB27C-64C3-4198-B27A-E60EB3E6589A}"/>
              </a:ext>
            </a:extLst>
          </p:cNvPr>
          <p:cNvSpPr/>
          <p:nvPr/>
        </p:nvSpPr>
        <p:spPr>
          <a:xfrm>
            <a:off x="167078" y="2077619"/>
            <a:ext cx="1141535" cy="246221"/>
          </a:xfrm>
          <a:prstGeom prst="rect">
            <a:avLst/>
          </a:prstGeom>
        </p:spPr>
        <p:txBody>
          <a:bodyPr wrap="square">
            <a:spAutoFit/>
          </a:bodyPr>
          <a:lstStyle/>
          <a:p>
            <a:pPr algn="ctr"/>
            <a:r>
              <a:rPr lang="nl-BE" sz="1000" b="1" dirty="0">
                <a:solidFill>
                  <a:schemeClr val="bg2"/>
                </a:solidFill>
              </a:rPr>
              <a:t>PAPIER</a:t>
            </a:r>
          </a:p>
        </p:txBody>
      </p:sp>
      <p:sp>
        <p:nvSpPr>
          <p:cNvPr id="38" name="Rectangle 37">
            <a:extLst>
              <a:ext uri="{FF2B5EF4-FFF2-40B4-BE49-F238E27FC236}">
                <a16:creationId xmlns:a16="http://schemas.microsoft.com/office/drawing/2014/main" id="{60B18181-084B-42A3-9105-30939A59FA38}"/>
              </a:ext>
            </a:extLst>
          </p:cNvPr>
          <p:cNvSpPr/>
          <p:nvPr/>
        </p:nvSpPr>
        <p:spPr>
          <a:xfrm>
            <a:off x="10616732" y="2077619"/>
            <a:ext cx="1141535" cy="246221"/>
          </a:xfrm>
          <a:prstGeom prst="rect">
            <a:avLst/>
          </a:prstGeom>
        </p:spPr>
        <p:txBody>
          <a:bodyPr wrap="square">
            <a:spAutoFit/>
          </a:bodyPr>
          <a:lstStyle/>
          <a:p>
            <a:pPr algn="ctr"/>
            <a:r>
              <a:rPr lang="nl-BE" sz="1000" b="1" dirty="0">
                <a:solidFill>
                  <a:schemeClr val="bg2"/>
                </a:solidFill>
              </a:rPr>
              <a:t>NUMERIQUE</a:t>
            </a:r>
          </a:p>
        </p:txBody>
      </p:sp>
      <p:graphicFrame>
        <p:nvGraphicFramePr>
          <p:cNvPr id="39" name="Table 38">
            <a:extLst>
              <a:ext uri="{FF2B5EF4-FFF2-40B4-BE49-F238E27FC236}">
                <a16:creationId xmlns:a16="http://schemas.microsoft.com/office/drawing/2014/main" id="{0CF4F6DF-A305-4933-AE22-7EDB8CB0736C}"/>
              </a:ext>
            </a:extLst>
          </p:cNvPr>
          <p:cNvGraphicFramePr>
            <a:graphicFrameLocks noGrp="1"/>
          </p:cNvGraphicFramePr>
          <p:nvPr>
            <p:extLst>
              <p:ext uri="{D42A27DB-BD31-4B8C-83A1-F6EECF244321}">
                <p14:modId xmlns:p14="http://schemas.microsoft.com/office/powerpoint/2010/main" val="886758069"/>
              </p:ext>
            </p:extLst>
          </p:nvPr>
        </p:nvGraphicFramePr>
        <p:xfrm>
          <a:off x="9624285" y="1592304"/>
          <a:ext cx="1056543" cy="548640"/>
        </p:xfrm>
        <a:graphic>
          <a:graphicData uri="http://schemas.openxmlformats.org/drawingml/2006/table">
            <a:tbl>
              <a:tblPr>
                <a:tableStyleId>{2D5ABB26-0587-4C30-8999-92F81FD0307C}</a:tableStyleId>
              </a:tblPr>
              <a:tblGrid>
                <a:gridCol w="145730">
                  <a:extLst>
                    <a:ext uri="{9D8B030D-6E8A-4147-A177-3AD203B41FA5}">
                      <a16:colId xmlns:a16="http://schemas.microsoft.com/office/drawing/2014/main" val="2354454430"/>
                    </a:ext>
                  </a:extLst>
                </a:gridCol>
                <a:gridCol w="910813">
                  <a:extLst>
                    <a:ext uri="{9D8B030D-6E8A-4147-A177-3AD203B41FA5}">
                      <a16:colId xmlns:a16="http://schemas.microsoft.com/office/drawing/2014/main" val="2015932734"/>
                    </a:ext>
                  </a:extLst>
                </a:gridCol>
              </a:tblGrid>
              <a:tr h="274320">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r>
                        <a:rPr lang="nl-BE" sz="1200" dirty="0" err="1">
                          <a:latin typeface="+mn-lt"/>
                        </a:rPr>
                        <a:t>Réalité</a:t>
                      </a:r>
                      <a:r>
                        <a:rPr lang="nl-BE" sz="1200" dirty="0">
                          <a:latin typeface="+mn-lt"/>
                        </a:rPr>
                        <a:t> </a:t>
                      </a:r>
                    </a:p>
                  </a:txBody>
                  <a:tcPr marL="36000" marR="36000" marT="0" marB="0" anchor="ctr">
                    <a:noFill/>
                  </a:tcPr>
                </a:tc>
                <a:extLst>
                  <a:ext uri="{0D108BD9-81ED-4DB2-BD59-A6C34878D82A}">
                    <a16:rowId xmlns:a16="http://schemas.microsoft.com/office/drawing/2014/main" val="2049083711"/>
                  </a:ext>
                </a:extLst>
              </a:tr>
              <a:tr h="274320">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r>
                        <a:rPr lang="nl-BE" sz="1200" dirty="0" err="1">
                          <a:latin typeface="+mn-lt"/>
                        </a:rPr>
                        <a:t>Préférence</a:t>
                      </a:r>
                      <a:r>
                        <a:rPr lang="nl-BE" sz="1200" dirty="0">
                          <a:latin typeface="+mn-lt"/>
                        </a:rPr>
                        <a:t> </a:t>
                      </a:r>
                    </a:p>
                  </a:txBody>
                  <a:tcPr marL="36000" marR="36000" marT="0" marB="0" anchor="ctr">
                    <a:noFill/>
                  </a:tcPr>
                </a:tc>
                <a:extLst>
                  <a:ext uri="{0D108BD9-81ED-4DB2-BD59-A6C34878D82A}">
                    <a16:rowId xmlns:a16="http://schemas.microsoft.com/office/drawing/2014/main" val="2426978870"/>
                  </a:ext>
                </a:extLst>
              </a:tr>
            </a:tbl>
          </a:graphicData>
        </a:graphic>
      </p:graphicFrame>
      <p:graphicFrame>
        <p:nvGraphicFramePr>
          <p:cNvPr id="21" name="Table 38">
            <a:extLst>
              <a:ext uri="{FF2B5EF4-FFF2-40B4-BE49-F238E27FC236}">
                <a16:creationId xmlns:a16="http://schemas.microsoft.com/office/drawing/2014/main" id="{EDBD2FA5-F4AB-4C09-B6E7-9AC08D798CBF}"/>
              </a:ext>
            </a:extLst>
          </p:cNvPr>
          <p:cNvGraphicFramePr>
            <a:graphicFrameLocks noGrp="1"/>
          </p:cNvGraphicFramePr>
          <p:nvPr>
            <p:extLst>
              <p:ext uri="{D42A27DB-BD31-4B8C-83A1-F6EECF244321}">
                <p14:modId xmlns:p14="http://schemas.microsoft.com/office/powerpoint/2010/main" val="644158566"/>
              </p:ext>
            </p:extLst>
          </p:nvPr>
        </p:nvGraphicFramePr>
        <p:xfrm>
          <a:off x="1193402" y="1606681"/>
          <a:ext cx="1056543" cy="548640"/>
        </p:xfrm>
        <a:graphic>
          <a:graphicData uri="http://schemas.openxmlformats.org/drawingml/2006/table">
            <a:tbl>
              <a:tblPr>
                <a:tableStyleId>{2D5ABB26-0587-4C30-8999-92F81FD0307C}</a:tableStyleId>
              </a:tblPr>
              <a:tblGrid>
                <a:gridCol w="145730">
                  <a:extLst>
                    <a:ext uri="{9D8B030D-6E8A-4147-A177-3AD203B41FA5}">
                      <a16:colId xmlns:a16="http://schemas.microsoft.com/office/drawing/2014/main" val="2354454430"/>
                    </a:ext>
                  </a:extLst>
                </a:gridCol>
                <a:gridCol w="910813">
                  <a:extLst>
                    <a:ext uri="{9D8B030D-6E8A-4147-A177-3AD203B41FA5}">
                      <a16:colId xmlns:a16="http://schemas.microsoft.com/office/drawing/2014/main" val="2015932734"/>
                    </a:ext>
                  </a:extLst>
                </a:gridCol>
              </a:tblGrid>
              <a:tr h="274320">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r>
                        <a:rPr lang="nl-BE" sz="1200" dirty="0" err="1">
                          <a:latin typeface="+mn-lt"/>
                        </a:rPr>
                        <a:t>Réalité</a:t>
                      </a:r>
                      <a:endParaRPr lang="nl-BE" sz="1200" dirty="0">
                        <a:latin typeface="+mn-lt"/>
                      </a:endParaRPr>
                    </a:p>
                  </a:txBody>
                  <a:tcPr marL="36000" marR="36000" marT="0" marB="0" anchor="ctr">
                    <a:noFill/>
                  </a:tcPr>
                </a:tc>
                <a:extLst>
                  <a:ext uri="{0D108BD9-81ED-4DB2-BD59-A6C34878D82A}">
                    <a16:rowId xmlns:a16="http://schemas.microsoft.com/office/drawing/2014/main" val="2049083711"/>
                  </a:ext>
                </a:extLst>
              </a:tr>
              <a:tr h="274320">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r>
                        <a:rPr lang="nl-BE" sz="1200" dirty="0" err="1">
                          <a:latin typeface="+mn-lt"/>
                        </a:rPr>
                        <a:t>Préférence</a:t>
                      </a:r>
                      <a:r>
                        <a:rPr lang="nl-BE" sz="1200" dirty="0">
                          <a:latin typeface="+mn-lt"/>
                        </a:rPr>
                        <a:t> </a:t>
                      </a:r>
                    </a:p>
                  </a:txBody>
                  <a:tcPr marL="36000" marR="36000" marT="0" marB="0" anchor="ctr">
                    <a:noFill/>
                  </a:tcPr>
                </a:tc>
                <a:extLst>
                  <a:ext uri="{0D108BD9-81ED-4DB2-BD59-A6C34878D82A}">
                    <a16:rowId xmlns:a16="http://schemas.microsoft.com/office/drawing/2014/main" val="2426978870"/>
                  </a:ext>
                </a:extLst>
              </a:tr>
            </a:tbl>
          </a:graphicData>
        </a:graphic>
      </p:graphicFrame>
      <p:pic>
        <p:nvPicPr>
          <p:cNvPr id="20" name="Picture 19"/>
          <p:cNvPicPr>
            <a:picLocks noChangeAspect="1"/>
          </p:cNvPicPr>
          <p:nvPr/>
        </p:nvPicPr>
        <p:blipFill rotWithShape="1">
          <a:blip r:embed="rId4"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414264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80587617-D53E-441A-ADC8-93E539F8B6F2}"/>
              </a:ext>
            </a:extLst>
          </p:cNvPr>
          <p:cNvCxnSpPr>
            <a:cxnSpLocks/>
          </p:cNvCxnSpPr>
          <p:nvPr/>
        </p:nvCxnSpPr>
        <p:spPr>
          <a:xfrm>
            <a:off x="3855802" y="1484313"/>
            <a:ext cx="0" cy="46450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1FA23C34-19B7-45D9-A9F2-D5C1FBE7F7F5}"/>
              </a:ext>
            </a:extLst>
          </p:cNvPr>
          <p:cNvGraphicFramePr/>
          <p:nvPr>
            <p:extLst>
              <p:ext uri="{D42A27DB-BD31-4B8C-83A1-F6EECF244321}">
                <p14:modId xmlns:p14="http://schemas.microsoft.com/office/powerpoint/2010/main" val="2917256613"/>
              </p:ext>
            </p:extLst>
          </p:nvPr>
        </p:nvGraphicFramePr>
        <p:xfrm>
          <a:off x="1779591" y="2133599"/>
          <a:ext cx="2088000"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fr-BE" dirty="0"/>
              <a:t>Base :	Tous les sondés (n=1000)</a:t>
            </a:r>
          </a:p>
          <a:p>
            <a:r>
              <a:rPr lang="fr-BE" dirty="0"/>
              <a:t>Question :	Q1. Combien de factures (sous format papier ou électronique) votre foyer a-t-il reçu au cours d’un mois moyen de 2020 ?</a:t>
            </a:r>
          </a:p>
          <a:p>
            <a:r>
              <a:rPr lang="fr-BE" dirty="0"/>
              <a:t>	Q2. Avez-vous reçu en 2020 une facture de l’un des fournisseurs suivants ?</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p:txBody>
          <a:bodyPr/>
          <a:lstStyle/>
          <a:p>
            <a:fld id="{D61AABEC-672F-4B68-B914-690DA978312C}" type="slidenum">
              <a:rPr lang="nl-BE" smtClean="0"/>
              <a:pPr/>
              <a:t>13</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560388" y="1110370"/>
            <a:ext cx="11376024" cy="387798"/>
          </a:xfrm>
        </p:spPr>
        <p:txBody>
          <a:bodyPr>
            <a:normAutofit/>
          </a:bodyPr>
          <a:lstStyle/>
          <a:p>
            <a:r>
              <a:rPr lang="fr-BE" dirty="0"/>
              <a:t>À quelle fréquence les belges reçoivent-ils des factures et d’où proviennent-elles ?</a:t>
            </a:r>
          </a:p>
        </p:txBody>
      </p:sp>
      <p:graphicFrame>
        <p:nvGraphicFramePr>
          <p:cNvPr id="8" name="Table 7">
            <a:extLst>
              <a:ext uri="{FF2B5EF4-FFF2-40B4-BE49-F238E27FC236}">
                <a16:creationId xmlns:a16="http://schemas.microsoft.com/office/drawing/2014/main" id="{1DD1984F-0A53-405C-94F4-DA3A128447F0}"/>
              </a:ext>
            </a:extLst>
          </p:cNvPr>
          <p:cNvGraphicFramePr>
            <a:graphicFrameLocks noGrp="1"/>
          </p:cNvGraphicFramePr>
          <p:nvPr>
            <p:extLst>
              <p:ext uri="{D42A27DB-BD31-4B8C-83A1-F6EECF244321}">
                <p14:modId xmlns:p14="http://schemas.microsoft.com/office/powerpoint/2010/main" val="190066597"/>
              </p:ext>
            </p:extLst>
          </p:nvPr>
        </p:nvGraphicFramePr>
        <p:xfrm>
          <a:off x="409370" y="2276475"/>
          <a:ext cx="1540120" cy="3348036"/>
        </p:xfrm>
        <a:graphic>
          <a:graphicData uri="http://schemas.openxmlformats.org/drawingml/2006/table">
            <a:tbl>
              <a:tblPr>
                <a:tableStyleId>{2D5ABB26-0587-4C30-8999-92F81FD0307C}</a:tableStyleId>
              </a:tblPr>
              <a:tblGrid>
                <a:gridCol w="212430">
                  <a:extLst>
                    <a:ext uri="{9D8B030D-6E8A-4147-A177-3AD203B41FA5}">
                      <a16:colId xmlns:a16="http://schemas.microsoft.com/office/drawing/2014/main" val="2354454430"/>
                    </a:ext>
                  </a:extLst>
                </a:gridCol>
                <a:gridCol w="1327690">
                  <a:extLst>
                    <a:ext uri="{9D8B030D-6E8A-4147-A177-3AD203B41FA5}">
                      <a16:colId xmlns:a16="http://schemas.microsoft.com/office/drawing/2014/main" val="2015932734"/>
                    </a:ext>
                  </a:extLst>
                </a:gridCol>
              </a:tblGrid>
              <a:tr h="558006">
                <a:tc>
                  <a:txBody>
                    <a:bodyPr/>
                    <a:lstStyle/>
                    <a:p>
                      <a:pPr algn="r"/>
                      <a:r>
                        <a:rPr lang="nl-BE" sz="1200" dirty="0">
                          <a:solidFill>
                            <a:schemeClr val="accent6"/>
                          </a:solidFill>
                          <a:latin typeface="+mn-lt"/>
                          <a:sym typeface="Wingdings 2" panose="05020102010507070707" pitchFamily="18" charset="2"/>
                        </a:rPr>
                        <a:t></a:t>
                      </a:r>
                      <a:endParaRPr lang="nl-BE" sz="1200" dirty="0">
                        <a:solidFill>
                          <a:schemeClr val="accent6"/>
                        </a:solidFill>
                        <a:latin typeface="+mn-lt"/>
                      </a:endParaRPr>
                    </a:p>
                  </a:txBody>
                  <a:tcPr marL="36000" marR="36000" marT="0" marB="0" anchor="ctr">
                    <a:noFill/>
                  </a:tcPr>
                </a:tc>
                <a:tc>
                  <a:txBody>
                    <a:bodyPr/>
                    <a:lstStyle/>
                    <a:p>
                      <a:r>
                        <a:rPr lang="nl-BE" sz="1200" dirty="0" err="1">
                          <a:latin typeface="+mn-lt"/>
                        </a:rPr>
                        <a:t>Aucune</a:t>
                      </a:r>
                      <a:r>
                        <a:rPr lang="nl-BE" sz="1200" dirty="0">
                          <a:latin typeface="+mn-lt"/>
                        </a:rPr>
                        <a:t> idée</a:t>
                      </a:r>
                    </a:p>
                  </a:txBody>
                  <a:tcPr marL="36000" marR="36000" marT="0" marB="0" anchor="ctr">
                    <a:noFill/>
                  </a:tcPr>
                </a:tc>
                <a:extLst>
                  <a:ext uri="{0D108BD9-81ED-4DB2-BD59-A6C34878D82A}">
                    <a16:rowId xmlns:a16="http://schemas.microsoft.com/office/drawing/2014/main" val="2049083711"/>
                  </a:ext>
                </a:extLst>
              </a:tr>
              <a:tr h="558006">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8373A"/>
                          </a:solidFill>
                          <a:effectLst/>
                          <a:uLnTx/>
                          <a:uFillTx/>
                          <a:latin typeface="+mn-lt"/>
                          <a:ea typeface="+mn-ea"/>
                          <a:cs typeface="+mn-cs"/>
                        </a:rPr>
                        <a:t>&gt;10 </a:t>
                      </a:r>
                      <a:r>
                        <a:rPr kumimoji="0" lang="nl-BE" sz="1200" b="0" i="0" u="none" strike="noStrike" kern="1200" cap="none" spc="0" normalizeH="0" baseline="0" noProof="0" dirty="0" err="1">
                          <a:ln>
                            <a:noFill/>
                          </a:ln>
                          <a:solidFill>
                            <a:srgbClr val="38373A"/>
                          </a:solidFill>
                          <a:effectLst/>
                          <a:uLnTx/>
                          <a:uFillTx/>
                          <a:latin typeface="+mn-lt"/>
                          <a:ea typeface="+mn-ea"/>
                          <a:cs typeface="+mn-cs"/>
                        </a:rPr>
                        <a:t>factures</a:t>
                      </a:r>
                      <a:endParaRPr kumimoji="0" lang="nl-BE" sz="1200" b="0" i="0" u="none" strike="noStrike" kern="1200" cap="none" spc="0" normalizeH="0" baseline="0" noProof="0" dirty="0">
                        <a:ln>
                          <a:noFill/>
                        </a:ln>
                        <a:solidFill>
                          <a:srgbClr val="38373A"/>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2428566398"/>
                  </a:ext>
                </a:extLst>
              </a:tr>
              <a:tr h="558006">
                <a:tc>
                  <a:txBody>
                    <a:bodyPr/>
                    <a:lstStyle/>
                    <a:p>
                      <a:pPr algn="r"/>
                      <a:r>
                        <a:rPr lang="nl-BE" sz="1200" dirty="0">
                          <a:solidFill>
                            <a:schemeClr val="accent1">
                              <a:lumMod val="75000"/>
                              <a:lumOff val="25000"/>
                            </a:schemeClr>
                          </a:solidFill>
                          <a:latin typeface="+mn-lt"/>
                          <a:sym typeface="Wingdings 2" panose="05020102010507070707" pitchFamily="18" charset="2"/>
                        </a:rPr>
                        <a:t></a:t>
                      </a:r>
                      <a:endParaRPr lang="nl-BE" sz="1200" dirty="0">
                        <a:solidFill>
                          <a:schemeClr val="accent1">
                            <a:lumMod val="75000"/>
                            <a:lumOff val="25000"/>
                          </a:schemeClr>
                        </a:solidFill>
                        <a:latin typeface="+mn-lt"/>
                      </a:endParaRPr>
                    </a:p>
                  </a:txBody>
                  <a:tcPr marL="36000" marR="36000" marT="0" marB="0" anchor="ctr">
                    <a:noFill/>
                  </a:tcPr>
                </a:tc>
                <a:tc>
                  <a:txBody>
                    <a:bodyPr/>
                    <a:lstStyle/>
                    <a:p>
                      <a:r>
                        <a:rPr lang="nl-BE" sz="1200" dirty="0">
                          <a:latin typeface="+mn-lt"/>
                        </a:rPr>
                        <a:t>6-10 </a:t>
                      </a:r>
                      <a:r>
                        <a:rPr lang="nl-BE" sz="1200" dirty="0" err="1">
                          <a:latin typeface="+mn-lt"/>
                        </a:rPr>
                        <a:t>factures</a:t>
                      </a:r>
                      <a:endParaRPr lang="nl-BE" sz="1200" dirty="0">
                        <a:latin typeface="+mn-lt"/>
                      </a:endParaRPr>
                    </a:p>
                  </a:txBody>
                  <a:tcPr marL="36000" marR="36000" marT="0" marB="0" anchor="ctr">
                    <a:noFill/>
                  </a:tcPr>
                </a:tc>
                <a:extLst>
                  <a:ext uri="{0D108BD9-81ED-4DB2-BD59-A6C34878D82A}">
                    <a16:rowId xmlns:a16="http://schemas.microsoft.com/office/drawing/2014/main" val="2426978870"/>
                  </a:ext>
                </a:extLst>
              </a:tr>
              <a:tr h="558006">
                <a:tc>
                  <a:txBody>
                    <a:bodyPr/>
                    <a:lstStyle/>
                    <a:p>
                      <a:pPr algn="r"/>
                      <a:r>
                        <a:rPr lang="nl-BE" sz="1200" dirty="0">
                          <a:solidFill>
                            <a:schemeClr val="accent1">
                              <a:lumMod val="50000"/>
                              <a:lumOff val="50000"/>
                            </a:schemeClr>
                          </a:solidFill>
                          <a:latin typeface="+mn-lt"/>
                          <a:sym typeface="Wingdings 2" panose="05020102010507070707" pitchFamily="18" charset="2"/>
                        </a:rPr>
                        <a:t></a:t>
                      </a:r>
                      <a:endParaRPr lang="nl-BE" sz="1200" dirty="0">
                        <a:solidFill>
                          <a:schemeClr val="accent1">
                            <a:lumMod val="50000"/>
                            <a:lumOff val="50000"/>
                          </a:schemeClr>
                        </a:solidFill>
                        <a:latin typeface="+mn-lt"/>
                      </a:endParaRPr>
                    </a:p>
                  </a:txBody>
                  <a:tcPr marL="36000" marR="36000" marT="0" marB="0" anchor="ctr">
                    <a:noFill/>
                  </a:tcPr>
                </a:tc>
                <a:tc>
                  <a:txBody>
                    <a:bodyPr/>
                    <a:lstStyle/>
                    <a:p>
                      <a:r>
                        <a:rPr lang="nl-BE" sz="1200" dirty="0">
                          <a:latin typeface="+mn-lt"/>
                        </a:rPr>
                        <a:t>3-5 </a:t>
                      </a:r>
                      <a:r>
                        <a:rPr lang="nl-BE" sz="1200" dirty="0" err="1">
                          <a:latin typeface="+mn-lt"/>
                        </a:rPr>
                        <a:t>factures</a:t>
                      </a:r>
                      <a:endParaRPr lang="nl-BE" sz="1200" dirty="0">
                        <a:latin typeface="+mn-lt"/>
                      </a:endParaRPr>
                    </a:p>
                  </a:txBody>
                  <a:tcPr marL="36000" marR="36000" marT="0" marB="0" anchor="ctr">
                    <a:noFill/>
                  </a:tcPr>
                </a:tc>
                <a:extLst>
                  <a:ext uri="{0D108BD9-81ED-4DB2-BD59-A6C34878D82A}">
                    <a16:rowId xmlns:a16="http://schemas.microsoft.com/office/drawing/2014/main" val="15591479"/>
                  </a:ext>
                </a:extLst>
              </a:tr>
              <a:tr h="558006">
                <a:tc>
                  <a:txBody>
                    <a:bodyPr/>
                    <a:lstStyle/>
                    <a:p>
                      <a:pPr algn="r"/>
                      <a:r>
                        <a:rPr lang="nl-BE" sz="1200" dirty="0">
                          <a:solidFill>
                            <a:schemeClr val="accent1">
                              <a:lumMod val="25000"/>
                              <a:lumOff val="75000"/>
                            </a:schemeClr>
                          </a:solidFill>
                          <a:latin typeface="+mn-lt"/>
                          <a:sym typeface="Wingdings 2" panose="05020102010507070707" pitchFamily="18" charset="2"/>
                        </a:rPr>
                        <a:t></a:t>
                      </a:r>
                      <a:endParaRPr lang="nl-BE" sz="1200" dirty="0">
                        <a:solidFill>
                          <a:schemeClr val="accent1">
                            <a:lumMod val="25000"/>
                            <a:lumOff val="75000"/>
                          </a:schemeClr>
                        </a:solidFill>
                        <a:latin typeface="+mn-lt"/>
                      </a:endParaRPr>
                    </a:p>
                  </a:txBody>
                  <a:tcPr marL="36000" marR="36000" marT="0" marB="0" anchor="ctr">
                    <a:noFill/>
                  </a:tcPr>
                </a:tc>
                <a:tc>
                  <a:txBody>
                    <a:bodyPr/>
                    <a:lstStyle/>
                    <a:p>
                      <a:r>
                        <a:rPr lang="nl-BE" sz="1200" dirty="0">
                          <a:latin typeface="+mn-lt"/>
                        </a:rPr>
                        <a:t>1-2 </a:t>
                      </a:r>
                      <a:r>
                        <a:rPr lang="nl-BE" sz="1200" dirty="0" err="1">
                          <a:latin typeface="+mn-lt"/>
                        </a:rPr>
                        <a:t>factures</a:t>
                      </a:r>
                      <a:endParaRPr lang="nl-BE" sz="1200" dirty="0">
                        <a:latin typeface="+mn-lt"/>
                      </a:endParaRPr>
                    </a:p>
                  </a:txBody>
                  <a:tcPr marL="36000" marR="36000" marT="0" marB="0" anchor="ctr">
                    <a:noFill/>
                  </a:tcPr>
                </a:tc>
                <a:extLst>
                  <a:ext uri="{0D108BD9-81ED-4DB2-BD59-A6C34878D82A}">
                    <a16:rowId xmlns:a16="http://schemas.microsoft.com/office/drawing/2014/main" val="2161268009"/>
                  </a:ext>
                </a:extLst>
              </a:tr>
              <a:tr h="558006">
                <a:tc>
                  <a:txBody>
                    <a:bodyPr/>
                    <a:lstStyle/>
                    <a:p>
                      <a:pPr algn="r"/>
                      <a:r>
                        <a:rPr lang="nl-BE" sz="1200" dirty="0">
                          <a:solidFill>
                            <a:schemeClr val="accent3">
                              <a:lumMod val="40000"/>
                              <a:lumOff val="60000"/>
                            </a:schemeClr>
                          </a:solidFill>
                          <a:latin typeface="+mn-lt"/>
                          <a:sym typeface="Wingdings 2" panose="05020102010507070707" pitchFamily="18" charset="2"/>
                        </a:rPr>
                        <a:t></a:t>
                      </a:r>
                      <a:endParaRPr lang="nl-BE" sz="1200" dirty="0">
                        <a:solidFill>
                          <a:schemeClr val="accent3">
                            <a:lumMod val="40000"/>
                            <a:lumOff val="6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err="1">
                          <a:latin typeface="+mn-lt"/>
                        </a:rPr>
                        <a:t>Aucune</a:t>
                      </a:r>
                      <a:r>
                        <a:rPr lang="nl-BE" sz="1200" dirty="0">
                          <a:latin typeface="+mn-lt"/>
                        </a:rPr>
                        <a:t> </a:t>
                      </a:r>
                      <a:r>
                        <a:rPr lang="nl-BE" sz="1200" dirty="0" err="1">
                          <a:latin typeface="+mn-lt"/>
                        </a:rPr>
                        <a:t>facture</a:t>
                      </a:r>
                      <a:endParaRPr lang="nl-BE" sz="1200" dirty="0">
                        <a:latin typeface="+mn-lt"/>
                      </a:endParaRPr>
                    </a:p>
                  </a:txBody>
                  <a:tcPr marL="36000" marR="36000" marT="0" marB="0" anchor="ctr">
                    <a:noFill/>
                  </a:tcPr>
                </a:tc>
                <a:extLst>
                  <a:ext uri="{0D108BD9-81ED-4DB2-BD59-A6C34878D82A}">
                    <a16:rowId xmlns:a16="http://schemas.microsoft.com/office/drawing/2014/main" val="164330325"/>
                  </a:ext>
                </a:extLst>
              </a:tr>
            </a:tbl>
          </a:graphicData>
        </a:graphic>
      </p:graphicFrame>
      <p:sp>
        <p:nvSpPr>
          <p:cNvPr id="10" name="Text Placeholder 9">
            <a:extLst>
              <a:ext uri="{FF2B5EF4-FFF2-40B4-BE49-F238E27FC236}">
                <a16:creationId xmlns:a16="http://schemas.microsoft.com/office/drawing/2014/main" id="{EF9A888B-FEF4-4A97-8B4F-1520FE18BE86}"/>
              </a:ext>
            </a:extLst>
          </p:cNvPr>
          <p:cNvSpPr>
            <a:spLocks noGrp="1"/>
          </p:cNvSpPr>
          <p:nvPr>
            <p:ph type="body" sz="quarter" idx="15"/>
          </p:nvPr>
        </p:nvSpPr>
        <p:spPr>
          <a:xfrm>
            <a:off x="614759" y="377377"/>
            <a:ext cx="11376025" cy="719138"/>
          </a:xfrm>
        </p:spPr>
        <p:txBody>
          <a:bodyPr/>
          <a:lstStyle/>
          <a:p>
            <a:r>
              <a:rPr lang="fr-BE" sz="1600" dirty="0"/>
              <a:t>2 Belges sur 5 reçoivent entre 3 et 5 factures par mois et 1 Belge sur 4 reçoit même plus de 5 factures par mois. </a:t>
            </a:r>
            <a:br>
              <a:rPr lang="fr-BE" sz="1600" dirty="0"/>
            </a:br>
            <a:r>
              <a:rPr lang="fr-BE" sz="1600" dirty="0"/>
              <a:t>Ces factures proviennent principalement d’organismes d’intérêt public, de services de télécommunication et de services de soins de santé. </a:t>
            </a:r>
          </a:p>
        </p:txBody>
      </p:sp>
      <p:graphicFrame>
        <p:nvGraphicFramePr>
          <p:cNvPr id="30" name="Table 29">
            <a:extLst>
              <a:ext uri="{FF2B5EF4-FFF2-40B4-BE49-F238E27FC236}">
                <a16:creationId xmlns:a16="http://schemas.microsoft.com/office/drawing/2014/main" id="{DC0F16AC-03D7-4FD6-A702-1B616F3800E0}"/>
              </a:ext>
            </a:extLst>
          </p:cNvPr>
          <p:cNvGraphicFramePr>
            <a:graphicFrameLocks noGrp="1"/>
          </p:cNvGraphicFramePr>
          <p:nvPr>
            <p:extLst>
              <p:ext uri="{D42A27DB-BD31-4B8C-83A1-F6EECF244321}">
                <p14:modId xmlns:p14="http://schemas.microsoft.com/office/powerpoint/2010/main" val="1056642301"/>
              </p:ext>
            </p:extLst>
          </p:nvPr>
        </p:nvGraphicFramePr>
        <p:xfrm>
          <a:off x="474785" y="1773238"/>
          <a:ext cx="3305903" cy="233982"/>
        </p:xfrm>
        <a:graphic>
          <a:graphicData uri="http://schemas.openxmlformats.org/drawingml/2006/table">
            <a:tbl>
              <a:tblPr firstRow="1" bandRow="1">
                <a:tableStyleId>{2D5ABB26-0587-4C30-8999-92F81FD0307C}</a:tableStyleId>
              </a:tblPr>
              <a:tblGrid>
                <a:gridCol w="3305903">
                  <a:extLst>
                    <a:ext uri="{9D8B030D-6E8A-4147-A177-3AD203B41FA5}">
                      <a16:colId xmlns:a16="http://schemas.microsoft.com/office/drawing/2014/main" val="3982777495"/>
                    </a:ext>
                  </a:extLst>
                </a:gridCol>
              </a:tblGrid>
              <a:tr h="233982">
                <a:tc>
                  <a:txBody>
                    <a:bodyPr/>
                    <a:lstStyle/>
                    <a:p>
                      <a:pPr algn="ctr"/>
                      <a:r>
                        <a:rPr lang="nl-BE" sz="1200" b="0" dirty="0">
                          <a:solidFill>
                            <a:schemeClr val="bg1"/>
                          </a:solidFill>
                          <a:latin typeface="+mj-lt"/>
                        </a:rPr>
                        <a:t>NOMBRE DE FACTURES/MOIS</a:t>
                      </a:r>
                    </a:p>
                  </a:txBody>
                  <a:tcPr marL="7200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74601840"/>
                  </a:ext>
                </a:extLst>
              </a:tr>
            </a:tbl>
          </a:graphicData>
        </a:graphic>
      </p:graphicFrame>
      <p:graphicFrame>
        <p:nvGraphicFramePr>
          <p:cNvPr id="31" name="Chart 30">
            <a:extLst>
              <a:ext uri="{FF2B5EF4-FFF2-40B4-BE49-F238E27FC236}">
                <a16:creationId xmlns:a16="http://schemas.microsoft.com/office/drawing/2014/main" id="{554E5300-A414-4F2D-9662-829F289EB5EB}"/>
              </a:ext>
            </a:extLst>
          </p:cNvPr>
          <p:cNvGraphicFramePr/>
          <p:nvPr>
            <p:extLst>
              <p:ext uri="{D42A27DB-BD31-4B8C-83A1-F6EECF244321}">
                <p14:modId xmlns:p14="http://schemas.microsoft.com/office/powerpoint/2010/main" val="1566342348"/>
              </p:ext>
            </p:extLst>
          </p:nvPr>
        </p:nvGraphicFramePr>
        <p:xfrm>
          <a:off x="3867591" y="2133599"/>
          <a:ext cx="7916422" cy="39957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Table 32">
            <a:extLst>
              <a:ext uri="{FF2B5EF4-FFF2-40B4-BE49-F238E27FC236}">
                <a16:creationId xmlns:a16="http://schemas.microsoft.com/office/drawing/2014/main" id="{7BF65457-E739-406A-8959-062F25BF5CD0}"/>
              </a:ext>
            </a:extLst>
          </p:cNvPr>
          <p:cNvGraphicFramePr>
            <a:graphicFrameLocks noGrp="1"/>
          </p:cNvGraphicFramePr>
          <p:nvPr>
            <p:extLst>
              <p:ext uri="{D42A27DB-BD31-4B8C-83A1-F6EECF244321}">
                <p14:modId xmlns:p14="http://schemas.microsoft.com/office/powerpoint/2010/main" val="3725278090"/>
              </p:ext>
            </p:extLst>
          </p:nvPr>
        </p:nvGraphicFramePr>
        <p:xfrm>
          <a:off x="4009502" y="1773238"/>
          <a:ext cx="7707711" cy="233982"/>
        </p:xfrm>
        <a:graphic>
          <a:graphicData uri="http://schemas.openxmlformats.org/drawingml/2006/table">
            <a:tbl>
              <a:tblPr firstRow="1" bandRow="1">
                <a:tableStyleId>{2D5ABB26-0587-4C30-8999-92F81FD0307C}</a:tableStyleId>
              </a:tblPr>
              <a:tblGrid>
                <a:gridCol w="7707711">
                  <a:extLst>
                    <a:ext uri="{9D8B030D-6E8A-4147-A177-3AD203B41FA5}">
                      <a16:colId xmlns:a16="http://schemas.microsoft.com/office/drawing/2014/main" val="3982777495"/>
                    </a:ext>
                  </a:extLst>
                </a:gridCol>
              </a:tblGrid>
              <a:tr h="233982">
                <a:tc>
                  <a:txBody>
                    <a:bodyPr/>
                    <a:lstStyle/>
                    <a:p>
                      <a:pPr algn="ctr"/>
                      <a:r>
                        <a:rPr lang="nl-BE" sz="1200" b="0" dirty="0">
                          <a:solidFill>
                            <a:schemeClr val="bg1"/>
                          </a:solidFill>
                          <a:latin typeface="+mj-lt"/>
                        </a:rPr>
                        <a:t>DE QUELS FOURNISSEURS ?</a:t>
                      </a:r>
                    </a:p>
                  </a:txBody>
                  <a:tcPr marL="7200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74601840"/>
                  </a:ext>
                </a:extLst>
              </a:tr>
            </a:tbl>
          </a:graphicData>
        </a:graphic>
      </p:graphicFrame>
      <p:pic>
        <p:nvPicPr>
          <p:cNvPr id="12" name="Picture 11"/>
          <p:cNvPicPr>
            <a:picLocks noChangeAspect="1"/>
          </p:cNvPicPr>
          <p:nvPr/>
        </p:nvPicPr>
        <p:blipFill rotWithShape="1">
          <a:blip r:embed="rId4"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96980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FDBA2E72-A58B-4E38-AFDF-BDE8319A7007}"/>
              </a:ext>
            </a:extLst>
          </p:cNvPr>
          <p:cNvGraphicFramePr>
            <a:graphicFrameLocks noGrp="1"/>
          </p:cNvGraphicFramePr>
          <p:nvPr>
            <p:extLst>
              <p:ext uri="{D42A27DB-BD31-4B8C-83A1-F6EECF244321}">
                <p14:modId xmlns:p14="http://schemas.microsoft.com/office/powerpoint/2010/main" val="3410717243"/>
              </p:ext>
            </p:extLst>
          </p:nvPr>
        </p:nvGraphicFramePr>
        <p:xfrm>
          <a:off x="407987" y="2133600"/>
          <a:ext cx="11376025" cy="3790576"/>
        </p:xfrm>
        <a:graphic>
          <a:graphicData uri="http://schemas.openxmlformats.org/drawingml/2006/table">
            <a:tbl>
              <a:tblPr firstRow="1" bandRow="1">
                <a:tableStyleId>{2D5ABB26-0587-4C30-8999-92F81FD0307C}</a:tableStyleId>
              </a:tblPr>
              <a:tblGrid>
                <a:gridCol w="2568780">
                  <a:extLst>
                    <a:ext uri="{9D8B030D-6E8A-4147-A177-3AD203B41FA5}">
                      <a16:colId xmlns:a16="http://schemas.microsoft.com/office/drawing/2014/main" val="2434802137"/>
                    </a:ext>
                  </a:extLst>
                </a:gridCol>
                <a:gridCol w="8807245">
                  <a:extLst>
                    <a:ext uri="{9D8B030D-6E8A-4147-A177-3AD203B41FA5}">
                      <a16:colId xmlns:a16="http://schemas.microsoft.com/office/drawing/2014/main" val="3401884954"/>
                    </a:ext>
                  </a:extLst>
                </a:gridCol>
              </a:tblGrid>
              <a:tr h="473822">
                <a:tc>
                  <a:txBody>
                    <a:bodyPr/>
                    <a:lstStyle/>
                    <a:p>
                      <a:pPr algn="r"/>
                      <a:r>
                        <a:rPr lang="nl-BE" sz="1100" b="0" kern="1200" noProof="0" dirty="0">
                          <a:solidFill>
                            <a:schemeClr val="tx1"/>
                          </a:solidFill>
                          <a:latin typeface="+mn-lt"/>
                          <a:ea typeface="+mn-ea"/>
                          <a:cs typeface="+mn-cs"/>
                        </a:rPr>
                        <a:t>VILLE / COMMUNE</a:t>
                      </a:r>
                    </a:p>
                  </a:txBody>
                  <a:tcPr marL="36000" marR="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36000" marR="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473822">
                <a:tc>
                  <a:txBody>
                    <a:bodyPr/>
                    <a:lstStyle/>
                    <a:p>
                      <a:pPr algn="r"/>
                      <a:r>
                        <a:rPr lang="nl-BE" sz="1100" b="0" kern="1200" noProof="0" dirty="0">
                          <a:solidFill>
                            <a:schemeClr val="tx1"/>
                          </a:solidFill>
                          <a:latin typeface="+mn-lt"/>
                          <a:ea typeface="+mn-ea"/>
                          <a:cs typeface="+mn-cs"/>
                        </a:rPr>
                        <a:t>SOINS DE SANTÉ</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473822">
                <a:tc>
                  <a:txBody>
                    <a:bodyPr/>
                    <a:lstStyle/>
                    <a:p>
                      <a:pPr algn="r"/>
                      <a:r>
                        <a:rPr lang="nl-BE" sz="1100" b="0" kern="1200" noProof="0" dirty="0">
                          <a:solidFill>
                            <a:schemeClr val="tx1"/>
                          </a:solidFill>
                          <a:latin typeface="+mn-lt"/>
                          <a:ea typeface="+mn-ea"/>
                          <a:cs typeface="+mn-cs"/>
                        </a:rPr>
                        <a:t>AUTORITÉS</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473822">
                <a:tc>
                  <a:txBody>
                    <a:bodyPr/>
                    <a:lstStyle/>
                    <a:p>
                      <a:pPr algn="r"/>
                      <a:r>
                        <a:rPr lang="nl-BE" sz="1100" b="0" noProof="0" dirty="0">
                          <a:solidFill>
                            <a:schemeClr val="tx1"/>
                          </a:solidFill>
                        </a:rPr>
                        <a:t>FINANCES</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473822">
                <a:tc>
                  <a:txBody>
                    <a:bodyPr/>
                    <a:lstStyle/>
                    <a:p>
                      <a:pPr algn="r"/>
                      <a:r>
                        <a:rPr lang="nl-BE" sz="1100" b="0" noProof="0" dirty="0">
                          <a:solidFill>
                            <a:schemeClr val="tx1"/>
                          </a:solidFill>
                        </a:rPr>
                        <a:t>ENSEIGNEMENT / ACCUEIL</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BE" sz="1100" b="0" kern="1200" noProof="0" dirty="0">
                        <a:solidFill>
                          <a:schemeClr val="tx1"/>
                        </a:solidFill>
                        <a:latin typeface="+mn-lt"/>
                        <a:ea typeface="+mn-ea"/>
                        <a:cs typeface="+mn-cs"/>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r h="4738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100" b="0" noProof="0" dirty="0">
                          <a:solidFill>
                            <a:schemeClr val="tx1"/>
                          </a:solidFill>
                        </a:rPr>
                        <a:t>SERVICES D’INT</a:t>
                      </a:r>
                      <a:r>
                        <a:rPr lang="nl-BE" sz="1100" b="0" kern="1200" noProof="0" dirty="0">
                          <a:solidFill>
                            <a:schemeClr val="tx1"/>
                          </a:solidFill>
                          <a:latin typeface="+mn-lt"/>
                          <a:ea typeface="+mn-ea"/>
                          <a:cs typeface="+mn-cs"/>
                        </a:rPr>
                        <a:t>É</a:t>
                      </a:r>
                      <a:r>
                        <a:rPr lang="nl-BE" sz="1100" b="0" noProof="0" dirty="0">
                          <a:solidFill>
                            <a:schemeClr val="tx1"/>
                          </a:solidFill>
                        </a:rPr>
                        <a:t>RÊT PUBLIC</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4960584"/>
                  </a:ext>
                </a:extLst>
              </a:tr>
              <a:tr h="473822">
                <a:tc>
                  <a:txBody>
                    <a:bodyPr/>
                    <a:lstStyle/>
                    <a:p>
                      <a:pPr algn="r"/>
                      <a:r>
                        <a:rPr lang="nl-BE" sz="1100" b="0" noProof="0" dirty="0">
                          <a:solidFill>
                            <a:schemeClr val="tx1"/>
                          </a:solidFill>
                        </a:rPr>
                        <a:t>T</a:t>
                      </a:r>
                      <a:r>
                        <a:rPr lang="nl-BE" sz="1100" b="0" kern="1200" noProof="0" dirty="0">
                          <a:solidFill>
                            <a:schemeClr val="tx1"/>
                          </a:solidFill>
                          <a:latin typeface="+mn-lt"/>
                          <a:ea typeface="+mn-ea"/>
                          <a:cs typeface="+mn-cs"/>
                        </a:rPr>
                        <a:t>É</a:t>
                      </a:r>
                      <a:r>
                        <a:rPr lang="nl-BE" sz="1100" b="0" noProof="0" dirty="0">
                          <a:solidFill>
                            <a:schemeClr val="tx1"/>
                          </a:solidFill>
                        </a:rPr>
                        <a:t>L</a:t>
                      </a:r>
                      <a:r>
                        <a:rPr lang="nl-BE" sz="1100" b="0" kern="1200" noProof="0" dirty="0">
                          <a:solidFill>
                            <a:schemeClr val="tx1"/>
                          </a:solidFill>
                          <a:latin typeface="+mn-lt"/>
                          <a:ea typeface="+mn-ea"/>
                          <a:cs typeface="+mn-cs"/>
                        </a:rPr>
                        <a:t>É</a:t>
                      </a:r>
                      <a:r>
                        <a:rPr lang="nl-BE" sz="1100" b="0" noProof="0" dirty="0">
                          <a:solidFill>
                            <a:schemeClr val="tx1"/>
                          </a:solidFill>
                        </a:rPr>
                        <a:t>COM</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2677823"/>
                  </a:ext>
                </a:extLst>
              </a:tr>
              <a:tr h="473822">
                <a:tc>
                  <a:txBody>
                    <a:bodyPr/>
                    <a:lstStyle/>
                    <a:p>
                      <a:pPr algn="r"/>
                      <a:r>
                        <a:rPr lang="nl-BE" sz="1100" b="0" noProof="0" dirty="0">
                          <a:solidFill>
                            <a:schemeClr val="tx1"/>
                          </a:solidFill>
                        </a:rPr>
                        <a:t>COMMERCES EN LIGNE</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14924118"/>
                  </a:ext>
                </a:extLst>
              </a:tr>
            </a:tbl>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615553"/>
          </a:xfrm>
        </p:spPr>
        <p:txBody>
          <a:bodyPr/>
          <a:lstStyle/>
          <a:p>
            <a:r>
              <a:rPr lang="fr-BE" dirty="0"/>
              <a:t>Base :	Ceux qui reçoivent cette facture au cours de l’année écoulée</a:t>
            </a:r>
          </a:p>
          <a:p>
            <a:r>
              <a:rPr lang="fr-BE" dirty="0"/>
              <a:t>Question :	Q4. De quelle façon avez-vous reçu ces factures en 2019 ?</a:t>
            </a:r>
          </a:p>
          <a:p>
            <a:r>
              <a:rPr lang="fr-BE" dirty="0"/>
              <a:t>	Q5. Comment préférez-vous recevoir ces factures ?</a:t>
            </a:r>
          </a:p>
          <a:p>
            <a:r>
              <a:rPr lang="fr-BE" b="1" dirty="0">
                <a:solidFill>
                  <a:schemeClr val="tx2"/>
                </a:solidFill>
              </a:rPr>
              <a:t>+X</a:t>
            </a:r>
            <a:r>
              <a:rPr lang="fr-BE" dirty="0"/>
              <a:t> </a:t>
            </a:r>
            <a:r>
              <a:rPr lang="fr-BE" b="1" dirty="0">
                <a:solidFill>
                  <a:schemeClr val="accent5"/>
                </a:solidFill>
              </a:rPr>
              <a:t>-X</a:t>
            </a:r>
            <a:r>
              <a:rPr lang="fr-BE" dirty="0"/>
              <a:t>	Différence significative par rapport à la vague précédente</a:t>
            </a:r>
          </a:p>
          <a:p>
            <a:r>
              <a:rPr lang="fr-BE" dirty="0"/>
              <a:t>	* Nouvelle option ajoutée dans le questionnaire à partir de 2020</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14</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fr-BE" sz="1600" dirty="0"/>
              <a:t>Près de la moitié des Belges souhaitent recevoir des factures par voie électronique, et la plupart optent pour l’e-mail. Nous constatons une forte diminution des factures envoyées par courrier traditionnel de divers organismes par rapport à 2019.</a:t>
            </a:r>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p:txBody>
          <a:bodyPr>
            <a:normAutofit/>
          </a:bodyPr>
          <a:lstStyle/>
          <a:p>
            <a:r>
              <a:rPr lang="fr-BE" dirty="0"/>
              <a:t>Sous quel format les belges souhaitent-ils recevoir leurs factures ?</a:t>
            </a:r>
          </a:p>
        </p:txBody>
      </p:sp>
      <p:graphicFrame>
        <p:nvGraphicFramePr>
          <p:cNvPr id="29" name="Chart 28">
            <a:extLst>
              <a:ext uri="{FF2B5EF4-FFF2-40B4-BE49-F238E27FC236}">
                <a16:creationId xmlns:a16="http://schemas.microsoft.com/office/drawing/2014/main" id="{ABA6EB55-EDA8-40D4-98E7-84C5F948DAFF}"/>
              </a:ext>
            </a:extLst>
          </p:cNvPr>
          <p:cNvGraphicFramePr/>
          <p:nvPr>
            <p:extLst>
              <p:ext uri="{D42A27DB-BD31-4B8C-83A1-F6EECF244321}">
                <p14:modId xmlns:p14="http://schemas.microsoft.com/office/powerpoint/2010/main" val="3605596666"/>
              </p:ext>
            </p:extLst>
          </p:nvPr>
        </p:nvGraphicFramePr>
        <p:xfrm>
          <a:off x="3405609" y="2133600"/>
          <a:ext cx="1332185" cy="377894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a:extLst>
              <a:ext uri="{FF2B5EF4-FFF2-40B4-BE49-F238E27FC236}">
                <a16:creationId xmlns:a16="http://schemas.microsoft.com/office/drawing/2014/main" id="{60B18181-084B-42A3-9105-30939A59FA38}"/>
              </a:ext>
            </a:extLst>
          </p:cNvPr>
          <p:cNvSpPr/>
          <p:nvPr/>
        </p:nvSpPr>
        <p:spPr>
          <a:xfrm>
            <a:off x="7045412" y="1939603"/>
            <a:ext cx="2061817" cy="246221"/>
          </a:xfrm>
          <a:prstGeom prst="rect">
            <a:avLst/>
          </a:prstGeom>
        </p:spPr>
        <p:txBody>
          <a:bodyPr wrap="square">
            <a:spAutoFit/>
          </a:bodyPr>
          <a:lstStyle/>
          <a:p>
            <a:pPr algn="ctr"/>
            <a:r>
              <a:rPr lang="nl-BE" sz="1000" b="1" dirty="0">
                <a:solidFill>
                  <a:schemeClr val="bg2"/>
                </a:solidFill>
              </a:rPr>
              <a:t>VIA DOCCLE*</a:t>
            </a:r>
          </a:p>
        </p:txBody>
      </p:sp>
      <p:graphicFrame>
        <p:nvGraphicFramePr>
          <p:cNvPr id="39" name="Table 38">
            <a:extLst>
              <a:ext uri="{FF2B5EF4-FFF2-40B4-BE49-F238E27FC236}">
                <a16:creationId xmlns:a16="http://schemas.microsoft.com/office/drawing/2014/main" id="{0CF4F6DF-A305-4933-AE22-7EDB8CB0736C}"/>
              </a:ext>
            </a:extLst>
          </p:cNvPr>
          <p:cNvGraphicFramePr>
            <a:graphicFrameLocks noGrp="1"/>
          </p:cNvGraphicFramePr>
          <p:nvPr>
            <p:extLst>
              <p:ext uri="{D42A27DB-BD31-4B8C-83A1-F6EECF244321}">
                <p14:modId xmlns:p14="http://schemas.microsoft.com/office/powerpoint/2010/main" val="3030737065"/>
              </p:ext>
            </p:extLst>
          </p:nvPr>
        </p:nvGraphicFramePr>
        <p:xfrm>
          <a:off x="5630255" y="6129799"/>
          <a:ext cx="1056543" cy="548640"/>
        </p:xfrm>
        <a:graphic>
          <a:graphicData uri="http://schemas.openxmlformats.org/drawingml/2006/table">
            <a:tbl>
              <a:tblPr>
                <a:tableStyleId>{2D5ABB26-0587-4C30-8999-92F81FD0307C}</a:tableStyleId>
              </a:tblPr>
              <a:tblGrid>
                <a:gridCol w="145730">
                  <a:extLst>
                    <a:ext uri="{9D8B030D-6E8A-4147-A177-3AD203B41FA5}">
                      <a16:colId xmlns:a16="http://schemas.microsoft.com/office/drawing/2014/main" val="2354454430"/>
                    </a:ext>
                  </a:extLst>
                </a:gridCol>
                <a:gridCol w="910813">
                  <a:extLst>
                    <a:ext uri="{9D8B030D-6E8A-4147-A177-3AD203B41FA5}">
                      <a16:colId xmlns:a16="http://schemas.microsoft.com/office/drawing/2014/main" val="2015932734"/>
                    </a:ext>
                  </a:extLst>
                </a:gridCol>
              </a:tblGrid>
              <a:tr h="274320">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r>
                        <a:rPr lang="nl-BE" sz="1200" dirty="0" err="1">
                          <a:latin typeface="+mn-lt"/>
                        </a:rPr>
                        <a:t>Réalité</a:t>
                      </a:r>
                      <a:endParaRPr lang="nl-BE" sz="1200" dirty="0">
                        <a:latin typeface="+mn-lt"/>
                      </a:endParaRPr>
                    </a:p>
                  </a:txBody>
                  <a:tcPr marL="36000" marR="36000" marT="0" marB="0" anchor="ctr">
                    <a:noFill/>
                  </a:tcPr>
                </a:tc>
                <a:extLst>
                  <a:ext uri="{0D108BD9-81ED-4DB2-BD59-A6C34878D82A}">
                    <a16:rowId xmlns:a16="http://schemas.microsoft.com/office/drawing/2014/main" val="2049083711"/>
                  </a:ext>
                </a:extLst>
              </a:tr>
              <a:tr h="274320">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r>
                        <a:rPr lang="nl-BE" sz="1200" dirty="0" err="1">
                          <a:latin typeface="+mn-lt"/>
                        </a:rPr>
                        <a:t>Préférence</a:t>
                      </a:r>
                      <a:endParaRPr lang="nl-BE" sz="1200" dirty="0">
                        <a:latin typeface="+mn-lt"/>
                      </a:endParaRPr>
                    </a:p>
                  </a:txBody>
                  <a:tcPr marL="36000" marR="36000" marT="0" marB="0" anchor="ctr">
                    <a:noFill/>
                  </a:tcPr>
                </a:tc>
                <a:extLst>
                  <a:ext uri="{0D108BD9-81ED-4DB2-BD59-A6C34878D82A}">
                    <a16:rowId xmlns:a16="http://schemas.microsoft.com/office/drawing/2014/main" val="2426978870"/>
                  </a:ext>
                </a:extLst>
              </a:tr>
            </a:tbl>
          </a:graphicData>
        </a:graphic>
      </p:graphicFrame>
      <p:grpSp>
        <p:nvGrpSpPr>
          <p:cNvPr id="20" name="Group 153">
            <a:extLst>
              <a:ext uri="{FF2B5EF4-FFF2-40B4-BE49-F238E27FC236}">
                <a16:creationId xmlns:a16="http://schemas.microsoft.com/office/drawing/2014/main" id="{DFD4E232-CEF2-436F-BCCC-9192A9D39676}"/>
              </a:ext>
            </a:extLst>
          </p:cNvPr>
          <p:cNvGrpSpPr>
            <a:grpSpLocks noChangeAspect="1"/>
          </p:cNvGrpSpPr>
          <p:nvPr/>
        </p:nvGrpSpPr>
        <p:grpSpPr>
          <a:xfrm>
            <a:off x="3626014" y="1499730"/>
            <a:ext cx="605705" cy="403802"/>
            <a:chOff x="-6357938" y="3122613"/>
            <a:chExt cx="1104900" cy="736600"/>
          </a:xfrm>
          <a:solidFill>
            <a:schemeClr val="bg2"/>
          </a:solidFill>
        </p:grpSpPr>
        <p:sp>
          <p:nvSpPr>
            <p:cNvPr id="21" name="Freeform 7">
              <a:extLst>
                <a:ext uri="{FF2B5EF4-FFF2-40B4-BE49-F238E27FC236}">
                  <a16:creationId xmlns:a16="http://schemas.microsoft.com/office/drawing/2014/main" id="{B9723CB8-A712-455A-A808-6D98D893E853}"/>
                </a:ext>
              </a:extLst>
            </p:cNvPr>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22" name="Freeform 8">
              <a:extLst>
                <a:ext uri="{FF2B5EF4-FFF2-40B4-BE49-F238E27FC236}">
                  <a16:creationId xmlns:a16="http://schemas.microsoft.com/office/drawing/2014/main" id="{80D586F2-AA6B-4ECD-832B-89F0EE962421}"/>
                </a:ext>
              </a:extLst>
            </p:cNvPr>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23" name="Freeform 9">
              <a:extLst>
                <a:ext uri="{FF2B5EF4-FFF2-40B4-BE49-F238E27FC236}">
                  <a16:creationId xmlns:a16="http://schemas.microsoft.com/office/drawing/2014/main" id="{59AA5A7A-86BD-4D46-A118-5834F130FFC1}"/>
                </a:ext>
              </a:extLst>
            </p:cNvPr>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24" name="Freeform 10">
              <a:extLst>
                <a:ext uri="{FF2B5EF4-FFF2-40B4-BE49-F238E27FC236}">
                  <a16:creationId xmlns:a16="http://schemas.microsoft.com/office/drawing/2014/main" id="{402BECE5-0439-41B9-B4A6-B189A1A100E8}"/>
                </a:ext>
              </a:extLst>
            </p:cNvPr>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grpSp>
      <p:sp>
        <p:nvSpPr>
          <p:cNvPr id="28" name="Rectangle 27">
            <a:extLst>
              <a:ext uri="{FF2B5EF4-FFF2-40B4-BE49-F238E27FC236}">
                <a16:creationId xmlns:a16="http://schemas.microsoft.com/office/drawing/2014/main" id="{FEEFFE4D-1E59-491D-82D2-A4F0B7F5CDCA}"/>
              </a:ext>
            </a:extLst>
          </p:cNvPr>
          <p:cNvSpPr/>
          <p:nvPr/>
        </p:nvSpPr>
        <p:spPr>
          <a:xfrm>
            <a:off x="3319322" y="1939602"/>
            <a:ext cx="1207841" cy="246221"/>
          </a:xfrm>
          <a:prstGeom prst="rect">
            <a:avLst/>
          </a:prstGeom>
        </p:spPr>
        <p:txBody>
          <a:bodyPr wrap="square">
            <a:spAutoFit/>
          </a:bodyPr>
          <a:lstStyle/>
          <a:p>
            <a:pPr algn="ctr"/>
            <a:r>
              <a:rPr lang="nl-BE" sz="1000" b="1" dirty="0">
                <a:solidFill>
                  <a:schemeClr val="bg2"/>
                </a:solidFill>
              </a:rPr>
              <a:t>PAR COURRIER</a:t>
            </a:r>
          </a:p>
        </p:txBody>
      </p:sp>
      <p:sp>
        <p:nvSpPr>
          <p:cNvPr id="41" name="Freeform 15">
            <a:extLst>
              <a:ext uri="{FF2B5EF4-FFF2-40B4-BE49-F238E27FC236}">
                <a16:creationId xmlns:a16="http://schemas.microsoft.com/office/drawing/2014/main" id="{4E8CC275-2EEC-4340-B435-17F592D8BD4C}"/>
              </a:ext>
            </a:extLst>
          </p:cNvPr>
          <p:cNvSpPr>
            <a:spLocks noChangeAspect="1" noEditPoints="1"/>
          </p:cNvSpPr>
          <p:nvPr/>
        </p:nvSpPr>
        <p:spPr bwMode="auto">
          <a:xfrm>
            <a:off x="5037409" y="1408677"/>
            <a:ext cx="616655" cy="540000"/>
          </a:xfrm>
          <a:custGeom>
            <a:avLst/>
            <a:gdLst/>
            <a:ahLst/>
            <a:cxnLst>
              <a:cxn ang="0">
                <a:pos x="7" y="72"/>
              </a:cxn>
              <a:cxn ang="0">
                <a:pos x="176" y="72"/>
              </a:cxn>
              <a:cxn ang="0">
                <a:pos x="182" y="75"/>
              </a:cxn>
              <a:cxn ang="0">
                <a:pos x="105" y="132"/>
              </a:cxn>
              <a:cxn ang="0">
                <a:pos x="78" y="132"/>
              </a:cxn>
              <a:cxn ang="0">
                <a:pos x="1" y="75"/>
              </a:cxn>
              <a:cxn ang="0">
                <a:pos x="7" y="72"/>
              </a:cxn>
              <a:cxn ang="0">
                <a:pos x="183" y="86"/>
              </a:cxn>
              <a:cxn ang="0">
                <a:pos x="183" y="179"/>
              </a:cxn>
              <a:cxn ang="0">
                <a:pos x="118" y="134"/>
              </a:cxn>
              <a:cxn ang="0">
                <a:pos x="183" y="86"/>
              </a:cxn>
              <a:cxn ang="0">
                <a:pos x="181" y="189"/>
              </a:cxn>
              <a:cxn ang="0">
                <a:pos x="176" y="192"/>
              </a:cxn>
              <a:cxn ang="0">
                <a:pos x="7" y="192"/>
              </a:cxn>
              <a:cxn ang="0">
                <a:pos x="1" y="189"/>
              </a:cxn>
              <a:cxn ang="0">
                <a:pos x="73" y="140"/>
              </a:cxn>
              <a:cxn ang="0">
                <a:pos x="91" y="147"/>
              </a:cxn>
              <a:cxn ang="0">
                <a:pos x="110" y="140"/>
              </a:cxn>
              <a:cxn ang="0">
                <a:pos x="181" y="189"/>
              </a:cxn>
              <a:cxn ang="0">
                <a:pos x="0" y="179"/>
              </a:cxn>
              <a:cxn ang="0">
                <a:pos x="0" y="86"/>
              </a:cxn>
              <a:cxn ang="0">
                <a:pos x="65" y="134"/>
              </a:cxn>
              <a:cxn ang="0">
                <a:pos x="0" y="179"/>
              </a:cxn>
              <a:cxn ang="0">
                <a:pos x="232" y="182"/>
              </a:cxn>
              <a:cxn ang="0">
                <a:pos x="139" y="236"/>
              </a:cxn>
              <a:cxn ang="0">
                <a:pos x="73" y="212"/>
              </a:cxn>
              <a:cxn ang="0">
                <a:pos x="80" y="212"/>
              </a:cxn>
              <a:cxn ang="0">
                <a:pos x="126" y="225"/>
              </a:cxn>
              <a:cxn ang="0">
                <a:pos x="216" y="159"/>
              </a:cxn>
              <a:cxn ang="0">
                <a:pos x="232" y="182"/>
              </a:cxn>
              <a:cxn ang="0">
                <a:pos x="232" y="182"/>
              </a:cxn>
              <a:cxn ang="0">
                <a:pos x="246" y="116"/>
              </a:cxn>
              <a:cxn ang="0">
                <a:pos x="271" y="116"/>
              </a:cxn>
              <a:cxn ang="0">
                <a:pos x="235" y="176"/>
              </a:cxn>
              <a:cxn ang="0">
                <a:pos x="192" y="115"/>
              </a:cxn>
              <a:cxn ang="0">
                <a:pos x="218" y="116"/>
              </a:cxn>
              <a:cxn ang="0">
                <a:pos x="127" y="38"/>
              </a:cxn>
              <a:cxn ang="0">
                <a:pos x="81" y="50"/>
              </a:cxn>
              <a:cxn ang="0">
                <a:pos x="74" y="50"/>
              </a:cxn>
              <a:cxn ang="0">
                <a:pos x="246" y="116"/>
              </a:cxn>
            </a:cxnLst>
            <a:rect l="0" t="0" r="r" b="b"/>
            <a:pathLst>
              <a:path w="271" h="237">
                <a:moveTo>
                  <a:pt x="7" y="72"/>
                </a:moveTo>
                <a:cubicBezTo>
                  <a:pt x="176" y="72"/>
                  <a:pt x="176" y="72"/>
                  <a:pt x="176" y="72"/>
                </a:cubicBezTo>
                <a:cubicBezTo>
                  <a:pt x="178" y="72"/>
                  <a:pt x="181" y="73"/>
                  <a:pt x="182" y="75"/>
                </a:cubicBezTo>
                <a:cubicBezTo>
                  <a:pt x="105" y="132"/>
                  <a:pt x="105" y="132"/>
                  <a:pt x="105" y="132"/>
                </a:cubicBezTo>
                <a:cubicBezTo>
                  <a:pt x="94" y="140"/>
                  <a:pt x="89" y="140"/>
                  <a:pt x="78" y="132"/>
                </a:cubicBezTo>
                <a:cubicBezTo>
                  <a:pt x="1" y="75"/>
                  <a:pt x="1" y="75"/>
                  <a:pt x="1" y="75"/>
                </a:cubicBezTo>
                <a:cubicBezTo>
                  <a:pt x="2" y="73"/>
                  <a:pt x="4" y="72"/>
                  <a:pt x="7" y="72"/>
                </a:cubicBezTo>
                <a:close/>
                <a:moveTo>
                  <a:pt x="183" y="86"/>
                </a:moveTo>
                <a:cubicBezTo>
                  <a:pt x="183" y="179"/>
                  <a:pt x="183" y="179"/>
                  <a:pt x="183" y="179"/>
                </a:cubicBezTo>
                <a:cubicBezTo>
                  <a:pt x="118" y="134"/>
                  <a:pt x="118" y="134"/>
                  <a:pt x="118" y="134"/>
                </a:cubicBezTo>
                <a:cubicBezTo>
                  <a:pt x="183" y="86"/>
                  <a:pt x="183" y="86"/>
                  <a:pt x="183" y="86"/>
                </a:cubicBezTo>
                <a:close/>
                <a:moveTo>
                  <a:pt x="181" y="189"/>
                </a:moveTo>
                <a:cubicBezTo>
                  <a:pt x="180" y="191"/>
                  <a:pt x="178" y="192"/>
                  <a:pt x="176" y="192"/>
                </a:cubicBezTo>
                <a:cubicBezTo>
                  <a:pt x="7" y="192"/>
                  <a:pt x="7" y="192"/>
                  <a:pt x="7" y="192"/>
                </a:cubicBezTo>
                <a:cubicBezTo>
                  <a:pt x="5" y="192"/>
                  <a:pt x="3" y="191"/>
                  <a:pt x="1" y="189"/>
                </a:cubicBezTo>
                <a:cubicBezTo>
                  <a:pt x="73" y="140"/>
                  <a:pt x="73" y="140"/>
                  <a:pt x="73" y="140"/>
                </a:cubicBezTo>
                <a:cubicBezTo>
                  <a:pt x="79" y="144"/>
                  <a:pt x="83" y="147"/>
                  <a:pt x="91" y="147"/>
                </a:cubicBezTo>
                <a:cubicBezTo>
                  <a:pt x="99" y="147"/>
                  <a:pt x="104" y="144"/>
                  <a:pt x="110" y="140"/>
                </a:cubicBezTo>
                <a:cubicBezTo>
                  <a:pt x="181" y="189"/>
                  <a:pt x="181" y="189"/>
                  <a:pt x="181" y="189"/>
                </a:cubicBezTo>
                <a:close/>
                <a:moveTo>
                  <a:pt x="0" y="179"/>
                </a:moveTo>
                <a:cubicBezTo>
                  <a:pt x="0" y="86"/>
                  <a:pt x="0" y="86"/>
                  <a:pt x="0" y="86"/>
                </a:cubicBezTo>
                <a:cubicBezTo>
                  <a:pt x="65" y="134"/>
                  <a:pt x="65" y="134"/>
                  <a:pt x="65" y="134"/>
                </a:cubicBezTo>
                <a:cubicBezTo>
                  <a:pt x="0" y="179"/>
                  <a:pt x="0" y="179"/>
                  <a:pt x="0" y="179"/>
                </a:cubicBezTo>
                <a:close/>
                <a:moveTo>
                  <a:pt x="232" y="182"/>
                </a:moveTo>
                <a:cubicBezTo>
                  <a:pt x="213" y="216"/>
                  <a:pt x="178" y="237"/>
                  <a:pt x="139" y="236"/>
                </a:cubicBezTo>
                <a:cubicBezTo>
                  <a:pt x="115" y="236"/>
                  <a:pt x="92" y="228"/>
                  <a:pt x="73" y="212"/>
                </a:cubicBezTo>
                <a:cubicBezTo>
                  <a:pt x="80" y="212"/>
                  <a:pt x="80" y="212"/>
                  <a:pt x="80" y="212"/>
                </a:cubicBezTo>
                <a:cubicBezTo>
                  <a:pt x="94" y="220"/>
                  <a:pt x="109" y="225"/>
                  <a:pt x="126" y="225"/>
                </a:cubicBezTo>
                <a:cubicBezTo>
                  <a:pt x="168" y="225"/>
                  <a:pt x="203" y="198"/>
                  <a:pt x="216" y="159"/>
                </a:cubicBezTo>
                <a:cubicBezTo>
                  <a:pt x="232" y="182"/>
                  <a:pt x="232" y="182"/>
                  <a:pt x="232" y="182"/>
                </a:cubicBezTo>
                <a:cubicBezTo>
                  <a:pt x="232" y="182"/>
                  <a:pt x="232" y="182"/>
                  <a:pt x="232" y="182"/>
                </a:cubicBezTo>
                <a:close/>
                <a:moveTo>
                  <a:pt x="246" y="116"/>
                </a:moveTo>
                <a:cubicBezTo>
                  <a:pt x="271" y="116"/>
                  <a:pt x="271" y="116"/>
                  <a:pt x="271" y="116"/>
                </a:cubicBezTo>
                <a:cubicBezTo>
                  <a:pt x="235" y="176"/>
                  <a:pt x="235" y="176"/>
                  <a:pt x="235" y="176"/>
                </a:cubicBezTo>
                <a:cubicBezTo>
                  <a:pt x="192" y="115"/>
                  <a:pt x="192" y="115"/>
                  <a:pt x="192" y="115"/>
                </a:cubicBezTo>
                <a:cubicBezTo>
                  <a:pt x="218" y="116"/>
                  <a:pt x="218" y="116"/>
                  <a:pt x="218" y="116"/>
                </a:cubicBezTo>
                <a:cubicBezTo>
                  <a:pt x="211" y="71"/>
                  <a:pt x="172" y="39"/>
                  <a:pt x="127" y="38"/>
                </a:cubicBezTo>
                <a:cubicBezTo>
                  <a:pt x="111" y="38"/>
                  <a:pt x="96" y="42"/>
                  <a:pt x="81" y="50"/>
                </a:cubicBezTo>
                <a:cubicBezTo>
                  <a:pt x="74" y="50"/>
                  <a:pt x="74" y="50"/>
                  <a:pt x="74" y="50"/>
                </a:cubicBezTo>
                <a:cubicBezTo>
                  <a:pt x="137" y="0"/>
                  <a:pt x="233" y="35"/>
                  <a:pt x="246" y="11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Rectangle 41">
            <a:extLst>
              <a:ext uri="{FF2B5EF4-FFF2-40B4-BE49-F238E27FC236}">
                <a16:creationId xmlns:a16="http://schemas.microsoft.com/office/drawing/2014/main" id="{9B835EBA-7EF7-4BF8-BF2B-2BD0BC1D7443}"/>
              </a:ext>
            </a:extLst>
          </p:cNvPr>
          <p:cNvSpPr/>
          <p:nvPr/>
        </p:nvSpPr>
        <p:spPr>
          <a:xfrm>
            <a:off x="4653331" y="1939603"/>
            <a:ext cx="1141535" cy="246221"/>
          </a:xfrm>
          <a:prstGeom prst="rect">
            <a:avLst/>
          </a:prstGeom>
        </p:spPr>
        <p:txBody>
          <a:bodyPr wrap="square">
            <a:spAutoFit/>
          </a:bodyPr>
          <a:lstStyle/>
          <a:p>
            <a:pPr algn="ctr"/>
            <a:r>
              <a:rPr lang="nl-BE" sz="1000" b="1" dirty="0">
                <a:solidFill>
                  <a:schemeClr val="bg2"/>
                </a:solidFill>
              </a:rPr>
              <a:t>PAR E-MAIL</a:t>
            </a:r>
          </a:p>
        </p:txBody>
      </p:sp>
      <p:sp>
        <p:nvSpPr>
          <p:cNvPr id="44" name="Rectangle 43">
            <a:extLst>
              <a:ext uri="{FF2B5EF4-FFF2-40B4-BE49-F238E27FC236}">
                <a16:creationId xmlns:a16="http://schemas.microsoft.com/office/drawing/2014/main" id="{F7E004B1-BB85-489D-AD20-785D419302FB}"/>
              </a:ext>
            </a:extLst>
          </p:cNvPr>
          <p:cNvSpPr/>
          <p:nvPr/>
        </p:nvSpPr>
        <p:spPr>
          <a:xfrm>
            <a:off x="5733494" y="1939603"/>
            <a:ext cx="1920473" cy="246221"/>
          </a:xfrm>
          <a:prstGeom prst="rect">
            <a:avLst/>
          </a:prstGeom>
        </p:spPr>
        <p:txBody>
          <a:bodyPr wrap="square">
            <a:spAutoFit/>
          </a:bodyPr>
          <a:lstStyle/>
          <a:p>
            <a:pPr algn="ctr"/>
            <a:r>
              <a:rPr lang="nl-BE" sz="1000" b="1" dirty="0">
                <a:solidFill>
                  <a:schemeClr val="bg2"/>
                </a:solidFill>
              </a:rPr>
              <a:t>VIA MY E-BOX*</a:t>
            </a:r>
          </a:p>
        </p:txBody>
      </p:sp>
      <p:graphicFrame>
        <p:nvGraphicFramePr>
          <p:cNvPr id="25" name="Chart 24">
            <a:extLst>
              <a:ext uri="{FF2B5EF4-FFF2-40B4-BE49-F238E27FC236}">
                <a16:creationId xmlns:a16="http://schemas.microsoft.com/office/drawing/2014/main" id="{F090FC16-ED74-48B9-A3F4-A6D418F6DCD6}"/>
              </a:ext>
            </a:extLst>
          </p:cNvPr>
          <p:cNvGraphicFramePr/>
          <p:nvPr>
            <p:extLst>
              <p:ext uri="{D42A27DB-BD31-4B8C-83A1-F6EECF244321}">
                <p14:modId xmlns:p14="http://schemas.microsoft.com/office/powerpoint/2010/main" val="353201992"/>
              </p:ext>
            </p:extLst>
          </p:nvPr>
        </p:nvGraphicFramePr>
        <p:xfrm>
          <a:off x="4816726" y="2133600"/>
          <a:ext cx="1332185" cy="3778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7">
            <a:extLst>
              <a:ext uri="{FF2B5EF4-FFF2-40B4-BE49-F238E27FC236}">
                <a16:creationId xmlns:a16="http://schemas.microsoft.com/office/drawing/2014/main" id="{73210009-4E38-4FC2-8C8F-78FB7768C217}"/>
              </a:ext>
            </a:extLst>
          </p:cNvPr>
          <p:cNvGraphicFramePr>
            <a:graphicFrameLocks noGrp="1"/>
          </p:cNvGraphicFramePr>
          <p:nvPr>
            <p:extLst>
              <p:ext uri="{D42A27DB-BD31-4B8C-83A1-F6EECF244321}">
                <p14:modId xmlns:p14="http://schemas.microsoft.com/office/powerpoint/2010/main" val="3749748057"/>
              </p:ext>
            </p:extLst>
          </p:nvPr>
        </p:nvGraphicFramePr>
        <p:xfrm>
          <a:off x="3205281" y="2116144"/>
          <a:ext cx="209008" cy="3796400"/>
        </p:xfrm>
        <a:graphic>
          <a:graphicData uri="http://schemas.openxmlformats.org/drawingml/2006/table">
            <a:tbl>
              <a:tblPr firstRow="1" bandRow="1">
                <a:tableStyleId>{2D5ABB26-0587-4C30-8999-92F81FD0307C}</a:tableStyleId>
              </a:tblPr>
              <a:tblGrid>
                <a:gridCol w="209008">
                  <a:extLst>
                    <a:ext uri="{9D8B030D-6E8A-4147-A177-3AD203B41FA5}">
                      <a16:colId xmlns:a16="http://schemas.microsoft.com/office/drawing/2014/main" val="3541401400"/>
                    </a:ext>
                  </a:extLst>
                </a:gridCol>
              </a:tblGrid>
              <a:tr h="237275">
                <a:tc>
                  <a:txBody>
                    <a:bodyPr/>
                    <a:lstStyle/>
                    <a:p>
                      <a:pPr algn="r"/>
                      <a:r>
                        <a:rPr lang="nl-BE" sz="1100" b="1" dirty="0">
                          <a:solidFill>
                            <a:srgbClr val="C00000"/>
                          </a:solidFil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10428906"/>
                  </a:ext>
                </a:extLst>
              </a:tr>
              <a:tr h="237275">
                <a:tc>
                  <a:txBody>
                    <a:bodyPr/>
                    <a:lstStyle/>
                    <a:p>
                      <a:pPr algn="r"/>
                      <a:r>
                        <a:rPr lang="nl-BE" sz="1100" b="0" dirty="0">
                          <a:solidFill>
                            <a:schemeClr val="tx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3402473"/>
                  </a:ext>
                </a:extLst>
              </a:tr>
              <a:tr h="237275">
                <a:tc>
                  <a:txBody>
                    <a:bodyPr/>
                    <a:lstStyle/>
                    <a:p>
                      <a:pPr algn="r"/>
                      <a:r>
                        <a:rPr lang="nl-BE" sz="1100" b="1" dirty="0">
                          <a:solidFill>
                            <a:srgbClr val="C00000"/>
                          </a:solidFill>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01392545"/>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6324978"/>
                  </a:ext>
                </a:extLst>
              </a:tr>
              <a:tr h="237275">
                <a:tc>
                  <a:txBody>
                    <a:bodyPr/>
                    <a:lstStyle/>
                    <a:p>
                      <a:pPr algn="r"/>
                      <a:r>
                        <a:rPr lang="nl-BE" sz="1100" b="1" dirty="0">
                          <a:solidFill>
                            <a:srgbClr val="C00000"/>
                          </a:solidFill>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71854244"/>
                  </a:ext>
                </a:extLst>
              </a:tr>
              <a:tr h="237275">
                <a:tc>
                  <a:txBody>
                    <a:bodyPr/>
                    <a:lstStyle/>
                    <a:p>
                      <a:pPr algn="r"/>
                      <a:r>
                        <a:rPr lang="nl-BE" sz="1100" b="0" dirty="0">
                          <a:solidFill>
                            <a:schemeClr val="tx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83124664"/>
                  </a:ext>
                </a:extLst>
              </a:tr>
              <a:tr h="237275">
                <a:tc>
                  <a:txBody>
                    <a:bodyPr/>
                    <a:lstStyle/>
                    <a:p>
                      <a:pPr algn="r"/>
                      <a:r>
                        <a:rPr lang="nl-BE" sz="1100" b="1" dirty="0">
                          <a:solidFill>
                            <a:srgbClr val="C00000"/>
                          </a:solidFill>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39077619"/>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2443627"/>
                  </a:ext>
                </a:extLst>
              </a:tr>
              <a:tr h="237275">
                <a:tc>
                  <a:txBody>
                    <a:bodyPr/>
                    <a:lstStyle/>
                    <a:p>
                      <a:pPr algn="r"/>
                      <a:r>
                        <a:rPr lang="nl-BE" sz="1100" b="1" dirty="0">
                          <a:solidFill>
                            <a:srgbClr val="C00000"/>
                          </a:solidFill>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44847542"/>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13738457"/>
                  </a:ext>
                </a:extLst>
              </a:tr>
              <a:tr h="237275">
                <a:tc>
                  <a:txBody>
                    <a:bodyPr/>
                    <a:lstStyle/>
                    <a:p>
                      <a:pPr algn="r"/>
                      <a:r>
                        <a:rPr lang="nl-BE" sz="1100" b="0" dirty="0">
                          <a:solidFill>
                            <a:schemeClr val="tx1"/>
                          </a:solidFil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13512174"/>
                  </a:ext>
                </a:extLst>
              </a:tr>
              <a:tr h="237275">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27090647"/>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1998348"/>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17434517"/>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18445128"/>
                  </a:ext>
                </a:extLst>
              </a:tr>
              <a:tr h="237275">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32103885"/>
                  </a:ext>
                </a:extLst>
              </a:tr>
            </a:tbl>
          </a:graphicData>
        </a:graphic>
      </p:graphicFrame>
      <p:graphicFrame>
        <p:nvGraphicFramePr>
          <p:cNvPr id="33" name="Table 7">
            <a:extLst>
              <a:ext uri="{FF2B5EF4-FFF2-40B4-BE49-F238E27FC236}">
                <a16:creationId xmlns:a16="http://schemas.microsoft.com/office/drawing/2014/main" id="{B886B8DE-6DE5-4E99-989D-9D80F5C0F44D}"/>
              </a:ext>
            </a:extLst>
          </p:cNvPr>
          <p:cNvGraphicFramePr>
            <a:graphicFrameLocks noGrp="1"/>
          </p:cNvGraphicFramePr>
          <p:nvPr>
            <p:extLst>
              <p:ext uri="{D42A27DB-BD31-4B8C-83A1-F6EECF244321}">
                <p14:modId xmlns:p14="http://schemas.microsoft.com/office/powerpoint/2010/main" val="4277944889"/>
              </p:ext>
            </p:extLst>
          </p:nvPr>
        </p:nvGraphicFramePr>
        <p:xfrm>
          <a:off x="4552380" y="2116144"/>
          <a:ext cx="253016" cy="3796400"/>
        </p:xfrm>
        <a:graphic>
          <a:graphicData uri="http://schemas.openxmlformats.org/drawingml/2006/table">
            <a:tbl>
              <a:tblPr firstRow="1" bandRow="1">
                <a:tableStyleId>{2D5ABB26-0587-4C30-8999-92F81FD0307C}</a:tableStyleId>
              </a:tblPr>
              <a:tblGrid>
                <a:gridCol w="253016">
                  <a:extLst>
                    <a:ext uri="{9D8B030D-6E8A-4147-A177-3AD203B41FA5}">
                      <a16:colId xmlns:a16="http://schemas.microsoft.com/office/drawing/2014/main" val="3541401400"/>
                    </a:ext>
                  </a:extLst>
                </a:gridCol>
              </a:tblGrid>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10428906"/>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3402473"/>
                  </a:ext>
                </a:extLst>
              </a:tr>
              <a:tr h="237275">
                <a:tc>
                  <a:txBody>
                    <a:bodyPr/>
                    <a:lstStyle/>
                    <a:p>
                      <a:pPr algn="r"/>
                      <a:r>
                        <a:rPr lang="nl-BE" sz="1100" b="0" dirty="0">
                          <a:solidFill>
                            <a:schemeClr val="tx1"/>
                          </a:solidFill>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01392545"/>
                  </a:ext>
                </a:extLst>
              </a:tr>
              <a:tr h="237275">
                <a:tc>
                  <a:txBody>
                    <a:bodyPr/>
                    <a:lstStyle/>
                    <a:p>
                      <a:pPr algn="r"/>
                      <a:r>
                        <a:rPr lang="nl-BE" sz="1100" b="0" dirty="0">
                          <a:solidFill>
                            <a:schemeClr val="tx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6324978"/>
                  </a:ext>
                </a:extLst>
              </a:tr>
              <a:tr h="237275">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71854244"/>
                  </a:ext>
                </a:extLst>
              </a:tr>
              <a:tr h="237275">
                <a:tc>
                  <a:txBody>
                    <a:bodyPr/>
                    <a:lstStyle/>
                    <a:p>
                      <a:pPr algn="r"/>
                      <a:r>
                        <a:rPr lang="nl-BE" sz="1100" b="1" dirty="0">
                          <a:solidFill>
                            <a:srgbClr val="C00000"/>
                          </a:solidFil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83124664"/>
                  </a:ext>
                </a:extLst>
              </a:tr>
              <a:tr h="237275">
                <a:tc>
                  <a:txBody>
                    <a:bodyPr/>
                    <a:lstStyle/>
                    <a:p>
                      <a:pPr algn="r"/>
                      <a:r>
                        <a:rPr lang="nl-BE" sz="1100" b="1" dirty="0">
                          <a:solidFill>
                            <a:srgbClr val="00B050"/>
                          </a:solidFill>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39077619"/>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2443627"/>
                  </a:ext>
                </a:extLst>
              </a:tr>
              <a:tr h="237275">
                <a:tc>
                  <a:txBody>
                    <a:bodyPr/>
                    <a:lstStyle/>
                    <a:p>
                      <a:pPr algn="r"/>
                      <a:r>
                        <a:rPr lang="nl-BE" sz="1100" b="1" dirty="0">
                          <a:solidFill>
                            <a:srgbClr val="00B050"/>
                          </a:solidFill>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44847542"/>
                  </a:ext>
                </a:extLst>
              </a:tr>
              <a:tr h="237275">
                <a:tc>
                  <a:txBody>
                    <a:bodyPr/>
                    <a:lstStyle/>
                    <a:p>
                      <a:pPr algn="r"/>
                      <a:r>
                        <a:rPr lang="nl-BE" sz="1100" b="0" dirty="0">
                          <a:solidFill>
                            <a:schemeClr val="tx1"/>
                          </a:solidFill>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13738457"/>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13512174"/>
                  </a:ext>
                </a:extLst>
              </a:tr>
              <a:tr h="237275">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27090647"/>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1998348"/>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17434517"/>
                  </a:ext>
                </a:extLst>
              </a:tr>
              <a:tr h="237275">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18445128"/>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32103885"/>
                  </a:ext>
                </a:extLst>
              </a:tr>
            </a:tbl>
          </a:graphicData>
        </a:graphic>
      </p:graphicFrame>
      <p:sp>
        <p:nvSpPr>
          <p:cNvPr id="10" name="TextBox 9">
            <a:extLst>
              <a:ext uri="{FF2B5EF4-FFF2-40B4-BE49-F238E27FC236}">
                <a16:creationId xmlns:a16="http://schemas.microsoft.com/office/drawing/2014/main" id="{A4E7BE3B-7036-4278-935B-6BC7846DA818}"/>
              </a:ext>
            </a:extLst>
          </p:cNvPr>
          <p:cNvSpPr txBox="1"/>
          <p:nvPr/>
        </p:nvSpPr>
        <p:spPr>
          <a:xfrm>
            <a:off x="2966376" y="5888565"/>
            <a:ext cx="726601" cy="276999"/>
          </a:xfrm>
          <a:prstGeom prst="rect">
            <a:avLst/>
          </a:prstGeom>
        </p:spPr>
        <p:txBody>
          <a:bodyPr vert="horz" wrap="square" lIns="0" tIns="0" rIns="0" bIns="0" rtlCol="0">
            <a:spAutoFit/>
          </a:bodyPr>
          <a:lstStyle/>
          <a:p>
            <a:pPr algn="ctr"/>
            <a:r>
              <a:rPr lang="nl-BE" sz="900" i="1" dirty="0"/>
              <a:t>Verschil </a:t>
            </a:r>
          </a:p>
          <a:p>
            <a:pPr algn="ctr"/>
            <a:r>
              <a:rPr lang="nl-BE" sz="900" i="1" dirty="0"/>
              <a:t>2019</a:t>
            </a:r>
          </a:p>
        </p:txBody>
      </p:sp>
      <p:sp>
        <p:nvSpPr>
          <p:cNvPr id="46" name="TextBox 45">
            <a:extLst>
              <a:ext uri="{FF2B5EF4-FFF2-40B4-BE49-F238E27FC236}">
                <a16:creationId xmlns:a16="http://schemas.microsoft.com/office/drawing/2014/main" id="{6E991A73-6B45-4A75-AF4D-E9C705FF5203}"/>
              </a:ext>
            </a:extLst>
          </p:cNvPr>
          <p:cNvSpPr txBox="1"/>
          <p:nvPr/>
        </p:nvSpPr>
        <p:spPr>
          <a:xfrm>
            <a:off x="4359429" y="5888565"/>
            <a:ext cx="726601" cy="276999"/>
          </a:xfrm>
          <a:prstGeom prst="rect">
            <a:avLst/>
          </a:prstGeom>
        </p:spPr>
        <p:txBody>
          <a:bodyPr vert="horz" wrap="square" lIns="0" tIns="0" rIns="0" bIns="0" rtlCol="0">
            <a:spAutoFit/>
          </a:bodyPr>
          <a:lstStyle/>
          <a:p>
            <a:pPr algn="ctr"/>
            <a:r>
              <a:rPr lang="nl-BE" sz="900" i="1" dirty="0"/>
              <a:t>Verschil </a:t>
            </a:r>
          </a:p>
          <a:p>
            <a:pPr algn="ctr"/>
            <a:r>
              <a:rPr lang="nl-BE" sz="900" i="1" dirty="0"/>
              <a:t>2019</a:t>
            </a:r>
          </a:p>
        </p:txBody>
      </p:sp>
      <p:sp>
        <p:nvSpPr>
          <p:cNvPr id="40" name="Rectangle 39">
            <a:extLst>
              <a:ext uri="{FF2B5EF4-FFF2-40B4-BE49-F238E27FC236}">
                <a16:creationId xmlns:a16="http://schemas.microsoft.com/office/drawing/2014/main" id="{F1786D56-DBE8-4984-A0DB-A65E0F31F15B}"/>
              </a:ext>
            </a:extLst>
          </p:cNvPr>
          <p:cNvSpPr/>
          <p:nvPr/>
        </p:nvSpPr>
        <p:spPr>
          <a:xfrm>
            <a:off x="8437987" y="1939603"/>
            <a:ext cx="2061817" cy="246221"/>
          </a:xfrm>
          <a:prstGeom prst="rect">
            <a:avLst/>
          </a:prstGeom>
        </p:spPr>
        <p:txBody>
          <a:bodyPr wrap="square">
            <a:spAutoFit/>
          </a:bodyPr>
          <a:lstStyle/>
          <a:p>
            <a:pPr algn="ctr"/>
            <a:r>
              <a:rPr lang="nl-BE" sz="1000" b="1" dirty="0">
                <a:solidFill>
                  <a:schemeClr val="bg2"/>
                </a:solidFill>
              </a:rPr>
              <a:t>VIA ZOOMIT*</a:t>
            </a:r>
          </a:p>
        </p:txBody>
      </p:sp>
      <p:sp>
        <p:nvSpPr>
          <p:cNvPr id="48" name="Rectangle 47">
            <a:extLst>
              <a:ext uri="{FF2B5EF4-FFF2-40B4-BE49-F238E27FC236}">
                <a16:creationId xmlns:a16="http://schemas.microsoft.com/office/drawing/2014/main" id="{0BEF4776-D5F5-430F-9C96-6E9DE6810B0D}"/>
              </a:ext>
            </a:extLst>
          </p:cNvPr>
          <p:cNvSpPr/>
          <p:nvPr/>
        </p:nvSpPr>
        <p:spPr>
          <a:xfrm>
            <a:off x="9885054" y="1939603"/>
            <a:ext cx="2061817" cy="246221"/>
          </a:xfrm>
          <a:prstGeom prst="rect">
            <a:avLst/>
          </a:prstGeom>
        </p:spPr>
        <p:txBody>
          <a:bodyPr wrap="square">
            <a:spAutoFit/>
          </a:bodyPr>
          <a:lstStyle/>
          <a:p>
            <a:pPr algn="ctr"/>
            <a:r>
              <a:rPr lang="nl-BE" sz="1000" b="1" dirty="0">
                <a:solidFill>
                  <a:schemeClr val="bg2"/>
                </a:solidFill>
              </a:rPr>
              <a:t>VIA POM*</a:t>
            </a:r>
          </a:p>
        </p:txBody>
      </p:sp>
      <p:graphicFrame>
        <p:nvGraphicFramePr>
          <p:cNvPr id="50" name="Chart 49">
            <a:extLst>
              <a:ext uri="{FF2B5EF4-FFF2-40B4-BE49-F238E27FC236}">
                <a16:creationId xmlns:a16="http://schemas.microsoft.com/office/drawing/2014/main" id="{C6036717-2A1F-4BEC-8132-087A0161C28E}"/>
              </a:ext>
            </a:extLst>
          </p:cNvPr>
          <p:cNvGraphicFramePr/>
          <p:nvPr>
            <p:extLst>
              <p:ext uri="{D42A27DB-BD31-4B8C-83A1-F6EECF244321}">
                <p14:modId xmlns:p14="http://schemas.microsoft.com/office/powerpoint/2010/main" val="720689972"/>
              </p:ext>
            </p:extLst>
          </p:nvPr>
        </p:nvGraphicFramePr>
        <p:xfrm>
          <a:off x="6227843" y="2133600"/>
          <a:ext cx="1332185" cy="37789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a:extLst>
              <a:ext uri="{FF2B5EF4-FFF2-40B4-BE49-F238E27FC236}">
                <a16:creationId xmlns:a16="http://schemas.microsoft.com/office/drawing/2014/main" id="{D37C8197-D5E9-4EDB-937E-8820D2DD76BC}"/>
              </a:ext>
            </a:extLst>
          </p:cNvPr>
          <p:cNvGraphicFramePr/>
          <p:nvPr>
            <p:extLst>
              <p:ext uri="{D42A27DB-BD31-4B8C-83A1-F6EECF244321}">
                <p14:modId xmlns:p14="http://schemas.microsoft.com/office/powerpoint/2010/main" val="2822468610"/>
              </p:ext>
            </p:extLst>
          </p:nvPr>
        </p:nvGraphicFramePr>
        <p:xfrm>
          <a:off x="7638960" y="2133600"/>
          <a:ext cx="1332185" cy="37789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Chart 51">
            <a:extLst>
              <a:ext uri="{FF2B5EF4-FFF2-40B4-BE49-F238E27FC236}">
                <a16:creationId xmlns:a16="http://schemas.microsoft.com/office/drawing/2014/main" id="{FCA3AC33-2DA4-4366-83BD-3E0F80CB74E9}"/>
              </a:ext>
            </a:extLst>
          </p:cNvPr>
          <p:cNvGraphicFramePr/>
          <p:nvPr>
            <p:extLst>
              <p:ext uri="{D42A27DB-BD31-4B8C-83A1-F6EECF244321}">
                <p14:modId xmlns:p14="http://schemas.microsoft.com/office/powerpoint/2010/main" val="4107984674"/>
              </p:ext>
            </p:extLst>
          </p:nvPr>
        </p:nvGraphicFramePr>
        <p:xfrm>
          <a:off x="9050077" y="2133600"/>
          <a:ext cx="1332185" cy="37789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3" name="Chart 52">
            <a:extLst>
              <a:ext uri="{FF2B5EF4-FFF2-40B4-BE49-F238E27FC236}">
                <a16:creationId xmlns:a16="http://schemas.microsoft.com/office/drawing/2014/main" id="{A688D4BC-1ACD-478A-9F47-EA2FBB3E08DB}"/>
              </a:ext>
            </a:extLst>
          </p:cNvPr>
          <p:cNvGraphicFramePr/>
          <p:nvPr>
            <p:extLst>
              <p:ext uri="{D42A27DB-BD31-4B8C-83A1-F6EECF244321}">
                <p14:modId xmlns:p14="http://schemas.microsoft.com/office/powerpoint/2010/main" val="2592479025"/>
              </p:ext>
            </p:extLst>
          </p:nvPr>
        </p:nvGraphicFramePr>
        <p:xfrm>
          <a:off x="10461193" y="2133600"/>
          <a:ext cx="1332185" cy="3778944"/>
        </p:xfrm>
        <a:graphic>
          <a:graphicData uri="http://schemas.openxmlformats.org/drawingml/2006/chart">
            <c:chart xmlns:c="http://schemas.openxmlformats.org/drawingml/2006/chart" xmlns:r="http://schemas.openxmlformats.org/officeDocument/2006/relationships" r:id="rId7"/>
          </a:graphicData>
        </a:graphic>
      </p:graphicFrame>
      <p:pic>
        <p:nvPicPr>
          <p:cNvPr id="30" name="Picture 29"/>
          <p:cNvPicPr>
            <a:picLocks noChangeAspect="1"/>
          </p:cNvPicPr>
          <p:nvPr/>
        </p:nvPicPr>
        <p:blipFill rotWithShape="1">
          <a:blip r:embed="rId8"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82927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fr-BE" dirty="0"/>
              <a:t>Base :	Ceux qui ont reçu cette facture au cours de l’année écoulée</a:t>
            </a:r>
          </a:p>
          <a:p>
            <a:r>
              <a:rPr lang="fr-BE" dirty="0"/>
              <a:t>Question :	Q8. Pour chacun de ces services, comment </a:t>
            </a:r>
            <a:r>
              <a:rPr lang="fr-BE" dirty="0" err="1"/>
              <a:t>règlez</a:t>
            </a:r>
            <a:r>
              <a:rPr lang="fr-BE" dirty="0"/>
              <a:t>-vous en général cette facture ?</a:t>
            </a:r>
          </a:p>
          <a:p>
            <a:r>
              <a:rPr lang="fr-BE" b="1" dirty="0">
                <a:solidFill>
                  <a:schemeClr val="tx2"/>
                </a:solidFill>
              </a:rPr>
              <a:t>+X</a:t>
            </a:r>
            <a:r>
              <a:rPr lang="fr-BE" dirty="0"/>
              <a:t> </a:t>
            </a:r>
            <a:r>
              <a:rPr lang="fr-BE" b="1" dirty="0">
                <a:solidFill>
                  <a:schemeClr val="accent5"/>
                </a:solidFill>
              </a:rPr>
              <a:t>-X</a:t>
            </a:r>
            <a:r>
              <a:rPr lang="fr-BE" dirty="0"/>
              <a:t>	Différence significative par rapport à la vague précédente</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15</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fr-BE" sz="1600" dirty="0"/>
              <a:t>Les virements manuels restent très populaires dans tous les secteurs. La domiciliation est plutôt la norme pour les factures des organismes d’intérêt public, des services financiers et des services télécom.</a:t>
            </a:r>
          </a:p>
        </p:txBody>
      </p:sp>
      <p:sp>
        <p:nvSpPr>
          <p:cNvPr id="4" name="Title 3">
            <a:extLst>
              <a:ext uri="{FF2B5EF4-FFF2-40B4-BE49-F238E27FC236}">
                <a16:creationId xmlns:a16="http://schemas.microsoft.com/office/drawing/2014/main" id="{5B2501A7-B11A-46B5-9DC5-7B6CE8F3D6C6}"/>
              </a:ext>
            </a:extLst>
          </p:cNvPr>
          <p:cNvSpPr>
            <a:spLocks noGrp="1"/>
          </p:cNvSpPr>
          <p:nvPr>
            <p:ph type="title"/>
          </p:nvPr>
        </p:nvSpPr>
        <p:spPr>
          <a:xfrm>
            <a:off x="407988" y="1174149"/>
            <a:ext cx="11376024" cy="387798"/>
          </a:xfrm>
        </p:spPr>
        <p:txBody>
          <a:bodyPr/>
          <a:lstStyle/>
          <a:p>
            <a:r>
              <a:rPr lang="fr-BE"/>
              <a:t>Comment les belges règlent-ils leurs factures ?</a:t>
            </a:r>
          </a:p>
        </p:txBody>
      </p:sp>
      <p:graphicFrame>
        <p:nvGraphicFramePr>
          <p:cNvPr id="30" name="Table 29">
            <a:extLst>
              <a:ext uri="{FF2B5EF4-FFF2-40B4-BE49-F238E27FC236}">
                <a16:creationId xmlns:a16="http://schemas.microsoft.com/office/drawing/2014/main" id="{E59373D0-FC62-4A57-9EAD-941C4ACE56B2}"/>
              </a:ext>
            </a:extLst>
          </p:cNvPr>
          <p:cNvGraphicFramePr>
            <a:graphicFrameLocks noGrp="1"/>
          </p:cNvGraphicFramePr>
          <p:nvPr>
            <p:extLst>
              <p:ext uri="{D42A27DB-BD31-4B8C-83A1-F6EECF244321}">
                <p14:modId xmlns:p14="http://schemas.microsoft.com/office/powerpoint/2010/main" val="830486619"/>
              </p:ext>
            </p:extLst>
          </p:nvPr>
        </p:nvGraphicFramePr>
        <p:xfrm>
          <a:off x="407986" y="2133600"/>
          <a:ext cx="11376025" cy="3779840"/>
        </p:xfrm>
        <a:graphic>
          <a:graphicData uri="http://schemas.openxmlformats.org/drawingml/2006/table">
            <a:tbl>
              <a:tblPr bandRow="1">
                <a:tableStyleId>{2D5ABB26-0587-4C30-8999-92F81FD0307C}</a:tableStyleId>
              </a:tblPr>
              <a:tblGrid>
                <a:gridCol w="2477827">
                  <a:extLst>
                    <a:ext uri="{9D8B030D-6E8A-4147-A177-3AD203B41FA5}">
                      <a16:colId xmlns:a16="http://schemas.microsoft.com/office/drawing/2014/main" val="2245668422"/>
                    </a:ext>
                  </a:extLst>
                </a:gridCol>
                <a:gridCol w="1483033">
                  <a:extLst>
                    <a:ext uri="{9D8B030D-6E8A-4147-A177-3AD203B41FA5}">
                      <a16:colId xmlns:a16="http://schemas.microsoft.com/office/drawing/2014/main" val="816561106"/>
                    </a:ext>
                  </a:extLst>
                </a:gridCol>
                <a:gridCol w="1483033">
                  <a:extLst>
                    <a:ext uri="{9D8B030D-6E8A-4147-A177-3AD203B41FA5}">
                      <a16:colId xmlns:a16="http://schemas.microsoft.com/office/drawing/2014/main" val="1117935958"/>
                    </a:ext>
                  </a:extLst>
                </a:gridCol>
                <a:gridCol w="1483033">
                  <a:extLst>
                    <a:ext uri="{9D8B030D-6E8A-4147-A177-3AD203B41FA5}">
                      <a16:colId xmlns:a16="http://schemas.microsoft.com/office/drawing/2014/main" val="220380547"/>
                    </a:ext>
                  </a:extLst>
                </a:gridCol>
                <a:gridCol w="1483033">
                  <a:extLst>
                    <a:ext uri="{9D8B030D-6E8A-4147-A177-3AD203B41FA5}">
                      <a16:colId xmlns:a16="http://schemas.microsoft.com/office/drawing/2014/main" val="3344296110"/>
                    </a:ext>
                  </a:extLst>
                </a:gridCol>
                <a:gridCol w="1483033">
                  <a:extLst>
                    <a:ext uri="{9D8B030D-6E8A-4147-A177-3AD203B41FA5}">
                      <a16:colId xmlns:a16="http://schemas.microsoft.com/office/drawing/2014/main" val="4282315004"/>
                    </a:ext>
                  </a:extLst>
                </a:gridCol>
                <a:gridCol w="1483033">
                  <a:extLst>
                    <a:ext uri="{9D8B030D-6E8A-4147-A177-3AD203B41FA5}">
                      <a16:colId xmlns:a16="http://schemas.microsoft.com/office/drawing/2014/main" val="3665334307"/>
                    </a:ext>
                  </a:extLst>
                </a:gridCol>
              </a:tblGrid>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Services d’intérêt public</a:t>
                      </a:r>
                    </a:p>
                  </a:txBody>
                  <a:tcPr marL="36000" marR="3600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41</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14</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37</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5</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05277250"/>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Finances</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51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26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extLst>
                  <a:ext uri="{0D108BD9-81ED-4DB2-BD59-A6C34878D82A}">
                    <a16:rowId xmlns:a16="http://schemas.microsoft.com/office/drawing/2014/main" val="3662388341"/>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Télécom</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39</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38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23229781"/>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Commerces en ligne</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35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28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28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20754808"/>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Soins de santé</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68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56816134"/>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Enseignement / Accueil</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66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fr-BE" sz="1200" b="1" kern="1200" noProof="0" dirty="0">
                          <a:solidFill>
                            <a:schemeClr val="tx1"/>
                          </a:solidFill>
                          <a:latin typeface="+mn-lt"/>
                          <a:ea typeface="+mn-ea"/>
                          <a:cs typeface="+mn-cs"/>
                        </a:rPr>
                        <a:t>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extLst>
                  <a:ext uri="{0D108BD9-81ED-4DB2-BD59-A6C34878D82A}">
                    <a16:rowId xmlns:a16="http://schemas.microsoft.com/office/drawing/2014/main" val="243677424"/>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Ville / commune</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72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3651952"/>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Autorités</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68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17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a:solidFill>
                            <a:schemeClr val="tx1"/>
                          </a:solidFill>
                          <a:latin typeface="+mn-lt"/>
                          <a:ea typeface="+mn-ea"/>
                          <a:cs typeface="+mn-cs"/>
                        </a:rPr>
                        <a:t>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fr-BE" sz="1200" b="1" kern="1200" noProof="0" dirty="0">
                          <a:solidFill>
                            <a:schemeClr val="tx1"/>
                          </a:solidFill>
                          <a:latin typeface="+mn-lt"/>
                          <a:ea typeface="+mn-ea"/>
                          <a:cs typeface="+mn-cs"/>
                        </a:rPr>
                        <a:t>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287856525"/>
                  </a:ext>
                </a:extLst>
              </a:tr>
            </a:tbl>
          </a:graphicData>
        </a:graphic>
      </p:graphicFrame>
      <p:graphicFrame>
        <p:nvGraphicFramePr>
          <p:cNvPr id="31" name="Table 30">
            <a:extLst>
              <a:ext uri="{FF2B5EF4-FFF2-40B4-BE49-F238E27FC236}">
                <a16:creationId xmlns:a16="http://schemas.microsoft.com/office/drawing/2014/main" id="{AB3853EA-26A4-4CB4-89C3-08017E6207C1}"/>
              </a:ext>
            </a:extLst>
          </p:cNvPr>
          <p:cNvGraphicFramePr>
            <a:graphicFrameLocks noGrp="1"/>
          </p:cNvGraphicFramePr>
          <p:nvPr>
            <p:extLst>
              <p:ext uri="{D42A27DB-BD31-4B8C-83A1-F6EECF244321}">
                <p14:modId xmlns:p14="http://schemas.microsoft.com/office/powerpoint/2010/main" val="2606873905"/>
              </p:ext>
            </p:extLst>
          </p:nvPr>
        </p:nvGraphicFramePr>
        <p:xfrm>
          <a:off x="2828924" y="1694038"/>
          <a:ext cx="8956932" cy="502920"/>
        </p:xfrm>
        <a:graphic>
          <a:graphicData uri="http://schemas.openxmlformats.org/drawingml/2006/table">
            <a:tbl>
              <a:tblPr firstRow="1" bandRow="1">
                <a:tableStyleId>{2D5ABB26-0587-4C30-8999-92F81FD0307C}</a:tableStyleId>
              </a:tblPr>
              <a:tblGrid>
                <a:gridCol w="1492822">
                  <a:extLst>
                    <a:ext uri="{9D8B030D-6E8A-4147-A177-3AD203B41FA5}">
                      <a16:colId xmlns:a16="http://schemas.microsoft.com/office/drawing/2014/main" val="3272969027"/>
                    </a:ext>
                  </a:extLst>
                </a:gridCol>
                <a:gridCol w="1492822">
                  <a:extLst>
                    <a:ext uri="{9D8B030D-6E8A-4147-A177-3AD203B41FA5}">
                      <a16:colId xmlns:a16="http://schemas.microsoft.com/office/drawing/2014/main" val="3982777495"/>
                    </a:ext>
                  </a:extLst>
                </a:gridCol>
                <a:gridCol w="1492822">
                  <a:extLst>
                    <a:ext uri="{9D8B030D-6E8A-4147-A177-3AD203B41FA5}">
                      <a16:colId xmlns:a16="http://schemas.microsoft.com/office/drawing/2014/main" val="1442247664"/>
                    </a:ext>
                  </a:extLst>
                </a:gridCol>
                <a:gridCol w="1492822">
                  <a:extLst>
                    <a:ext uri="{9D8B030D-6E8A-4147-A177-3AD203B41FA5}">
                      <a16:colId xmlns:a16="http://schemas.microsoft.com/office/drawing/2014/main" val="1936003201"/>
                    </a:ext>
                  </a:extLst>
                </a:gridCol>
                <a:gridCol w="1492822">
                  <a:extLst>
                    <a:ext uri="{9D8B030D-6E8A-4147-A177-3AD203B41FA5}">
                      <a16:colId xmlns:a16="http://schemas.microsoft.com/office/drawing/2014/main" val="3756934066"/>
                    </a:ext>
                  </a:extLst>
                </a:gridCol>
                <a:gridCol w="1492822">
                  <a:extLst>
                    <a:ext uri="{9D8B030D-6E8A-4147-A177-3AD203B41FA5}">
                      <a16:colId xmlns:a16="http://schemas.microsoft.com/office/drawing/2014/main" val="1337257084"/>
                    </a:ext>
                  </a:extLst>
                </a:gridCol>
              </a:tblGrid>
              <a:tr h="233982">
                <a:tc>
                  <a:txBody>
                    <a:bodyPr/>
                    <a:lstStyle/>
                    <a:p>
                      <a:pPr algn="ctr"/>
                      <a:r>
                        <a:rPr lang="nl-BE" sz="1100" b="1" dirty="0">
                          <a:solidFill>
                            <a:schemeClr val="bg2"/>
                          </a:solidFill>
                          <a:latin typeface="+mn-lt"/>
                        </a:rPr>
                        <a:t>AU COMPTANT</a:t>
                      </a: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100" b="1" dirty="0">
                          <a:solidFill>
                            <a:schemeClr val="bg2"/>
                          </a:solidFill>
                          <a:latin typeface="+mn-lt"/>
                        </a:rPr>
                        <a:t>VIREMENT MANUEL</a:t>
                      </a:r>
                      <a:endParaRPr lang="nl-BE" sz="1100" b="1" kern="1200" dirty="0">
                        <a:solidFill>
                          <a:schemeClr val="bg2"/>
                        </a:solidFill>
                        <a:latin typeface="+mn-lt"/>
                        <a:ea typeface="+mn-ea"/>
                        <a:cs typeface="+mn-cs"/>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100" b="1" dirty="0">
                          <a:solidFill>
                            <a:schemeClr val="bg2"/>
                          </a:solidFill>
                          <a:latin typeface="+mn-lt"/>
                        </a:rPr>
                        <a:t>VIREMENT </a:t>
                      </a:r>
                      <a:r>
                        <a:rPr lang="nl-BE" sz="1100" b="1" kern="1200" dirty="0">
                          <a:solidFill>
                            <a:schemeClr val="bg2"/>
                          </a:solidFill>
                          <a:latin typeface="+mn-lt"/>
                          <a:ea typeface="+mn-ea"/>
                          <a:cs typeface="+mn-cs"/>
                        </a:rPr>
                        <a:t>COMPL</a:t>
                      </a:r>
                      <a:r>
                        <a:rPr lang="nl-BE" sz="1100" b="1" kern="1200" noProof="0" dirty="0">
                          <a:solidFill>
                            <a:schemeClr val="bg2"/>
                          </a:solidFill>
                          <a:latin typeface="+mn-lt"/>
                          <a:ea typeface="+mn-ea"/>
                          <a:cs typeface="+mn-cs"/>
                        </a:rPr>
                        <a:t>ÉTÉ</a:t>
                      </a:r>
                      <a:endParaRPr lang="nl-BE" sz="1100" b="1" kern="1200" dirty="0">
                        <a:solidFill>
                          <a:schemeClr val="bg2"/>
                        </a:solidFill>
                        <a:latin typeface="+mn-lt"/>
                        <a:ea typeface="+mn-ea"/>
                        <a:cs typeface="+mn-cs"/>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100" b="1" dirty="0">
                          <a:solidFill>
                            <a:schemeClr val="bg2"/>
                          </a:solidFill>
                          <a:latin typeface="+mn-lt"/>
                        </a:rPr>
                        <a:t>DOMICILIATION</a:t>
                      </a: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100" b="1" dirty="0">
                          <a:solidFill>
                            <a:schemeClr val="bg2"/>
                          </a:solidFill>
                          <a:latin typeface="+mn-lt"/>
                        </a:rPr>
                        <a:t>ENVIRONNEMENT DE PAIEMENT DU FOURNISSEUR</a:t>
                      </a:r>
                      <a:endParaRPr lang="nl-BE" sz="1100" b="1" kern="1200" dirty="0">
                        <a:solidFill>
                          <a:schemeClr val="bg2"/>
                        </a:solidFill>
                        <a:latin typeface="+mn-lt"/>
                        <a:ea typeface="+mn-ea"/>
                        <a:cs typeface="+mn-cs"/>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100" b="1" dirty="0">
                          <a:solidFill>
                            <a:schemeClr val="bg2"/>
                          </a:solidFill>
                          <a:latin typeface="+mn-lt"/>
                        </a:rPr>
                        <a:t>AUTRE</a:t>
                      </a:r>
                      <a:endParaRPr lang="nl-BE" sz="1100" b="1" kern="1200" dirty="0">
                        <a:solidFill>
                          <a:schemeClr val="bg2"/>
                        </a:solidFill>
                        <a:latin typeface="+mn-lt"/>
                        <a:ea typeface="+mn-ea"/>
                        <a:cs typeface="+mn-cs"/>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bl>
          </a:graphicData>
        </a:graphic>
      </p:graphicFrame>
      <p:graphicFrame>
        <p:nvGraphicFramePr>
          <p:cNvPr id="11" name="Table 7">
            <a:extLst>
              <a:ext uri="{FF2B5EF4-FFF2-40B4-BE49-F238E27FC236}">
                <a16:creationId xmlns:a16="http://schemas.microsoft.com/office/drawing/2014/main" id="{697B3E39-2E03-4A20-92AE-7B206959EDD4}"/>
              </a:ext>
            </a:extLst>
          </p:cNvPr>
          <p:cNvGraphicFramePr>
            <a:graphicFrameLocks noGrp="1"/>
          </p:cNvGraphicFramePr>
          <p:nvPr>
            <p:extLst>
              <p:ext uri="{D42A27DB-BD31-4B8C-83A1-F6EECF244321}">
                <p14:modId xmlns:p14="http://schemas.microsoft.com/office/powerpoint/2010/main" val="30070636"/>
              </p:ext>
            </p:extLst>
          </p:nvPr>
        </p:nvGraphicFramePr>
        <p:xfrm>
          <a:off x="5374762" y="2115149"/>
          <a:ext cx="253016" cy="3798288"/>
        </p:xfrm>
        <a:graphic>
          <a:graphicData uri="http://schemas.openxmlformats.org/drawingml/2006/table">
            <a:tbl>
              <a:tblPr firstRow="1" bandRow="1">
                <a:tableStyleId>{2D5ABB26-0587-4C30-8999-92F81FD0307C}</a:tableStyleId>
              </a:tblPr>
              <a:tblGrid>
                <a:gridCol w="253016">
                  <a:extLst>
                    <a:ext uri="{9D8B030D-6E8A-4147-A177-3AD203B41FA5}">
                      <a16:colId xmlns:a16="http://schemas.microsoft.com/office/drawing/2014/main" val="3541401400"/>
                    </a:ext>
                  </a:extLst>
                </a:gridCol>
              </a:tblGrid>
              <a:tr h="474786">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10428906"/>
                  </a:ext>
                </a:extLst>
              </a:tr>
              <a:tr h="474786">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3402473"/>
                  </a:ext>
                </a:extLst>
              </a:tr>
              <a:tr h="474786">
                <a:tc>
                  <a:txBody>
                    <a:bodyPr/>
                    <a:lstStyle/>
                    <a:p>
                      <a:pPr algn="r"/>
                      <a:r>
                        <a:rPr lang="nl-BE" sz="1100" b="0" dirty="0">
                          <a:solidFill>
                            <a:schemeClr val="tx1"/>
                          </a:solidFill>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01392545"/>
                  </a:ext>
                </a:extLst>
              </a:tr>
              <a:tr h="474786">
                <a:tc>
                  <a:txBody>
                    <a:bodyPr/>
                    <a:lstStyle/>
                    <a:p>
                      <a:pPr algn="r"/>
                      <a:r>
                        <a:rPr lang="nl-BE" sz="1100" b="0" dirty="0">
                          <a:solidFill>
                            <a:schemeClr val="tx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6324978"/>
                  </a:ext>
                </a:extLst>
              </a:tr>
              <a:tr h="474786">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71854244"/>
                  </a:ext>
                </a:extLst>
              </a:tr>
              <a:tr h="474786">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83124664"/>
                  </a:ext>
                </a:extLst>
              </a:tr>
              <a:tr h="474786">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39077619"/>
                  </a:ext>
                </a:extLst>
              </a:tr>
              <a:tr h="474786">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2443627"/>
                  </a:ext>
                </a:extLst>
              </a:tr>
            </a:tbl>
          </a:graphicData>
        </a:graphic>
      </p:graphicFrame>
      <p:sp>
        <p:nvSpPr>
          <p:cNvPr id="12" name="TextBox 11">
            <a:extLst>
              <a:ext uri="{FF2B5EF4-FFF2-40B4-BE49-F238E27FC236}">
                <a16:creationId xmlns:a16="http://schemas.microsoft.com/office/drawing/2014/main" id="{3C07AEBB-41F5-4984-866F-5F6004F24D66}"/>
              </a:ext>
            </a:extLst>
          </p:cNvPr>
          <p:cNvSpPr txBox="1"/>
          <p:nvPr/>
        </p:nvSpPr>
        <p:spPr>
          <a:xfrm>
            <a:off x="5173137" y="5931888"/>
            <a:ext cx="726601" cy="276999"/>
          </a:xfrm>
          <a:prstGeom prst="rect">
            <a:avLst/>
          </a:prstGeom>
        </p:spPr>
        <p:txBody>
          <a:bodyPr vert="horz" wrap="square" lIns="0" tIns="0" rIns="0" bIns="0" rtlCol="0">
            <a:spAutoFit/>
          </a:bodyPr>
          <a:lstStyle/>
          <a:p>
            <a:pPr algn="ctr"/>
            <a:r>
              <a:rPr lang="nl-BE" sz="900" i="1" dirty="0" err="1"/>
              <a:t>Différence</a:t>
            </a:r>
            <a:r>
              <a:rPr lang="nl-BE" sz="900" i="1" dirty="0"/>
              <a:t> </a:t>
            </a:r>
          </a:p>
          <a:p>
            <a:pPr algn="ctr"/>
            <a:r>
              <a:rPr lang="nl-BE" sz="900" i="1" dirty="0"/>
              <a:t>2019</a:t>
            </a:r>
          </a:p>
        </p:txBody>
      </p:sp>
      <p:pic>
        <p:nvPicPr>
          <p:cNvPr id="10" name="Picture 9"/>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194141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51996" cy="3521968"/>
          </a:xfrm>
        </p:spPr>
        <p:txBody>
          <a:bodyPr/>
          <a:lstStyle/>
          <a:p>
            <a:r>
              <a:rPr lang="fr-BE">
                <a:solidFill>
                  <a:schemeClr val="tx2"/>
                </a:solidFill>
              </a:rPr>
              <a:t>Plateformes numériques pour les factures et l’administration</a:t>
            </a:r>
          </a:p>
        </p:txBody>
      </p:sp>
      <p:sp>
        <p:nvSpPr>
          <p:cNvPr id="4" name="Text Placeholder 3">
            <a:extLst>
              <a:ext uri="{FF2B5EF4-FFF2-40B4-BE49-F238E27FC236}">
                <a16:creationId xmlns:a16="http://schemas.microsoft.com/office/drawing/2014/main" id="{9D0AE09B-692A-411D-819A-6473C0D4D58C}"/>
              </a:ext>
            </a:extLst>
          </p:cNvPr>
          <p:cNvSpPr>
            <a:spLocks noGrp="1"/>
          </p:cNvSpPr>
          <p:nvPr>
            <p:ph type="body" sz="quarter" idx="13"/>
          </p:nvPr>
        </p:nvSpPr>
        <p:spPr>
          <a:xfrm>
            <a:off x="10354538" y="3287"/>
            <a:ext cx="1422482" cy="3231654"/>
          </a:xfrm>
        </p:spPr>
        <p:txBody>
          <a:bodyPr/>
          <a:lstStyle/>
          <a:p>
            <a:r>
              <a:rPr lang="nl-BE" dirty="0">
                <a:solidFill>
                  <a:schemeClr val="tx2"/>
                </a:solidFill>
              </a:rPr>
              <a:t>3</a:t>
            </a:r>
          </a:p>
        </p:txBody>
      </p:sp>
      <p:sp>
        <p:nvSpPr>
          <p:cNvPr id="6" name="Slide Number Placeholder 5">
            <a:extLst>
              <a:ext uri="{FF2B5EF4-FFF2-40B4-BE49-F238E27FC236}">
                <a16:creationId xmlns:a16="http://schemas.microsoft.com/office/drawing/2014/main" id="{73A615EF-D9C4-4D9C-A8B2-349E5A74BF22}"/>
              </a:ext>
            </a:extLst>
          </p:cNvPr>
          <p:cNvSpPr>
            <a:spLocks noGrp="1"/>
          </p:cNvSpPr>
          <p:nvPr>
            <p:ph type="sldNum" sz="quarter" idx="14"/>
          </p:nvPr>
        </p:nvSpPr>
        <p:spPr/>
        <p:txBody>
          <a:bodyPr/>
          <a:lstStyle/>
          <a:p>
            <a:fld id="{D61AABEC-672F-4B68-B914-690DA978312C}" type="slidenum">
              <a:rPr lang="nl-BE" smtClean="0"/>
              <a:pPr/>
              <a:t>16</a:t>
            </a:fld>
            <a:r>
              <a:rPr lang="nl-BE" dirty="0"/>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367316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546FF426-73FA-498E-8D7C-E3BCADF7118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605" r="15605"/>
          <a:stretch>
            <a:fillRect/>
          </a:stretch>
        </p:blipFill>
        <p:spPr/>
      </p:pic>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7988" y="368299"/>
            <a:ext cx="11376024" cy="827573"/>
          </a:xfrm>
          <a:solidFill>
            <a:schemeClr val="bg1"/>
          </a:solidFill>
        </p:spPr>
        <p:txBody>
          <a:bodyPr anchor="ctr">
            <a:normAutofit/>
          </a:bodyPr>
          <a:lstStyle/>
          <a:p>
            <a:r>
              <a:rPr lang="fr-BE" dirty="0"/>
              <a:t>Plateformes numériques pour les factures et l’administration</a:t>
            </a:r>
          </a:p>
        </p:txBody>
      </p:sp>
      <p:sp>
        <p:nvSpPr>
          <p:cNvPr id="2" name="Slide Number Placeholder 1">
            <a:extLst>
              <a:ext uri="{FF2B5EF4-FFF2-40B4-BE49-F238E27FC236}">
                <a16:creationId xmlns:a16="http://schemas.microsoft.com/office/drawing/2014/main" id="{9F06B683-9E47-46DC-8C6A-B38138622113}"/>
              </a:ext>
            </a:extLst>
          </p:cNvPr>
          <p:cNvSpPr>
            <a:spLocks noGrp="1"/>
          </p:cNvSpPr>
          <p:nvPr>
            <p:ph type="sldNum" sz="quarter" idx="18"/>
          </p:nvPr>
        </p:nvSpPr>
        <p:spPr/>
        <p:txBody>
          <a:bodyPr/>
          <a:lstStyle/>
          <a:p>
            <a:fld id="{D61AABEC-672F-4B68-B914-690DA978312C}" type="slidenum">
              <a:rPr lang="nl-BE" smtClean="0"/>
              <a:pPr/>
              <a:t>17</a:t>
            </a:fld>
            <a:r>
              <a:rPr lang="nl-BE" dirty="0"/>
              <a:t> </a:t>
            </a:r>
          </a:p>
        </p:txBody>
      </p:sp>
      <p:graphicFrame>
        <p:nvGraphicFramePr>
          <p:cNvPr id="18" name="Tableau 66">
            <a:extLst>
              <a:ext uri="{FF2B5EF4-FFF2-40B4-BE49-F238E27FC236}">
                <a16:creationId xmlns:a16="http://schemas.microsoft.com/office/drawing/2014/main" id="{4A640072-3D4E-4B7D-B96B-08ABD9B86179}"/>
              </a:ext>
            </a:extLst>
          </p:cNvPr>
          <p:cNvGraphicFramePr>
            <a:graphicFrameLocks noGrp="1"/>
          </p:cNvGraphicFramePr>
          <p:nvPr>
            <p:extLst>
              <p:ext uri="{D42A27DB-BD31-4B8C-83A1-F6EECF244321}">
                <p14:modId xmlns:p14="http://schemas.microsoft.com/office/powerpoint/2010/main" val="3989259535"/>
              </p:ext>
            </p:extLst>
          </p:nvPr>
        </p:nvGraphicFramePr>
        <p:xfrm>
          <a:off x="407988" y="1196975"/>
          <a:ext cx="4550874" cy="5002698"/>
        </p:xfrm>
        <a:graphic>
          <a:graphicData uri="http://schemas.openxmlformats.org/drawingml/2006/table">
            <a:tbl>
              <a:tblPr firstRow="1" lastRow="1">
                <a:tableStyleId>{5C22544A-7EE6-4342-B048-85BDC9FD1C3A}</a:tableStyleId>
              </a:tblPr>
              <a:tblGrid>
                <a:gridCol w="374439">
                  <a:extLst>
                    <a:ext uri="{9D8B030D-6E8A-4147-A177-3AD203B41FA5}">
                      <a16:colId xmlns:a16="http://schemas.microsoft.com/office/drawing/2014/main" val="310438399"/>
                    </a:ext>
                  </a:extLst>
                </a:gridCol>
                <a:gridCol w="4176435">
                  <a:extLst>
                    <a:ext uri="{9D8B030D-6E8A-4147-A177-3AD203B41FA5}">
                      <a16:colId xmlns:a16="http://schemas.microsoft.com/office/drawing/2014/main" val="2994831520"/>
                    </a:ext>
                  </a:extLst>
                </a:gridCol>
              </a:tblGrid>
              <a:tr h="1667566">
                <a:tc>
                  <a:txBody>
                    <a:bodyPr/>
                    <a:lstStyle/>
                    <a:p>
                      <a:pPr algn="ctr"/>
                      <a:r>
                        <a:rPr lang="nl-BE" sz="48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BE" sz="1400" b="1" dirty="0">
                          <a:solidFill>
                            <a:schemeClr val="bg2"/>
                          </a:solidFill>
                        </a:rPr>
                        <a:t>Les différentes plateformes de facturation électronique sont largement connues</a:t>
                      </a:r>
                      <a:endParaRPr lang="nl-BE" sz="1400" b="1" dirty="0">
                        <a:solidFill>
                          <a:schemeClr val="bg2"/>
                        </a:solidFill>
                      </a:endParaRP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667566">
                <a:tc>
                  <a:txBody>
                    <a:bodyPr/>
                    <a:lstStyle/>
                    <a:p>
                      <a:pPr algn="ctr"/>
                      <a:r>
                        <a:rPr lang="nl-BE" sz="48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rgbClr val="2F469C"/>
                          </a:solidFill>
                          <a:effectLst/>
                          <a:uLnTx/>
                          <a:uFillTx/>
                          <a:latin typeface="+mn-lt"/>
                          <a:ea typeface="+mn-ea"/>
                          <a:cs typeface="+mn-cs"/>
                        </a:rPr>
                        <a:t>Outre l'utilisation habituelle des services bancaires par ordinateur, les services bancaires mobiles sont très répandus</a:t>
                      </a:r>
                      <a:endParaRPr kumimoji="0" lang="nl-BE" sz="1400" b="1" i="0" u="none" strike="noStrike" kern="1200" cap="none" spc="0" normalizeH="0" baseline="0" noProof="0" dirty="0">
                        <a:ln>
                          <a:noFill/>
                        </a:ln>
                        <a:solidFill>
                          <a:srgbClr val="2F469C"/>
                        </a:solidFill>
                        <a:effectLst/>
                        <a:uLnTx/>
                        <a:uFillTx/>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667566">
                <a:tc>
                  <a:txBody>
                    <a:bodyPr/>
                    <a:lstStyle/>
                    <a:p>
                      <a:pPr algn="ctr"/>
                      <a:r>
                        <a:rPr lang="nl-BE" sz="4800" b="1" dirty="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BE" sz="1400" b="1" dirty="0">
                          <a:solidFill>
                            <a:schemeClr val="bg2"/>
                          </a:solidFill>
                        </a:rPr>
                        <a:t>Nous utilisons également plus souvent, voire quotidiennement, des plateformes pour payer les factures par voie électronique (en particulier, les services bancaires mobiles ont le vent en poupe)</a:t>
                      </a:r>
                      <a:endParaRPr lang="nl-BE" sz="1400" b="1" dirty="0">
                        <a:solidFill>
                          <a:schemeClr val="bg2"/>
                        </a:solidFill>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bl>
          </a:graphicData>
        </a:graphic>
      </p:graphicFrame>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3655243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EF0B411C-C3BA-4BEA-9AE5-1C4E0E2E66A3}"/>
              </a:ext>
            </a:extLst>
          </p:cNvPr>
          <p:cNvGraphicFramePr/>
          <p:nvPr>
            <p:extLst>
              <p:ext uri="{D42A27DB-BD31-4B8C-83A1-F6EECF244321}">
                <p14:modId xmlns:p14="http://schemas.microsoft.com/office/powerpoint/2010/main" val="151448036"/>
              </p:ext>
            </p:extLst>
          </p:nvPr>
        </p:nvGraphicFramePr>
        <p:xfrm>
          <a:off x="407988" y="2133599"/>
          <a:ext cx="9288462"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72044" y="6247239"/>
            <a:ext cx="10080000" cy="492443"/>
          </a:xfrm>
        </p:spPr>
        <p:txBody>
          <a:bodyPr/>
          <a:lstStyle/>
          <a:p>
            <a:r>
              <a:rPr lang="fr-BE" dirty="0"/>
              <a:t>Base :	Tous les sondés (n=1000)</a:t>
            </a:r>
          </a:p>
          <a:p>
            <a:r>
              <a:rPr lang="fr-BE" dirty="0"/>
              <a:t>Question :	Q13. Quels services parmi les suivants connaissez-vous et/ou utilisez-vous pour recevoir, traiter et ou régler des factures et/ou des communications ?</a:t>
            </a:r>
          </a:p>
          <a:p>
            <a:r>
              <a:rPr lang="fr-BE" b="1" dirty="0">
                <a:solidFill>
                  <a:schemeClr val="tx2"/>
                </a:solidFill>
              </a:rPr>
              <a:t>+X</a:t>
            </a:r>
            <a:r>
              <a:rPr lang="fr-BE" dirty="0"/>
              <a:t> </a:t>
            </a:r>
            <a:r>
              <a:rPr lang="fr-BE" b="1" dirty="0">
                <a:solidFill>
                  <a:schemeClr val="accent5"/>
                </a:solidFill>
              </a:rPr>
              <a:t>-X</a:t>
            </a:r>
            <a:r>
              <a:rPr lang="fr-BE" dirty="0"/>
              <a:t>	Différence significative par rapport à la vague précédente</a:t>
            </a:r>
          </a:p>
          <a:p>
            <a:r>
              <a:rPr lang="fr-BE" dirty="0"/>
              <a:t>*	Nouvelle option ajoutée au questionnaire à partir de 2020</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18</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fr-BE" sz="1600" dirty="0"/>
              <a:t>Les services bancaires par ordinateur et les services bancaires mobiles sont de loin les plateformes numériques les plus connues et les plus utilisées. Les services bancaires mobiles sont utilisés par la majorité.</a:t>
            </a:r>
            <a:endParaRPr lang="nl-BE" sz="1600" dirty="0"/>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p:txBody>
          <a:bodyPr>
            <a:normAutofit/>
          </a:bodyPr>
          <a:lstStyle/>
          <a:p>
            <a:r>
              <a:rPr lang="fr-BE" dirty="0"/>
              <a:t>Dans quelle mesure les belges sont-ils familiarisés avec les plateformes numériques ?</a:t>
            </a:r>
          </a:p>
        </p:txBody>
      </p:sp>
      <p:graphicFrame>
        <p:nvGraphicFramePr>
          <p:cNvPr id="20" name="Table 19">
            <a:extLst>
              <a:ext uri="{FF2B5EF4-FFF2-40B4-BE49-F238E27FC236}">
                <a16:creationId xmlns:a16="http://schemas.microsoft.com/office/drawing/2014/main" id="{48714EF1-0FF9-4B06-B4E7-9E9649CFDA7F}"/>
              </a:ext>
            </a:extLst>
          </p:cNvPr>
          <p:cNvGraphicFramePr>
            <a:graphicFrameLocks noGrp="1"/>
          </p:cNvGraphicFramePr>
          <p:nvPr>
            <p:extLst>
              <p:ext uri="{D42A27DB-BD31-4B8C-83A1-F6EECF244321}">
                <p14:modId xmlns:p14="http://schemas.microsoft.com/office/powerpoint/2010/main" val="1241534894"/>
              </p:ext>
            </p:extLst>
          </p:nvPr>
        </p:nvGraphicFramePr>
        <p:xfrm>
          <a:off x="9696449" y="3086826"/>
          <a:ext cx="2088000" cy="1719837"/>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nl-BE" sz="1200" dirty="0">
                          <a:solidFill>
                            <a:schemeClr val="tx2">
                              <a:lumMod val="75000"/>
                            </a:schemeClr>
                          </a:solidFill>
                          <a:latin typeface="+mn-lt"/>
                          <a:sym typeface="Wingdings 2" panose="05020102010507070707" pitchFamily="18" charset="2"/>
                        </a:rPr>
                        <a:t></a:t>
                      </a:r>
                      <a:endParaRPr lang="nl-BE" sz="1200" dirty="0">
                        <a:solidFill>
                          <a:schemeClr val="tx2">
                            <a:lumMod val="75000"/>
                          </a:schemeClr>
                        </a:solidFill>
                        <a:latin typeface="+mn-lt"/>
                      </a:endParaRPr>
                    </a:p>
                  </a:txBody>
                  <a:tcPr marL="36000" marR="36000" marT="0" marB="0" anchor="ctr">
                    <a:noFill/>
                  </a:tcPr>
                </a:tc>
                <a:tc>
                  <a:txBody>
                    <a:bodyPr/>
                    <a:lstStyle/>
                    <a:p>
                      <a:r>
                        <a:rPr lang="nl-BE" sz="1200" dirty="0" err="1">
                          <a:latin typeface="+mn-lt"/>
                        </a:rPr>
                        <a:t>Connu</a:t>
                      </a:r>
                      <a:r>
                        <a:rPr lang="nl-BE" sz="1200" dirty="0">
                          <a:latin typeface="+mn-lt"/>
                        </a:rPr>
                        <a:t>, </a:t>
                      </a:r>
                      <a:r>
                        <a:rPr lang="nl-BE" sz="1200" dirty="0" err="1">
                          <a:latin typeface="+mn-lt"/>
                        </a:rPr>
                        <a:t>utilisé</a:t>
                      </a:r>
                      <a:endParaRPr lang="nl-BE" sz="1200" dirty="0">
                        <a:latin typeface="+mn-lt"/>
                      </a:endParaRPr>
                    </a:p>
                  </a:txBody>
                  <a:tcPr marL="36000" marR="36000" marT="0" marB="0" anchor="ctr">
                    <a:noFill/>
                  </a:tcPr>
                </a:tc>
                <a:extLst>
                  <a:ext uri="{0D108BD9-81ED-4DB2-BD59-A6C34878D82A}">
                    <a16:rowId xmlns:a16="http://schemas.microsoft.com/office/drawing/2014/main" val="2049083711"/>
                  </a:ext>
                </a:extLst>
              </a:tr>
              <a:tr h="573279">
                <a:tc>
                  <a:txBody>
                    <a:bodyPr/>
                    <a:lstStyle/>
                    <a:p>
                      <a:pPr algn="r"/>
                      <a:r>
                        <a:rPr lang="nl-BE" sz="1200" dirty="0">
                          <a:solidFill>
                            <a:schemeClr val="accent2"/>
                          </a:solidFill>
                          <a:latin typeface="+mn-lt"/>
                          <a:sym typeface="Wingdings 2" panose="05020102010507070707" pitchFamily="18" charset="2"/>
                        </a:rPr>
                        <a:t></a:t>
                      </a:r>
                      <a:endParaRPr lang="nl-BE" sz="1200" dirty="0">
                        <a:solidFill>
                          <a:schemeClr val="accent2"/>
                        </a:solidFill>
                        <a:latin typeface="+mn-lt"/>
                      </a:endParaRPr>
                    </a:p>
                  </a:txBody>
                  <a:tcPr marL="36000" marR="36000" marT="0" marB="0" anchor="ctr">
                    <a:noFill/>
                  </a:tcPr>
                </a:tc>
                <a:tc>
                  <a:txBody>
                    <a:bodyPr/>
                    <a:lstStyle/>
                    <a:p>
                      <a:r>
                        <a:rPr lang="nl-BE" sz="1200" dirty="0" err="1">
                          <a:latin typeface="+mn-lt"/>
                        </a:rPr>
                        <a:t>Connu</a:t>
                      </a:r>
                      <a:r>
                        <a:rPr lang="nl-BE" sz="1200" dirty="0">
                          <a:latin typeface="+mn-lt"/>
                        </a:rPr>
                        <a:t>, </a:t>
                      </a:r>
                      <a:r>
                        <a:rPr lang="nl-BE" sz="1200" dirty="0" err="1">
                          <a:latin typeface="+mn-lt"/>
                        </a:rPr>
                        <a:t>inutilisé</a:t>
                      </a:r>
                      <a:endParaRPr lang="nl-BE" sz="1200" dirty="0">
                        <a:latin typeface="+mn-lt"/>
                      </a:endParaRPr>
                    </a:p>
                  </a:txBody>
                  <a:tcPr marL="36000" marR="36000" marT="0" marB="0" anchor="ctr">
                    <a:noFill/>
                  </a:tcPr>
                </a:tc>
                <a:extLst>
                  <a:ext uri="{0D108BD9-81ED-4DB2-BD59-A6C34878D82A}">
                    <a16:rowId xmlns:a16="http://schemas.microsoft.com/office/drawing/2014/main" val="2426978870"/>
                  </a:ext>
                </a:extLst>
              </a:tr>
              <a:tr h="573279">
                <a:tc>
                  <a:txBody>
                    <a:bodyPr/>
                    <a:lstStyle/>
                    <a:p>
                      <a:pPr algn="r"/>
                      <a:r>
                        <a:rPr lang="nl-BE" sz="1200" dirty="0">
                          <a:solidFill>
                            <a:schemeClr val="accent5"/>
                          </a:solidFill>
                          <a:latin typeface="+mn-lt"/>
                          <a:sym typeface="Wingdings 2" panose="05020102010507070707" pitchFamily="18" charset="2"/>
                        </a:rPr>
                        <a:t></a:t>
                      </a:r>
                      <a:endParaRPr lang="nl-BE" sz="1200" dirty="0">
                        <a:solidFill>
                          <a:schemeClr val="accent5"/>
                        </a:solidFill>
                        <a:latin typeface="+mn-lt"/>
                      </a:endParaRPr>
                    </a:p>
                  </a:txBody>
                  <a:tcPr marL="36000" marR="36000" marT="0" marB="0" anchor="ctr">
                    <a:noFill/>
                  </a:tcPr>
                </a:tc>
                <a:tc>
                  <a:txBody>
                    <a:bodyPr/>
                    <a:lstStyle/>
                    <a:p>
                      <a:r>
                        <a:rPr lang="nl-BE" sz="1200" dirty="0" err="1">
                          <a:latin typeface="+mn-lt"/>
                        </a:rPr>
                        <a:t>Inconnu</a:t>
                      </a:r>
                      <a:endParaRPr lang="nl-BE" sz="1200" dirty="0">
                        <a:latin typeface="+mn-lt"/>
                      </a:endParaRPr>
                    </a:p>
                  </a:txBody>
                  <a:tcPr marL="36000" marR="36000" marT="0" marB="0" anchor="ctr">
                    <a:noFill/>
                  </a:tcPr>
                </a:tc>
                <a:extLst>
                  <a:ext uri="{0D108BD9-81ED-4DB2-BD59-A6C34878D82A}">
                    <a16:rowId xmlns:a16="http://schemas.microsoft.com/office/drawing/2014/main" val="2161268009"/>
                  </a:ext>
                </a:extLst>
              </a:tr>
            </a:tbl>
          </a:graphicData>
        </a:graphic>
      </p:graphicFrame>
      <p:graphicFrame>
        <p:nvGraphicFramePr>
          <p:cNvPr id="8" name="Table 3">
            <a:extLst>
              <a:ext uri="{FF2B5EF4-FFF2-40B4-BE49-F238E27FC236}">
                <a16:creationId xmlns:a16="http://schemas.microsoft.com/office/drawing/2014/main" id="{936AFDD6-6662-4CA0-896F-339EF9E5473D}"/>
              </a:ext>
            </a:extLst>
          </p:cNvPr>
          <p:cNvGraphicFramePr>
            <a:graphicFrameLocks noGrp="1"/>
          </p:cNvGraphicFramePr>
          <p:nvPr>
            <p:extLst>
              <p:ext uri="{D42A27DB-BD31-4B8C-83A1-F6EECF244321}">
                <p14:modId xmlns:p14="http://schemas.microsoft.com/office/powerpoint/2010/main" val="1789293229"/>
              </p:ext>
            </p:extLst>
          </p:nvPr>
        </p:nvGraphicFramePr>
        <p:xfrm>
          <a:off x="463368" y="2224221"/>
          <a:ext cx="9288456" cy="274320"/>
        </p:xfrm>
        <a:graphic>
          <a:graphicData uri="http://schemas.openxmlformats.org/drawingml/2006/table">
            <a:tbl>
              <a:tblPr firstRow="1" bandRow="1">
                <a:tableStyleId>{2D5ABB26-0587-4C30-8999-92F81FD0307C}</a:tableStyleId>
              </a:tblPr>
              <a:tblGrid>
                <a:gridCol w="844405">
                  <a:extLst>
                    <a:ext uri="{9D8B030D-6E8A-4147-A177-3AD203B41FA5}">
                      <a16:colId xmlns:a16="http://schemas.microsoft.com/office/drawing/2014/main" val="1059594663"/>
                    </a:ext>
                  </a:extLst>
                </a:gridCol>
                <a:gridCol w="898505">
                  <a:extLst>
                    <a:ext uri="{9D8B030D-6E8A-4147-A177-3AD203B41FA5}">
                      <a16:colId xmlns:a16="http://schemas.microsoft.com/office/drawing/2014/main" val="1230890923"/>
                    </a:ext>
                  </a:extLst>
                </a:gridCol>
                <a:gridCol w="790306">
                  <a:extLst>
                    <a:ext uri="{9D8B030D-6E8A-4147-A177-3AD203B41FA5}">
                      <a16:colId xmlns:a16="http://schemas.microsoft.com/office/drawing/2014/main" val="3494198622"/>
                    </a:ext>
                  </a:extLst>
                </a:gridCol>
                <a:gridCol w="844405">
                  <a:extLst>
                    <a:ext uri="{9D8B030D-6E8A-4147-A177-3AD203B41FA5}">
                      <a16:colId xmlns:a16="http://schemas.microsoft.com/office/drawing/2014/main" val="3112220874"/>
                    </a:ext>
                  </a:extLst>
                </a:gridCol>
                <a:gridCol w="844405">
                  <a:extLst>
                    <a:ext uri="{9D8B030D-6E8A-4147-A177-3AD203B41FA5}">
                      <a16:colId xmlns:a16="http://schemas.microsoft.com/office/drawing/2014/main" val="291967940"/>
                    </a:ext>
                  </a:extLst>
                </a:gridCol>
                <a:gridCol w="844405">
                  <a:extLst>
                    <a:ext uri="{9D8B030D-6E8A-4147-A177-3AD203B41FA5}">
                      <a16:colId xmlns:a16="http://schemas.microsoft.com/office/drawing/2014/main" val="2399671646"/>
                    </a:ext>
                  </a:extLst>
                </a:gridCol>
                <a:gridCol w="844405">
                  <a:extLst>
                    <a:ext uri="{9D8B030D-6E8A-4147-A177-3AD203B41FA5}">
                      <a16:colId xmlns:a16="http://schemas.microsoft.com/office/drawing/2014/main" val="4189436830"/>
                    </a:ext>
                  </a:extLst>
                </a:gridCol>
                <a:gridCol w="844405">
                  <a:extLst>
                    <a:ext uri="{9D8B030D-6E8A-4147-A177-3AD203B41FA5}">
                      <a16:colId xmlns:a16="http://schemas.microsoft.com/office/drawing/2014/main" val="4269586842"/>
                    </a:ext>
                  </a:extLst>
                </a:gridCol>
                <a:gridCol w="844405">
                  <a:extLst>
                    <a:ext uri="{9D8B030D-6E8A-4147-A177-3AD203B41FA5}">
                      <a16:colId xmlns:a16="http://schemas.microsoft.com/office/drawing/2014/main" val="1458212512"/>
                    </a:ext>
                  </a:extLst>
                </a:gridCol>
                <a:gridCol w="844405">
                  <a:extLst>
                    <a:ext uri="{9D8B030D-6E8A-4147-A177-3AD203B41FA5}">
                      <a16:colId xmlns:a16="http://schemas.microsoft.com/office/drawing/2014/main" val="2512334351"/>
                    </a:ext>
                  </a:extLst>
                </a:gridCol>
                <a:gridCol w="844405">
                  <a:extLst>
                    <a:ext uri="{9D8B030D-6E8A-4147-A177-3AD203B41FA5}">
                      <a16:colId xmlns:a16="http://schemas.microsoft.com/office/drawing/2014/main" val="1309997238"/>
                    </a:ext>
                  </a:extLst>
                </a:gridCol>
              </a:tblGrid>
              <a:tr h="214918">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sp>
        <p:nvSpPr>
          <p:cNvPr id="12" name="TextBox 11">
            <a:extLst>
              <a:ext uri="{FF2B5EF4-FFF2-40B4-BE49-F238E27FC236}">
                <a16:creationId xmlns:a16="http://schemas.microsoft.com/office/drawing/2014/main" id="{1BAE64BF-E5C2-4C30-971B-F6903D06FB28}"/>
              </a:ext>
            </a:extLst>
          </p:cNvPr>
          <p:cNvSpPr txBox="1"/>
          <p:nvPr/>
        </p:nvSpPr>
        <p:spPr>
          <a:xfrm>
            <a:off x="9792248" y="2345368"/>
            <a:ext cx="2778034" cy="169277"/>
          </a:xfrm>
          <a:prstGeom prst="rect">
            <a:avLst/>
          </a:prstGeom>
        </p:spPr>
        <p:txBody>
          <a:bodyPr vert="horz" wrap="square" lIns="0" tIns="0" rIns="0" bIns="0" rtlCol="0">
            <a:spAutoFit/>
          </a:bodyPr>
          <a:lstStyle/>
          <a:p>
            <a:pPr algn="l"/>
            <a:r>
              <a:rPr lang="nl-BE" sz="1100" i="1" dirty="0" err="1"/>
              <a:t>Différence</a:t>
            </a:r>
            <a:r>
              <a:rPr lang="nl-BE" sz="1100" i="1" dirty="0"/>
              <a:t> “</a:t>
            </a:r>
            <a:r>
              <a:rPr lang="nl-BE" sz="1100" i="1" dirty="0" err="1"/>
              <a:t>connu</a:t>
            </a:r>
            <a:r>
              <a:rPr lang="nl-BE" sz="1100" i="1" dirty="0"/>
              <a:t>, </a:t>
            </a:r>
            <a:r>
              <a:rPr lang="nl-BE" sz="1100" i="1" dirty="0" err="1"/>
              <a:t>utilisé</a:t>
            </a:r>
            <a:r>
              <a:rPr lang="nl-BE" sz="1100" i="1" dirty="0"/>
              <a:t>” en 2019</a:t>
            </a:r>
          </a:p>
        </p:txBody>
      </p:sp>
      <p:sp>
        <p:nvSpPr>
          <p:cNvPr id="13" name="TextBox 12">
            <a:extLst>
              <a:ext uri="{FF2B5EF4-FFF2-40B4-BE49-F238E27FC236}">
                <a16:creationId xmlns:a16="http://schemas.microsoft.com/office/drawing/2014/main" id="{20EA7690-6AE2-41DF-978B-5FE18B0C5B0D}"/>
              </a:ext>
            </a:extLst>
          </p:cNvPr>
          <p:cNvSpPr txBox="1"/>
          <p:nvPr/>
        </p:nvSpPr>
        <p:spPr>
          <a:xfrm>
            <a:off x="9792248" y="5436498"/>
            <a:ext cx="2778034" cy="169277"/>
          </a:xfrm>
          <a:prstGeom prst="rect">
            <a:avLst/>
          </a:prstGeom>
        </p:spPr>
        <p:txBody>
          <a:bodyPr vert="horz" wrap="square" lIns="0" tIns="0" rIns="0" bIns="0" rtlCol="0">
            <a:spAutoFit/>
          </a:bodyPr>
          <a:lstStyle/>
          <a:p>
            <a:pPr algn="l"/>
            <a:r>
              <a:rPr lang="nl-BE" sz="1100" i="1" dirty="0" err="1"/>
              <a:t>Différence</a:t>
            </a:r>
            <a:r>
              <a:rPr lang="nl-BE" sz="1100" i="1" dirty="0"/>
              <a:t> “</a:t>
            </a:r>
            <a:r>
              <a:rPr lang="nl-BE" sz="1100" i="1" dirty="0" err="1"/>
              <a:t>inconnu</a:t>
            </a:r>
            <a:r>
              <a:rPr lang="nl-BE" sz="1100" i="1" dirty="0"/>
              <a:t>” en 2019</a:t>
            </a:r>
          </a:p>
        </p:txBody>
      </p:sp>
      <p:sp>
        <p:nvSpPr>
          <p:cNvPr id="59" name="TextBox 58">
            <a:extLst>
              <a:ext uri="{FF2B5EF4-FFF2-40B4-BE49-F238E27FC236}">
                <a16:creationId xmlns:a16="http://schemas.microsoft.com/office/drawing/2014/main" id="{C735EE30-2A95-4C95-BD34-06834BEB99D2}"/>
              </a:ext>
            </a:extLst>
          </p:cNvPr>
          <p:cNvSpPr txBox="1"/>
          <p:nvPr/>
        </p:nvSpPr>
        <p:spPr>
          <a:xfrm>
            <a:off x="1064137" y="5223256"/>
            <a:ext cx="339634" cy="184666"/>
          </a:xfrm>
          <a:prstGeom prst="rect">
            <a:avLst/>
          </a:prstGeom>
        </p:spPr>
        <p:txBody>
          <a:bodyPr vert="horz" wrap="square" lIns="0" tIns="0" rIns="0" bIns="0" rtlCol="0">
            <a:spAutoFit/>
          </a:bodyPr>
          <a:lstStyle/>
          <a:p>
            <a:r>
              <a:rPr lang="nl-BE" sz="1200" dirty="0"/>
              <a:t>+1</a:t>
            </a:r>
          </a:p>
        </p:txBody>
      </p:sp>
      <p:sp>
        <p:nvSpPr>
          <p:cNvPr id="60" name="TextBox 59">
            <a:extLst>
              <a:ext uri="{FF2B5EF4-FFF2-40B4-BE49-F238E27FC236}">
                <a16:creationId xmlns:a16="http://schemas.microsoft.com/office/drawing/2014/main" id="{57CF76DB-3BB3-40F9-AE2B-37D263DEBEEC}"/>
              </a:ext>
            </a:extLst>
          </p:cNvPr>
          <p:cNvSpPr txBox="1"/>
          <p:nvPr/>
        </p:nvSpPr>
        <p:spPr>
          <a:xfrm>
            <a:off x="1904969" y="4926626"/>
            <a:ext cx="339634" cy="184666"/>
          </a:xfrm>
          <a:prstGeom prst="rect">
            <a:avLst/>
          </a:prstGeom>
        </p:spPr>
        <p:txBody>
          <a:bodyPr vert="horz" wrap="square" lIns="0" tIns="0" rIns="0" bIns="0" rtlCol="0">
            <a:spAutoFit/>
          </a:bodyPr>
          <a:lstStyle/>
          <a:p>
            <a:r>
              <a:rPr lang="nl-BE" sz="1200" b="1" dirty="0">
                <a:solidFill>
                  <a:srgbClr val="C00000"/>
                </a:solidFill>
              </a:rPr>
              <a:t>-5</a:t>
            </a:r>
          </a:p>
        </p:txBody>
      </p:sp>
      <p:sp>
        <p:nvSpPr>
          <p:cNvPr id="61" name="TextBox 60">
            <a:extLst>
              <a:ext uri="{FF2B5EF4-FFF2-40B4-BE49-F238E27FC236}">
                <a16:creationId xmlns:a16="http://schemas.microsoft.com/office/drawing/2014/main" id="{E5B51D17-B575-4366-B1D1-193043260734}"/>
              </a:ext>
            </a:extLst>
          </p:cNvPr>
          <p:cNvSpPr txBox="1"/>
          <p:nvPr/>
        </p:nvSpPr>
        <p:spPr>
          <a:xfrm>
            <a:off x="4431487" y="3556219"/>
            <a:ext cx="339634" cy="184666"/>
          </a:xfrm>
          <a:prstGeom prst="rect">
            <a:avLst/>
          </a:prstGeom>
        </p:spPr>
        <p:txBody>
          <a:bodyPr vert="horz" wrap="square" lIns="0" tIns="0" rIns="0" bIns="0" rtlCol="0">
            <a:spAutoFit/>
          </a:bodyPr>
          <a:lstStyle/>
          <a:p>
            <a:r>
              <a:rPr lang="nl-BE" sz="1200" dirty="0"/>
              <a:t>-1</a:t>
            </a:r>
          </a:p>
        </p:txBody>
      </p:sp>
      <p:sp>
        <p:nvSpPr>
          <p:cNvPr id="62" name="TextBox 61">
            <a:extLst>
              <a:ext uri="{FF2B5EF4-FFF2-40B4-BE49-F238E27FC236}">
                <a16:creationId xmlns:a16="http://schemas.microsoft.com/office/drawing/2014/main" id="{A914C39A-53CD-4FA7-BD23-08EA8DE4CF7B}"/>
              </a:ext>
            </a:extLst>
          </p:cNvPr>
          <p:cNvSpPr txBox="1"/>
          <p:nvPr/>
        </p:nvSpPr>
        <p:spPr>
          <a:xfrm>
            <a:off x="6168288" y="3456297"/>
            <a:ext cx="339634" cy="184666"/>
          </a:xfrm>
          <a:prstGeom prst="rect">
            <a:avLst/>
          </a:prstGeom>
        </p:spPr>
        <p:txBody>
          <a:bodyPr vert="horz" wrap="square" lIns="0" tIns="0" rIns="0" bIns="0" rtlCol="0">
            <a:spAutoFit/>
          </a:bodyPr>
          <a:lstStyle/>
          <a:p>
            <a:r>
              <a:rPr lang="nl-BE" sz="1200" dirty="0"/>
              <a:t>+1</a:t>
            </a:r>
          </a:p>
        </p:txBody>
      </p:sp>
      <p:sp>
        <p:nvSpPr>
          <p:cNvPr id="63" name="TextBox 62">
            <a:extLst>
              <a:ext uri="{FF2B5EF4-FFF2-40B4-BE49-F238E27FC236}">
                <a16:creationId xmlns:a16="http://schemas.microsoft.com/office/drawing/2014/main" id="{C9B4D315-ED28-4FDA-85F0-6A2A14CC4D52}"/>
              </a:ext>
            </a:extLst>
          </p:cNvPr>
          <p:cNvSpPr txBox="1"/>
          <p:nvPr/>
        </p:nvSpPr>
        <p:spPr>
          <a:xfrm>
            <a:off x="7851132" y="3169375"/>
            <a:ext cx="339634" cy="184666"/>
          </a:xfrm>
          <a:prstGeom prst="rect">
            <a:avLst/>
          </a:prstGeom>
        </p:spPr>
        <p:txBody>
          <a:bodyPr vert="horz" wrap="square" lIns="0" tIns="0" rIns="0" bIns="0" rtlCol="0">
            <a:spAutoFit/>
          </a:bodyPr>
          <a:lstStyle/>
          <a:p>
            <a:r>
              <a:rPr lang="nl-BE" sz="1200" dirty="0"/>
              <a:t>-</a:t>
            </a:r>
          </a:p>
        </p:txBody>
      </p:sp>
      <p:sp>
        <p:nvSpPr>
          <p:cNvPr id="65" name="TextBox 64">
            <a:extLst>
              <a:ext uri="{FF2B5EF4-FFF2-40B4-BE49-F238E27FC236}">
                <a16:creationId xmlns:a16="http://schemas.microsoft.com/office/drawing/2014/main" id="{C0742FC3-418A-41CC-825B-F9420E3372F0}"/>
              </a:ext>
            </a:extLst>
          </p:cNvPr>
          <p:cNvSpPr txBox="1"/>
          <p:nvPr/>
        </p:nvSpPr>
        <p:spPr>
          <a:xfrm>
            <a:off x="9545416" y="2422309"/>
            <a:ext cx="339634" cy="184666"/>
          </a:xfrm>
          <a:prstGeom prst="rect">
            <a:avLst/>
          </a:prstGeom>
        </p:spPr>
        <p:txBody>
          <a:bodyPr vert="horz" wrap="square" lIns="0" tIns="0" rIns="0" bIns="0" rtlCol="0">
            <a:spAutoFit/>
          </a:bodyPr>
          <a:lstStyle/>
          <a:p>
            <a:r>
              <a:rPr lang="nl-BE" sz="1200" dirty="0"/>
              <a:t>-1</a:t>
            </a:r>
          </a:p>
        </p:txBody>
      </p:sp>
      <p:graphicFrame>
        <p:nvGraphicFramePr>
          <p:cNvPr id="21" name="Table 3">
            <a:extLst>
              <a:ext uri="{FF2B5EF4-FFF2-40B4-BE49-F238E27FC236}">
                <a16:creationId xmlns:a16="http://schemas.microsoft.com/office/drawing/2014/main" id="{29156DC9-FBC3-4BA4-AFEC-415BEDA934EC}"/>
              </a:ext>
            </a:extLst>
          </p:cNvPr>
          <p:cNvGraphicFramePr>
            <a:graphicFrameLocks noGrp="1"/>
          </p:cNvGraphicFramePr>
          <p:nvPr>
            <p:extLst>
              <p:ext uri="{D42A27DB-BD31-4B8C-83A1-F6EECF244321}">
                <p14:modId xmlns:p14="http://schemas.microsoft.com/office/powerpoint/2010/main" val="1373466014"/>
              </p:ext>
            </p:extLst>
          </p:nvPr>
        </p:nvGraphicFramePr>
        <p:xfrm>
          <a:off x="463368" y="5376075"/>
          <a:ext cx="9288456" cy="301752"/>
        </p:xfrm>
        <a:graphic>
          <a:graphicData uri="http://schemas.openxmlformats.org/drawingml/2006/table">
            <a:tbl>
              <a:tblPr firstRow="1" bandRow="1">
                <a:tableStyleId>{2D5ABB26-0587-4C30-8999-92F81FD0307C}</a:tableStyleId>
              </a:tblPr>
              <a:tblGrid>
                <a:gridCol w="844405">
                  <a:extLst>
                    <a:ext uri="{9D8B030D-6E8A-4147-A177-3AD203B41FA5}">
                      <a16:colId xmlns:a16="http://schemas.microsoft.com/office/drawing/2014/main" val="1059594663"/>
                    </a:ext>
                  </a:extLst>
                </a:gridCol>
                <a:gridCol w="898505">
                  <a:extLst>
                    <a:ext uri="{9D8B030D-6E8A-4147-A177-3AD203B41FA5}">
                      <a16:colId xmlns:a16="http://schemas.microsoft.com/office/drawing/2014/main" val="1230890923"/>
                    </a:ext>
                  </a:extLst>
                </a:gridCol>
                <a:gridCol w="790306">
                  <a:extLst>
                    <a:ext uri="{9D8B030D-6E8A-4147-A177-3AD203B41FA5}">
                      <a16:colId xmlns:a16="http://schemas.microsoft.com/office/drawing/2014/main" val="3494198622"/>
                    </a:ext>
                  </a:extLst>
                </a:gridCol>
                <a:gridCol w="844405">
                  <a:extLst>
                    <a:ext uri="{9D8B030D-6E8A-4147-A177-3AD203B41FA5}">
                      <a16:colId xmlns:a16="http://schemas.microsoft.com/office/drawing/2014/main" val="3112220874"/>
                    </a:ext>
                  </a:extLst>
                </a:gridCol>
                <a:gridCol w="844405">
                  <a:extLst>
                    <a:ext uri="{9D8B030D-6E8A-4147-A177-3AD203B41FA5}">
                      <a16:colId xmlns:a16="http://schemas.microsoft.com/office/drawing/2014/main" val="291967940"/>
                    </a:ext>
                  </a:extLst>
                </a:gridCol>
                <a:gridCol w="844405">
                  <a:extLst>
                    <a:ext uri="{9D8B030D-6E8A-4147-A177-3AD203B41FA5}">
                      <a16:colId xmlns:a16="http://schemas.microsoft.com/office/drawing/2014/main" val="2399671646"/>
                    </a:ext>
                  </a:extLst>
                </a:gridCol>
                <a:gridCol w="844405">
                  <a:extLst>
                    <a:ext uri="{9D8B030D-6E8A-4147-A177-3AD203B41FA5}">
                      <a16:colId xmlns:a16="http://schemas.microsoft.com/office/drawing/2014/main" val="4189436830"/>
                    </a:ext>
                  </a:extLst>
                </a:gridCol>
                <a:gridCol w="844405">
                  <a:extLst>
                    <a:ext uri="{9D8B030D-6E8A-4147-A177-3AD203B41FA5}">
                      <a16:colId xmlns:a16="http://schemas.microsoft.com/office/drawing/2014/main" val="4269586842"/>
                    </a:ext>
                  </a:extLst>
                </a:gridCol>
                <a:gridCol w="844405">
                  <a:extLst>
                    <a:ext uri="{9D8B030D-6E8A-4147-A177-3AD203B41FA5}">
                      <a16:colId xmlns:a16="http://schemas.microsoft.com/office/drawing/2014/main" val="1458212512"/>
                    </a:ext>
                  </a:extLst>
                </a:gridCol>
                <a:gridCol w="844405">
                  <a:extLst>
                    <a:ext uri="{9D8B030D-6E8A-4147-A177-3AD203B41FA5}">
                      <a16:colId xmlns:a16="http://schemas.microsoft.com/office/drawing/2014/main" val="2512334351"/>
                    </a:ext>
                  </a:extLst>
                </a:gridCol>
                <a:gridCol w="844405">
                  <a:extLst>
                    <a:ext uri="{9D8B030D-6E8A-4147-A177-3AD203B41FA5}">
                      <a16:colId xmlns:a16="http://schemas.microsoft.com/office/drawing/2014/main" val="1309997238"/>
                    </a:ext>
                  </a:extLst>
                </a:gridCol>
              </a:tblGrid>
              <a:tr h="301752">
                <a:tc>
                  <a:txBody>
                    <a:bodyPr/>
                    <a:lstStyle/>
                    <a:p>
                      <a:pPr algn="r"/>
                      <a:r>
                        <a:rPr lang="nl-BE" sz="1200" b="0" dirty="0">
                          <a:solidFill>
                            <a:schemeClr val="tx1"/>
                          </a:solidFill>
                        </a:rPr>
                        <a:t>-</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+7</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C00000"/>
                          </a:solidFill>
                        </a:rPr>
                        <a:t>-6</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C00000"/>
                          </a:solidFill>
                        </a:rPr>
                        <a:t>-8</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+4</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FF0000"/>
                          </a:solidFill>
                        </a:rPr>
                        <a:t>-6</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-3</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sp>
        <p:nvSpPr>
          <p:cNvPr id="23" name="TextBox 22">
            <a:extLst>
              <a:ext uri="{FF2B5EF4-FFF2-40B4-BE49-F238E27FC236}">
                <a16:creationId xmlns:a16="http://schemas.microsoft.com/office/drawing/2014/main" id="{30F6DAD5-ACB6-481B-BE55-14852CB09230}"/>
              </a:ext>
            </a:extLst>
          </p:cNvPr>
          <p:cNvSpPr txBox="1"/>
          <p:nvPr/>
        </p:nvSpPr>
        <p:spPr>
          <a:xfrm>
            <a:off x="6974825" y="2878856"/>
            <a:ext cx="339634" cy="184666"/>
          </a:xfrm>
          <a:prstGeom prst="rect">
            <a:avLst/>
          </a:prstGeom>
        </p:spPr>
        <p:txBody>
          <a:bodyPr vert="horz" wrap="square" lIns="0" tIns="0" rIns="0" bIns="0" rtlCol="0">
            <a:spAutoFit/>
          </a:bodyPr>
          <a:lstStyle/>
          <a:p>
            <a:r>
              <a:rPr lang="nl-BE" sz="1200" dirty="0"/>
              <a:t>-</a:t>
            </a:r>
          </a:p>
        </p:txBody>
      </p:sp>
      <p:sp>
        <p:nvSpPr>
          <p:cNvPr id="24" name="TextBox 23">
            <a:extLst>
              <a:ext uri="{FF2B5EF4-FFF2-40B4-BE49-F238E27FC236}">
                <a16:creationId xmlns:a16="http://schemas.microsoft.com/office/drawing/2014/main" id="{BFFF8CB8-1617-4003-8139-842995D7D766}"/>
              </a:ext>
            </a:extLst>
          </p:cNvPr>
          <p:cNvSpPr txBox="1"/>
          <p:nvPr/>
        </p:nvSpPr>
        <p:spPr>
          <a:xfrm>
            <a:off x="5277691" y="3894448"/>
            <a:ext cx="339634" cy="184666"/>
          </a:xfrm>
          <a:prstGeom prst="rect">
            <a:avLst/>
          </a:prstGeom>
        </p:spPr>
        <p:txBody>
          <a:bodyPr vert="horz" wrap="square" lIns="0" tIns="0" rIns="0" bIns="0" rtlCol="0">
            <a:spAutoFit/>
          </a:bodyPr>
          <a:lstStyle/>
          <a:p>
            <a:r>
              <a:rPr lang="nl-BE" sz="1200" dirty="0"/>
              <a:t>-4</a:t>
            </a:r>
          </a:p>
        </p:txBody>
      </p:sp>
      <p:sp>
        <p:nvSpPr>
          <p:cNvPr id="25" name="TextBox 24">
            <a:extLst>
              <a:ext uri="{FF2B5EF4-FFF2-40B4-BE49-F238E27FC236}">
                <a16:creationId xmlns:a16="http://schemas.microsoft.com/office/drawing/2014/main" id="{F7FAB530-E719-4DBE-836B-70A82E5772E9}"/>
              </a:ext>
            </a:extLst>
          </p:cNvPr>
          <p:cNvSpPr txBox="1"/>
          <p:nvPr/>
        </p:nvSpPr>
        <p:spPr>
          <a:xfrm>
            <a:off x="2728887" y="4093177"/>
            <a:ext cx="339634" cy="184666"/>
          </a:xfrm>
          <a:prstGeom prst="rect">
            <a:avLst/>
          </a:prstGeom>
        </p:spPr>
        <p:txBody>
          <a:bodyPr vert="horz" wrap="square" lIns="0" tIns="0" rIns="0" bIns="0" rtlCol="0">
            <a:spAutoFit/>
          </a:bodyPr>
          <a:lstStyle/>
          <a:p>
            <a:r>
              <a:rPr lang="nl-BE" sz="1200" b="1" dirty="0">
                <a:solidFill>
                  <a:srgbClr val="C00000"/>
                </a:solidFill>
              </a:rPr>
              <a:t>-9</a:t>
            </a:r>
          </a:p>
        </p:txBody>
      </p:sp>
      <p:sp>
        <p:nvSpPr>
          <p:cNvPr id="26" name="TextBox 25">
            <a:extLst>
              <a:ext uri="{FF2B5EF4-FFF2-40B4-BE49-F238E27FC236}">
                <a16:creationId xmlns:a16="http://schemas.microsoft.com/office/drawing/2014/main" id="{6ACB8AD3-6005-4CB0-8269-92AFF6586F51}"/>
              </a:ext>
            </a:extLst>
          </p:cNvPr>
          <p:cNvSpPr txBox="1"/>
          <p:nvPr/>
        </p:nvSpPr>
        <p:spPr>
          <a:xfrm>
            <a:off x="3595669" y="3688360"/>
            <a:ext cx="339634" cy="184666"/>
          </a:xfrm>
          <a:prstGeom prst="rect">
            <a:avLst/>
          </a:prstGeom>
        </p:spPr>
        <p:txBody>
          <a:bodyPr vert="horz" wrap="square" lIns="0" tIns="0" rIns="0" bIns="0" rtlCol="0">
            <a:spAutoFit/>
          </a:bodyPr>
          <a:lstStyle/>
          <a:p>
            <a:r>
              <a:rPr lang="nl-BE" sz="1200" dirty="0"/>
              <a:t>-</a:t>
            </a:r>
          </a:p>
        </p:txBody>
      </p:sp>
      <p:pic>
        <p:nvPicPr>
          <p:cNvPr id="22" name="Picture 21"/>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3392379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fr-BE" dirty="0"/>
              <a:t>Base :	Ceux qui utilisent ce service</a:t>
            </a:r>
          </a:p>
          <a:p>
            <a:r>
              <a:rPr lang="fr-BE" dirty="0"/>
              <a:t>Question :	Q15. A quelle fréquence utilisez-vous ces services ?</a:t>
            </a:r>
          </a:p>
          <a:p>
            <a:r>
              <a:rPr lang="fr-BE" b="1" dirty="0">
                <a:solidFill>
                  <a:schemeClr val="tx2"/>
                </a:solidFill>
              </a:rPr>
              <a:t>+X</a:t>
            </a:r>
            <a:r>
              <a:rPr lang="fr-BE" dirty="0"/>
              <a:t> </a:t>
            </a:r>
            <a:r>
              <a:rPr lang="fr-BE" b="1" dirty="0">
                <a:solidFill>
                  <a:schemeClr val="accent5"/>
                </a:solidFill>
              </a:rPr>
              <a:t>-X</a:t>
            </a:r>
            <a:r>
              <a:rPr lang="fr-BE" dirty="0"/>
              <a:t>	Différence significative par rapport à la vague précédente</a:t>
            </a:r>
          </a:p>
          <a:p>
            <a:r>
              <a:rPr lang="fr-BE" dirty="0"/>
              <a:t>*	Nouvelle option ajoutée au questionnaire à partir de 2020 | ** Faible taille de l’échantillon</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fr-BE" smtClean="0"/>
              <a:pPr/>
              <a:t>19</a:t>
            </a:fld>
            <a:r>
              <a:rPr lang="fr-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normAutofit/>
          </a:bodyPr>
          <a:lstStyle/>
          <a:p>
            <a:r>
              <a:rPr lang="fr-BE" dirty="0"/>
              <a:t>À quelle fréquence les belges utilisent-ils les plateformes numériques ?</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fr-BE" sz="1600" dirty="0"/>
              <a:t>Les plateformes de paiement sont très régulièrement utilisées. Les services bancaires mobiles connaissent une forte croissance de leur utilisation au quotidien. </a:t>
            </a:r>
          </a:p>
        </p:txBody>
      </p:sp>
      <p:graphicFrame>
        <p:nvGraphicFramePr>
          <p:cNvPr id="16" name="Table 15">
            <a:extLst>
              <a:ext uri="{FF2B5EF4-FFF2-40B4-BE49-F238E27FC236}">
                <a16:creationId xmlns:a16="http://schemas.microsoft.com/office/drawing/2014/main" id="{0F20A1F6-20B3-4859-A5DC-44A79843ED80}"/>
              </a:ext>
            </a:extLst>
          </p:cNvPr>
          <p:cNvGraphicFramePr>
            <a:graphicFrameLocks noGrp="1"/>
          </p:cNvGraphicFramePr>
          <p:nvPr>
            <p:extLst>
              <p:ext uri="{D42A27DB-BD31-4B8C-83A1-F6EECF244321}">
                <p14:modId xmlns:p14="http://schemas.microsoft.com/office/powerpoint/2010/main" val="1595456561"/>
              </p:ext>
            </p:extLst>
          </p:nvPr>
        </p:nvGraphicFramePr>
        <p:xfrm>
          <a:off x="407988" y="2133601"/>
          <a:ext cx="11376000" cy="3779842"/>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343622">
                <a:tc>
                  <a:txBody>
                    <a:bodyPr/>
                    <a:lstStyle/>
                    <a:p>
                      <a:pPr algn="l" fontAlgn="b"/>
                      <a:r>
                        <a:rPr kumimoji="0" lang="nl-BE" sz="1400" b="0" i="0" u="none" strike="noStrike" kern="1200" cap="none" spc="0" normalizeH="0" baseline="0" dirty="0">
                          <a:ln>
                            <a:noFill/>
                          </a:ln>
                          <a:solidFill>
                            <a:srgbClr val="282828"/>
                          </a:solidFill>
                          <a:effectLst/>
                          <a:uLnTx/>
                          <a:uFillTx/>
                          <a:latin typeface="+mn-lt"/>
                          <a:ea typeface="+mn-ea"/>
                          <a:cs typeface="+mn-cs"/>
                        </a:rPr>
                        <a:t>PC-banking</a:t>
                      </a: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43622">
                <a:tc>
                  <a:txBody>
                    <a:bodyPr/>
                    <a:lstStyle/>
                    <a:p>
                      <a:pPr algn="l" fontAlgn="b"/>
                      <a:r>
                        <a:rPr kumimoji="0" lang="nl-BE" sz="1400" b="0" i="0" u="none" strike="noStrike" kern="1200" cap="none" spc="0" normalizeH="0" baseline="0" dirty="0">
                          <a:ln>
                            <a:noFill/>
                          </a:ln>
                          <a:solidFill>
                            <a:srgbClr val="282828"/>
                          </a:solidFill>
                          <a:effectLst/>
                          <a:uLnTx/>
                          <a:uFillTx/>
                          <a:latin typeface="+mn-lt"/>
                          <a:ea typeface="+mn-ea"/>
                          <a:cs typeface="+mn-cs"/>
                        </a:rPr>
                        <a:t>Mobile banking</a:t>
                      </a: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43622">
                <a:tc>
                  <a:txBody>
                    <a:bodyPr/>
                    <a:lstStyle/>
                    <a:p>
                      <a:pPr algn="l" fontAlgn="b"/>
                      <a:r>
                        <a:rPr kumimoji="0" lang="nl-BE" sz="1400" b="0" i="0" u="none" strike="noStrike" kern="1200" cap="none" spc="0" normalizeH="0" baseline="0" dirty="0" err="1">
                          <a:ln>
                            <a:noFill/>
                          </a:ln>
                          <a:solidFill>
                            <a:srgbClr val="282828"/>
                          </a:solidFill>
                          <a:effectLst/>
                          <a:uLnTx/>
                          <a:uFillTx/>
                          <a:latin typeface="+mn-lt"/>
                          <a:ea typeface="+mn-ea"/>
                          <a:cs typeface="+mn-cs"/>
                        </a:rPr>
                        <a:t>Payconiq</a:t>
                      </a:r>
                      <a:r>
                        <a:rPr kumimoji="0" lang="nl-BE" sz="1400" b="0" i="0" u="none" strike="noStrike" kern="1200" cap="none" spc="0" normalizeH="0" baseline="0" dirty="0">
                          <a:ln>
                            <a:noFill/>
                          </a:ln>
                          <a:solidFill>
                            <a:srgbClr val="282828"/>
                          </a:solidFill>
                          <a:effectLst/>
                          <a:uLnTx/>
                          <a:uFillTx/>
                          <a:latin typeface="+mn-lt"/>
                          <a:ea typeface="+mn-ea"/>
                          <a:cs typeface="+mn-cs"/>
                        </a:rPr>
                        <a:t> </a:t>
                      </a:r>
                      <a:r>
                        <a:rPr kumimoji="0" lang="nl-BE" sz="1400" b="0" i="0" u="none" strike="noStrike" kern="1200" cap="none" spc="0" normalizeH="0" baseline="0" dirty="0" err="1">
                          <a:ln>
                            <a:noFill/>
                          </a:ln>
                          <a:solidFill>
                            <a:srgbClr val="282828"/>
                          </a:solidFill>
                          <a:effectLst/>
                          <a:uLnTx/>
                          <a:uFillTx/>
                          <a:latin typeface="+mn-lt"/>
                          <a:ea typeface="+mn-ea"/>
                          <a:cs typeface="+mn-cs"/>
                        </a:rPr>
                        <a:t>by</a:t>
                      </a:r>
                      <a:r>
                        <a:rPr kumimoji="0" lang="nl-BE" sz="1400" b="0" i="0" u="none" strike="noStrike" kern="1200" cap="none" spc="0" normalizeH="0" baseline="0" dirty="0">
                          <a:ln>
                            <a:noFill/>
                          </a:ln>
                          <a:solidFill>
                            <a:srgbClr val="282828"/>
                          </a:solidFill>
                          <a:effectLst/>
                          <a:uLnTx/>
                          <a:uFillTx/>
                          <a:latin typeface="+mn-lt"/>
                          <a:ea typeface="+mn-ea"/>
                          <a:cs typeface="+mn-cs"/>
                        </a:rPr>
                        <a:t> Bancontact</a:t>
                      </a: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43622">
                <a:tc>
                  <a:txBody>
                    <a:bodyPr/>
                    <a:lstStyle/>
                    <a:p>
                      <a:pPr algn="l" fontAlgn="b"/>
                      <a:r>
                        <a:rPr kumimoji="0" lang="nl-BE" sz="1400" b="0" i="0" u="none" strike="noStrike" kern="1200" cap="none" spc="0" normalizeH="0" baseline="0" dirty="0" err="1">
                          <a:ln>
                            <a:noFill/>
                          </a:ln>
                          <a:solidFill>
                            <a:srgbClr val="282828"/>
                          </a:solidFill>
                          <a:effectLst/>
                          <a:uLnTx/>
                          <a:uFillTx/>
                          <a:latin typeface="+mn-lt"/>
                          <a:ea typeface="+mn-ea"/>
                          <a:cs typeface="+mn-cs"/>
                        </a:rPr>
                        <a:t>Doccle</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43622">
                <a:tc>
                  <a:txBody>
                    <a:bodyPr/>
                    <a:lstStyle/>
                    <a:p>
                      <a:pPr algn="l" fontAlgn="b"/>
                      <a:r>
                        <a:rPr kumimoji="0" lang="nl-BE" sz="1400" b="0" i="0" u="none" strike="noStrike" kern="1200" cap="none" spc="0" normalizeH="0" baseline="0" dirty="0">
                          <a:ln>
                            <a:noFill/>
                          </a:ln>
                          <a:solidFill>
                            <a:srgbClr val="282828"/>
                          </a:solidFill>
                          <a:effectLst/>
                          <a:uLnTx/>
                          <a:uFillTx/>
                          <a:latin typeface="+mn-lt"/>
                          <a:ea typeface="+mn-ea"/>
                          <a:cs typeface="+mn-cs"/>
                        </a:rPr>
                        <a:t>My e-Box</a:t>
                      </a: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43622">
                <a:tc>
                  <a:txBody>
                    <a:bodyPr/>
                    <a:lstStyle/>
                    <a:p>
                      <a:pPr algn="l" fontAlgn="b"/>
                      <a:r>
                        <a:rPr kumimoji="0" lang="nl-BE" sz="1400" b="0" i="0" u="none" strike="noStrike" kern="1200" cap="none" spc="0" normalizeH="0" baseline="0" dirty="0" err="1">
                          <a:ln>
                            <a:noFill/>
                          </a:ln>
                          <a:solidFill>
                            <a:srgbClr val="282828"/>
                          </a:solidFill>
                          <a:effectLst/>
                          <a:uLnTx/>
                          <a:uFillTx/>
                          <a:latin typeface="+mn-lt"/>
                          <a:ea typeface="+mn-ea"/>
                          <a:cs typeface="+mn-cs"/>
                        </a:rPr>
                        <a:t>Zoomit</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22730880"/>
                  </a:ext>
                </a:extLst>
              </a:tr>
              <a:tr h="343622">
                <a:tc>
                  <a:txBody>
                    <a:bodyPr/>
                    <a:lstStyle/>
                    <a:p>
                      <a:pPr algn="l" fontAlgn="b"/>
                      <a:r>
                        <a:rPr kumimoji="0" lang="nl-BE" sz="1400" b="0" i="0" u="none" strike="noStrike" kern="1200" cap="none" spc="0" normalizeH="0" baseline="0" dirty="0">
                          <a:ln>
                            <a:noFill/>
                          </a:ln>
                          <a:solidFill>
                            <a:srgbClr val="282828"/>
                          </a:solidFill>
                          <a:effectLst/>
                          <a:uLnTx/>
                          <a:uFillTx/>
                          <a:latin typeface="+mn-lt"/>
                          <a:ea typeface="+mn-ea"/>
                          <a:cs typeface="+mn-cs"/>
                        </a:rPr>
                        <a:t>Google </a:t>
                      </a:r>
                      <a:r>
                        <a:rPr kumimoji="0" lang="nl-BE" sz="1400" b="0" i="0" u="none" strike="noStrike" kern="1200" cap="none" spc="0" normalizeH="0" baseline="0" dirty="0" err="1">
                          <a:ln>
                            <a:noFill/>
                          </a:ln>
                          <a:solidFill>
                            <a:srgbClr val="282828"/>
                          </a:solidFill>
                          <a:effectLst/>
                          <a:uLnTx/>
                          <a:uFillTx/>
                          <a:latin typeface="+mn-lt"/>
                          <a:ea typeface="+mn-ea"/>
                          <a:cs typeface="+mn-cs"/>
                        </a:rPr>
                        <a:t>Pay</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65769287"/>
                  </a:ext>
                </a:extLst>
              </a:tr>
              <a:tr h="343622">
                <a:tc>
                  <a:txBody>
                    <a:bodyPr/>
                    <a:lstStyle/>
                    <a:p>
                      <a:pPr algn="l" fontAlgn="b"/>
                      <a:r>
                        <a:rPr kumimoji="0" lang="nl-BE" sz="1400" b="0" i="0" u="none" strike="noStrike" kern="1200" cap="none" spc="0" normalizeH="0" baseline="0" dirty="0" err="1">
                          <a:ln>
                            <a:noFill/>
                          </a:ln>
                          <a:solidFill>
                            <a:srgbClr val="282828"/>
                          </a:solidFill>
                          <a:effectLst/>
                          <a:uLnTx/>
                          <a:uFillTx/>
                          <a:latin typeface="+mn-lt"/>
                          <a:ea typeface="+mn-ea"/>
                          <a:cs typeface="+mn-cs"/>
                        </a:rPr>
                        <a:t>Ogone</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70231086"/>
                  </a:ext>
                </a:extLst>
              </a:tr>
              <a:tr h="343622">
                <a:tc>
                  <a:txBody>
                    <a:bodyPr/>
                    <a:lstStyle/>
                    <a:p>
                      <a:pPr algn="l" fontAlgn="b"/>
                      <a:r>
                        <a:rPr kumimoji="0" lang="nl-BE" sz="1400" b="0" i="0" u="none" strike="noStrike" kern="1200" cap="none" spc="0" normalizeH="0" baseline="0" dirty="0">
                          <a:ln>
                            <a:noFill/>
                          </a:ln>
                          <a:solidFill>
                            <a:srgbClr val="282828"/>
                          </a:solidFill>
                          <a:effectLst/>
                          <a:uLnTx/>
                          <a:uFillTx/>
                          <a:latin typeface="+mn-lt"/>
                          <a:ea typeface="+mn-ea"/>
                          <a:cs typeface="+mn-cs"/>
                        </a:rPr>
                        <a:t>Apple </a:t>
                      </a:r>
                      <a:r>
                        <a:rPr kumimoji="0" lang="nl-BE" sz="1400" b="0" i="0" u="none" strike="noStrike" kern="1200" cap="none" spc="0" normalizeH="0" baseline="0" dirty="0" err="1">
                          <a:ln>
                            <a:noFill/>
                          </a:ln>
                          <a:solidFill>
                            <a:srgbClr val="282828"/>
                          </a:solidFill>
                          <a:effectLst/>
                          <a:uLnTx/>
                          <a:uFillTx/>
                          <a:latin typeface="+mn-lt"/>
                          <a:ea typeface="+mn-ea"/>
                          <a:cs typeface="+mn-cs"/>
                        </a:rPr>
                        <a:t>Pay</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22755155"/>
                  </a:ext>
                </a:extLst>
              </a:tr>
              <a:tr h="343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err="1">
                          <a:ln>
                            <a:noFill/>
                          </a:ln>
                          <a:solidFill>
                            <a:srgbClr val="282828"/>
                          </a:solidFill>
                          <a:effectLst/>
                          <a:uLnTx/>
                          <a:uFillTx/>
                          <a:latin typeface="+mn-lt"/>
                          <a:ea typeface="+mn-ea"/>
                          <a:cs typeface="+mn-cs"/>
                        </a:rPr>
                        <a:t>Klarna</a:t>
                      </a:r>
                      <a:r>
                        <a:rPr kumimoji="0" lang="nl-BE" sz="1400" b="0" i="0" u="none" strike="noStrike" kern="1200" cap="none" spc="0" normalizeH="0" baseline="0" noProof="0" dirty="0">
                          <a:ln>
                            <a:noFill/>
                          </a:ln>
                          <a:solidFill>
                            <a:srgbClr val="282828"/>
                          </a:solidFill>
                          <a:effectLst/>
                          <a:uLnTx/>
                          <a:uFillTx/>
                          <a:latin typeface="+mn-lt"/>
                          <a:ea typeface="+mn-ea"/>
                          <a:cs typeface="+mn-cs"/>
                        </a:rPr>
                        <a:t>*</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02527040"/>
                  </a:ext>
                </a:extLst>
              </a:tr>
              <a:tr h="343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282828"/>
                          </a:solidFill>
                          <a:effectLst/>
                          <a:uLnTx/>
                          <a:uFillTx/>
                          <a:latin typeface="+mn-lt"/>
                          <a:ea typeface="+mn-ea"/>
                          <a:cs typeface="+mn-cs"/>
                        </a:rPr>
                        <a:t>POM</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58274203"/>
                  </a:ext>
                </a:extLst>
              </a:tr>
            </a:tbl>
          </a:graphicData>
        </a:graphic>
      </p:graphicFrame>
      <p:graphicFrame>
        <p:nvGraphicFramePr>
          <p:cNvPr id="17" name="Chart 16">
            <a:extLst>
              <a:ext uri="{FF2B5EF4-FFF2-40B4-BE49-F238E27FC236}">
                <a16:creationId xmlns:a16="http://schemas.microsoft.com/office/drawing/2014/main" id="{82311B39-F278-4DAD-8C7E-3363A0557750}"/>
              </a:ext>
            </a:extLst>
          </p:cNvPr>
          <p:cNvGraphicFramePr/>
          <p:nvPr>
            <p:extLst>
              <p:ext uri="{D42A27DB-BD31-4B8C-83A1-F6EECF244321}">
                <p14:modId xmlns:p14="http://schemas.microsoft.com/office/powerpoint/2010/main" val="1768734891"/>
              </p:ext>
            </p:extLst>
          </p:nvPr>
        </p:nvGraphicFramePr>
        <p:xfrm>
          <a:off x="3863975" y="2133600"/>
          <a:ext cx="7920038" cy="3779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FDD83C74-73AB-4B39-AB3A-8BE265B68094}"/>
              </a:ext>
            </a:extLst>
          </p:cNvPr>
          <p:cNvGraphicFramePr>
            <a:graphicFrameLocks noGrp="1"/>
          </p:cNvGraphicFramePr>
          <p:nvPr>
            <p:extLst>
              <p:ext uri="{D42A27DB-BD31-4B8C-83A1-F6EECF244321}">
                <p14:modId xmlns:p14="http://schemas.microsoft.com/office/powerpoint/2010/main" val="4217639290"/>
              </p:ext>
            </p:extLst>
          </p:nvPr>
        </p:nvGraphicFramePr>
        <p:xfrm>
          <a:off x="4488871" y="1782447"/>
          <a:ext cx="7015945" cy="351154"/>
        </p:xfrm>
        <a:graphic>
          <a:graphicData uri="http://schemas.openxmlformats.org/drawingml/2006/table">
            <a:tbl>
              <a:tblPr>
                <a:tableStyleId>{2D5ABB26-0587-4C30-8999-92F81FD0307C}</a:tableStyleId>
              </a:tblPr>
              <a:tblGrid>
                <a:gridCol w="1403189">
                  <a:extLst>
                    <a:ext uri="{9D8B030D-6E8A-4147-A177-3AD203B41FA5}">
                      <a16:colId xmlns:a16="http://schemas.microsoft.com/office/drawing/2014/main" val="2354454430"/>
                    </a:ext>
                  </a:extLst>
                </a:gridCol>
                <a:gridCol w="1403189">
                  <a:extLst>
                    <a:ext uri="{9D8B030D-6E8A-4147-A177-3AD203B41FA5}">
                      <a16:colId xmlns:a16="http://schemas.microsoft.com/office/drawing/2014/main" val="2015932734"/>
                    </a:ext>
                  </a:extLst>
                </a:gridCol>
                <a:gridCol w="1403189">
                  <a:extLst>
                    <a:ext uri="{9D8B030D-6E8A-4147-A177-3AD203B41FA5}">
                      <a16:colId xmlns:a16="http://schemas.microsoft.com/office/drawing/2014/main" val="1331125203"/>
                    </a:ext>
                  </a:extLst>
                </a:gridCol>
                <a:gridCol w="1403189">
                  <a:extLst>
                    <a:ext uri="{9D8B030D-6E8A-4147-A177-3AD203B41FA5}">
                      <a16:colId xmlns:a16="http://schemas.microsoft.com/office/drawing/2014/main" val="376509639"/>
                    </a:ext>
                  </a:extLst>
                </a:gridCol>
                <a:gridCol w="1403189">
                  <a:extLst>
                    <a:ext uri="{9D8B030D-6E8A-4147-A177-3AD203B41FA5}">
                      <a16:colId xmlns:a16="http://schemas.microsoft.com/office/drawing/2014/main" val="402652069"/>
                    </a:ext>
                  </a:extLst>
                </a:gridCol>
              </a:tblGrid>
              <a:tr h="351154">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fr-BE" sz="1000" noProof="0">
                          <a:solidFill>
                            <a:schemeClr val="tx2">
                              <a:lumMod val="50000"/>
                            </a:schemeClr>
                          </a:solidFill>
                          <a:latin typeface="+mn-lt"/>
                        </a:rPr>
                        <a:t>Quotidiennement</a:t>
                      </a: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kumimoji="0" lang="fr-BE" sz="1000" b="0" i="0" u="none" strike="noStrike" kern="1200" cap="none" spc="0" normalizeH="0" baseline="0" noProof="0">
                          <a:ln>
                            <a:noFill/>
                          </a:ln>
                          <a:solidFill>
                            <a:schemeClr val="tx2"/>
                          </a:solidFill>
                          <a:effectLst/>
                          <a:uLnTx/>
                          <a:uFillTx/>
                          <a:latin typeface="+mn-lt"/>
                          <a:ea typeface="+mn-ea"/>
                          <a:cs typeface="+mn-cs"/>
                        </a:rPr>
                        <a:t>Hebdomadairement</a:t>
                      </a: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fr-BE" sz="1000" noProof="0">
                          <a:solidFill>
                            <a:schemeClr val="accent2"/>
                          </a:solidFill>
                          <a:latin typeface="+mn-lt"/>
                        </a:rPr>
                        <a:t>Mensuellement</a:t>
                      </a:r>
                      <a:endParaRPr kumimoji="0" lang="fr-BE" sz="1000" b="0" i="0" u="none" strike="noStrike" kern="1200" cap="none" spc="0" normalizeH="0" baseline="0" noProof="0">
                        <a:ln>
                          <a:noFill/>
                        </a:ln>
                        <a:solidFill>
                          <a:schemeClr val="accent2"/>
                        </a:solidFill>
                        <a:effectLst/>
                        <a:uLnTx/>
                        <a:uFillTx/>
                        <a:latin typeface="+mn-lt"/>
                        <a:ea typeface="+mn-ea"/>
                        <a:cs typeface="+mn-cs"/>
                      </a:endParaRP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fr-BE" sz="1000" noProof="0">
                          <a:solidFill>
                            <a:schemeClr val="accent3"/>
                          </a:solidFill>
                          <a:latin typeface="+mn-lt"/>
                        </a:rPr>
                        <a:t>Annuellement </a:t>
                      </a:r>
                    </a:p>
                  </a:txBody>
                  <a:tcPr marL="0" marR="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77800" algn="l"/>
                        </a:tabLst>
                        <a:defRPr/>
                      </a:pPr>
                      <a:r>
                        <a:rPr lang="fr-BE" sz="1000" noProof="0" dirty="0">
                          <a:solidFill>
                            <a:schemeClr val="accent5"/>
                          </a:solidFill>
                          <a:latin typeface="+mn-lt"/>
                          <a:sym typeface="Wingdings 2" panose="05020102010507070707" pitchFamily="18" charset="2"/>
                        </a:rPr>
                        <a:t>	Pas utilisé au cours de l’année écoulée</a:t>
                      </a:r>
                      <a:endParaRPr lang="fr-BE" sz="1000" noProof="0" dirty="0">
                        <a:solidFill>
                          <a:schemeClr val="accent5"/>
                        </a:solidFill>
                        <a:latin typeface="+mn-lt"/>
                      </a:endParaRPr>
                    </a:p>
                  </a:txBody>
                  <a:tcPr marL="0" marR="0" marT="0" marB="0">
                    <a:noFill/>
                  </a:tcPr>
                </a:tc>
                <a:extLst>
                  <a:ext uri="{0D108BD9-81ED-4DB2-BD59-A6C34878D82A}">
                    <a16:rowId xmlns:a16="http://schemas.microsoft.com/office/drawing/2014/main" val="2049083711"/>
                  </a:ext>
                </a:extLst>
              </a:tr>
            </a:tbl>
          </a:graphicData>
        </a:graphic>
      </p:graphicFrame>
      <p:graphicFrame>
        <p:nvGraphicFramePr>
          <p:cNvPr id="6" name="Table 6">
            <a:extLst>
              <a:ext uri="{FF2B5EF4-FFF2-40B4-BE49-F238E27FC236}">
                <a16:creationId xmlns:a16="http://schemas.microsoft.com/office/drawing/2014/main" id="{00C4523E-EB70-40C6-9B97-4E90BC36A433}"/>
              </a:ext>
            </a:extLst>
          </p:cNvPr>
          <p:cNvGraphicFramePr>
            <a:graphicFrameLocks noGrp="1"/>
          </p:cNvGraphicFramePr>
          <p:nvPr>
            <p:extLst>
              <p:ext uri="{D42A27DB-BD31-4B8C-83A1-F6EECF244321}">
                <p14:modId xmlns:p14="http://schemas.microsoft.com/office/powerpoint/2010/main" val="484163925"/>
              </p:ext>
            </p:extLst>
          </p:nvPr>
        </p:nvGraphicFramePr>
        <p:xfrm>
          <a:off x="3541232" y="2386098"/>
          <a:ext cx="7972201" cy="230278"/>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005840">
                  <a:extLst>
                    <a:ext uri="{9D8B030D-6E8A-4147-A177-3AD203B41FA5}">
                      <a16:colId xmlns:a16="http://schemas.microsoft.com/office/drawing/2014/main" val="348126821"/>
                    </a:ext>
                  </a:extLst>
                </a:gridCol>
                <a:gridCol w="3200400">
                  <a:extLst>
                    <a:ext uri="{9D8B030D-6E8A-4147-A177-3AD203B41FA5}">
                      <a16:colId xmlns:a16="http://schemas.microsoft.com/office/drawing/2014/main" val="3987960700"/>
                    </a:ext>
                  </a:extLst>
                </a:gridCol>
                <a:gridCol w="2468880">
                  <a:extLst>
                    <a:ext uri="{9D8B030D-6E8A-4147-A177-3AD203B41FA5}">
                      <a16:colId xmlns:a16="http://schemas.microsoft.com/office/drawing/2014/main" val="3661489778"/>
                    </a:ext>
                  </a:extLst>
                </a:gridCol>
                <a:gridCol w="182880">
                  <a:extLst>
                    <a:ext uri="{9D8B030D-6E8A-4147-A177-3AD203B41FA5}">
                      <a16:colId xmlns:a16="http://schemas.microsoft.com/office/drawing/2014/main" val="2268703382"/>
                    </a:ext>
                  </a:extLst>
                </a:gridCol>
                <a:gridCol w="274320">
                  <a:extLst>
                    <a:ext uri="{9D8B030D-6E8A-4147-A177-3AD203B41FA5}">
                      <a16:colId xmlns:a16="http://schemas.microsoft.com/office/drawing/2014/main" val="1072404075"/>
                    </a:ext>
                  </a:extLst>
                </a:gridCol>
              </a:tblGrid>
              <a:tr h="230278">
                <a:tc>
                  <a:txBody>
                    <a:bodyPr/>
                    <a:lstStyle/>
                    <a:p>
                      <a:pPr algn="ctr"/>
                      <a:r>
                        <a:rPr lang="nl-BE" sz="900" b="0" i="1" dirty="0" err="1">
                          <a:solidFill>
                            <a:schemeClr val="tx1"/>
                          </a:solidFill>
                        </a:rPr>
                        <a:t>Différence</a:t>
                      </a:r>
                      <a:r>
                        <a:rPr lang="nl-BE" sz="900" b="0" i="1" dirty="0">
                          <a:solidFill>
                            <a:schemeClr val="tx1"/>
                          </a:solidFill>
                        </a:rPr>
                        <a:t> 2019</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1" dirty="0">
                          <a:solidFill>
                            <a:srgbClr val="00B050"/>
                          </a:solidFill>
                        </a:rPr>
                        <a:t>+2</a:t>
                      </a:r>
                    </a:p>
                  </a:txBody>
                  <a:tcPr marL="0" marR="0" marT="0" marB="0"/>
                </a:tc>
                <a:tc>
                  <a:txBody>
                    <a:bodyPr/>
                    <a:lstStyle/>
                    <a:p>
                      <a:pPr algn="ctr"/>
                      <a:r>
                        <a:rPr lang="nl-BE" sz="900" b="0" dirty="0">
                          <a:solidFill>
                            <a:schemeClr val="tx1"/>
                          </a:solidFill>
                        </a:rPr>
                        <a:t>-</a:t>
                      </a:r>
                    </a:p>
                  </a:txBody>
                  <a:tcPr marL="0" marR="0" marT="0" marB="0"/>
                </a:tc>
                <a:extLst>
                  <a:ext uri="{0D108BD9-81ED-4DB2-BD59-A6C34878D82A}">
                    <a16:rowId xmlns:a16="http://schemas.microsoft.com/office/drawing/2014/main" val="1238493321"/>
                  </a:ext>
                </a:extLst>
              </a:tr>
            </a:tbl>
          </a:graphicData>
        </a:graphic>
      </p:graphicFrame>
      <p:graphicFrame>
        <p:nvGraphicFramePr>
          <p:cNvPr id="20" name="Table 6">
            <a:extLst>
              <a:ext uri="{FF2B5EF4-FFF2-40B4-BE49-F238E27FC236}">
                <a16:creationId xmlns:a16="http://schemas.microsoft.com/office/drawing/2014/main" id="{EE43A85C-8B1C-481E-9265-50E7E290F8D0}"/>
              </a:ext>
            </a:extLst>
          </p:cNvPr>
          <p:cNvGraphicFramePr>
            <a:graphicFrameLocks noGrp="1"/>
          </p:cNvGraphicFramePr>
          <p:nvPr>
            <p:extLst>
              <p:ext uri="{D42A27DB-BD31-4B8C-83A1-F6EECF244321}">
                <p14:modId xmlns:p14="http://schemas.microsoft.com/office/powerpoint/2010/main" val="1566288599"/>
              </p:ext>
            </p:extLst>
          </p:nvPr>
        </p:nvGraphicFramePr>
        <p:xfrm>
          <a:off x="3541232" y="2726457"/>
          <a:ext cx="7997601" cy="16300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2377440">
                  <a:extLst>
                    <a:ext uri="{9D8B030D-6E8A-4147-A177-3AD203B41FA5}">
                      <a16:colId xmlns:a16="http://schemas.microsoft.com/office/drawing/2014/main" val="348126821"/>
                    </a:ext>
                  </a:extLst>
                </a:gridCol>
                <a:gridCol w="3566160">
                  <a:extLst>
                    <a:ext uri="{9D8B030D-6E8A-4147-A177-3AD203B41FA5}">
                      <a16:colId xmlns:a16="http://schemas.microsoft.com/office/drawing/2014/main" val="3987960700"/>
                    </a:ext>
                  </a:extLst>
                </a:gridCol>
                <a:gridCol w="1005840">
                  <a:extLst>
                    <a:ext uri="{9D8B030D-6E8A-4147-A177-3AD203B41FA5}">
                      <a16:colId xmlns:a16="http://schemas.microsoft.com/office/drawing/2014/main" val="3661489778"/>
                    </a:ext>
                  </a:extLst>
                </a:gridCol>
                <a:gridCol w="25400">
                  <a:extLst>
                    <a:ext uri="{9D8B030D-6E8A-4147-A177-3AD203B41FA5}">
                      <a16:colId xmlns:a16="http://schemas.microsoft.com/office/drawing/2014/main" val="2268703382"/>
                    </a:ext>
                  </a:extLst>
                </a:gridCol>
                <a:gridCol w="182880">
                  <a:extLst>
                    <a:ext uri="{9D8B030D-6E8A-4147-A177-3AD203B41FA5}">
                      <a16:colId xmlns:a16="http://schemas.microsoft.com/office/drawing/2014/main" val="1072404075"/>
                    </a:ext>
                  </a:extLst>
                </a:gridCol>
              </a:tblGrid>
              <a:tr h="163004">
                <a:tc>
                  <a:txBody>
                    <a:bodyPr/>
                    <a:lstStyle/>
                    <a:p>
                      <a:pPr algn="ctr"/>
                      <a:r>
                        <a:rPr lang="nl-BE" sz="900" i="1" dirty="0" err="1">
                          <a:solidFill>
                            <a:schemeClr val="tx1"/>
                          </a:solidFill>
                        </a:rPr>
                        <a:t>Différence</a:t>
                      </a:r>
                      <a:r>
                        <a:rPr lang="nl-BE" sz="900" i="1" dirty="0">
                          <a:solidFill>
                            <a:schemeClr val="tx1"/>
                          </a:solidFill>
                        </a:rPr>
                        <a:t> 2019</a:t>
                      </a:r>
                    </a:p>
                  </a:txBody>
                  <a:tcPr marL="0" marR="0" marT="0" marB="0"/>
                </a:tc>
                <a:tc>
                  <a:txBody>
                    <a:bodyPr/>
                    <a:lstStyle/>
                    <a:p>
                      <a:pPr algn="ctr"/>
                      <a:r>
                        <a:rPr lang="nl-BE" sz="900" b="1" dirty="0">
                          <a:solidFill>
                            <a:srgbClr val="00B050"/>
                          </a:solidFill>
                        </a:rPr>
                        <a:t>+9</a:t>
                      </a:r>
                    </a:p>
                  </a:txBody>
                  <a:tcPr marL="0" marR="0" marT="0" marB="0"/>
                </a:tc>
                <a:tc>
                  <a:txBody>
                    <a:bodyPr/>
                    <a:lstStyle/>
                    <a:p>
                      <a:pPr algn="ctr"/>
                      <a:r>
                        <a:rPr lang="nl-BE" sz="900" b="1" dirty="0">
                          <a:solidFill>
                            <a:schemeClr val="tx1"/>
                          </a:solidFill>
                        </a:rPr>
                        <a:t>-4</a:t>
                      </a:r>
                    </a:p>
                  </a:txBody>
                  <a:tcPr marL="0" marR="0" marT="0" marB="0"/>
                </a:tc>
                <a:tc>
                  <a:txBody>
                    <a:bodyPr/>
                    <a:lstStyle/>
                    <a:p>
                      <a:pPr algn="ctr"/>
                      <a:r>
                        <a:rPr lang="nl-BE" sz="900" b="1" dirty="0">
                          <a:solidFill>
                            <a:srgbClr val="C00000"/>
                          </a:solidFill>
                        </a:rPr>
                        <a:t>-6</a:t>
                      </a:r>
                    </a:p>
                  </a:txBody>
                  <a:tcPr marL="0" marR="0" marT="0" marB="0"/>
                </a:tc>
                <a:tc>
                  <a:txBody>
                    <a:bodyPr/>
                    <a:lstStyle/>
                    <a:p>
                      <a:pPr algn="ctr"/>
                      <a:r>
                        <a:rPr lang="nl-BE" sz="900" b="1" dirty="0">
                          <a:solidFill>
                            <a:schemeClr val="tx1"/>
                          </a:solidFill>
                        </a:rPr>
                        <a:t>-</a:t>
                      </a:r>
                    </a:p>
                  </a:txBody>
                  <a:tcPr marL="0" marR="0" marT="0" marB="0"/>
                </a:tc>
                <a:tc>
                  <a:txBody>
                    <a:bodyPr/>
                    <a:lstStyle/>
                    <a:p>
                      <a:pPr algn="ctr"/>
                      <a:r>
                        <a:rPr lang="nl-BE" sz="900" b="1" dirty="0">
                          <a:solidFill>
                            <a:schemeClr val="tx1"/>
                          </a:solidFill>
                        </a:rPr>
                        <a:t>+1</a:t>
                      </a:r>
                    </a:p>
                  </a:txBody>
                  <a:tcPr marL="0" marR="0" marT="0" marB="0"/>
                </a:tc>
                <a:extLst>
                  <a:ext uri="{0D108BD9-81ED-4DB2-BD59-A6C34878D82A}">
                    <a16:rowId xmlns:a16="http://schemas.microsoft.com/office/drawing/2014/main" val="1238493321"/>
                  </a:ext>
                </a:extLst>
              </a:tr>
            </a:tbl>
          </a:graphicData>
        </a:graphic>
      </p:graphicFrame>
      <p:graphicFrame>
        <p:nvGraphicFramePr>
          <p:cNvPr id="21" name="Table 6">
            <a:extLst>
              <a:ext uri="{FF2B5EF4-FFF2-40B4-BE49-F238E27FC236}">
                <a16:creationId xmlns:a16="http://schemas.microsoft.com/office/drawing/2014/main" id="{5BCFE780-90A0-4C96-BD5C-B60DBD0C4F81}"/>
              </a:ext>
            </a:extLst>
          </p:cNvPr>
          <p:cNvGraphicFramePr>
            <a:graphicFrameLocks noGrp="1"/>
          </p:cNvGraphicFramePr>
          <p:nvPr>
            <p:extLst>
              <p:ext uri="{D42A27DB-BD31-4B8C-83A1-F6EECF244321}">
                <p14:modId xmlns:p14="http://schemas.microsoft.com/office/powerpoint/2010/main" val="2476483331"/>
              </p:ext>
            </p:extLst>
          </p:nvPr>
        </p:nvGraphicFramePr>
        <p:xfrm>
          <a:off x="3541232" y="3071255"/>
          <a:ext cx="7906161" cy="185137"/>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548640">
                  <a:extLst>
                    <a:ext uri="{9D8B030D-6E8A-4147-A177-3AD203B41FA5}">
                      <a16:colId xmlns:a16="http://schemas.microsoft.com/office/drawing/2014/main" val="348126821"/>
                    </a:ext>
                  </a:extLst>
                </a:gridCol>
                <a:gridCol w="3200400">
                  <a:extLst>
                    <a:ext uri="{9D8B030D-6E8A-4147-A177-3AD203B41FA5}">
                      <a16:colId xmlns:a16="http://schemas.microsoft.com/office/drawing/2014/main" val="3987960700"/>
                    </a:ext>
                  </a:extLst>
                </a:gridCol>
                <a:gridCol w="2651760">
                  <a:extLst>
                    <a:ext uri="{9D8B030D-6E8A-4147-A177-3AD203B41FA5}">
                      <a16:colId xmlns:a16="http://schemas.microsoft.com/office/drawing/2014/main" val="3661489778"/>
                    </a:ext>
                  </a:extLst>
                </a:gridCol>
                <a:gridCol w="640080">
                  <a:extLst>
                    <a:ext uri="{9D8B030D-6E8A-4147-A177-3AD203B41FA5}">
                      <a16:colId xmlns:a16="http://schemas.microsoft.com/office/drawing/2014/main" val="2268703382"/>
                    </a:ext>
                  </a:extLst>
                </a:gridCol>
                <a:gridCol w="25400">
                  <a:extLst>
                    <a:ext uri="{9D8B030D-6E8A-4147-A177-3AD203B41FA5}">
                      <a16:colId xmlns:a16="http://schemas.microsoft.com/office/drawing/2014/main" val="1072404075"/>
                    </a:ext>
                  </a:extLst>
                </a:gridCol>
              </a:tblGrid>
              <a:tr h="185137">
                <a:tc>
                  <a:txBody>
                    <a:bodyPr/>
                    <a:lstStyle/>
                    <a:p>
                      <a:pPr algn="ctr"/>
                      <a:r>
                        <a:rPr lang="nl-BE" sz="900" b="0" i="1" dirty="0" err="1">
                          <a:solidFill>
                            <a:schemeClr val="tx1"/>
                          </a:solidFill>
                        </a:rPr>
                        <a:t>Différence</a:t>
                      </a:r>
                      <a:r>
                        <a:rPr lang="nl-BE" sz="900" b="0" i="1" dirty="0">
                          <a:solidFill>
                            <a:schemeClr val="tx1"/>
                          </a:solidFill>
                        </a:rPr>
                        <a:t> 2019</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-4</a:t>
                      </a:r>
                    </a:p>
                  </a:txBody>
                  <a:tcPr marL="0" marR="0" marT="0" marB="0"/>
                </a:tc>
                <a:tc>
                  <a:txBody>
                    <a:bodyPr/>
                    <a:lstStyle/>
                    <a:p>
                      <a:pPr algn="ctr"/>
                      <a:r>
                        <a:rPr lang="nl-BE" sz="900" b="0" dirty="0">
                          <a:solidFill>
                            <a:schemeClr val="tx1"/>
                          </a:solidFill>
                        </a:rPr>
                        <a:t>+4</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a:t>
                      </a:r>
                    </a:p>
                  </a:txBody>
                  <a:tcPr marL="0" marR="0" marT="0" marB="0"/>
                </a:tc>
                <a:extLst>
                  <a:ext uri="{0D108BD9-81ED-4DB2-BD59-A6C34878D82A}">
                    <a16:rowId xmlns:a16="http://schemas.microsoft.com/office/drawing/2014/main" val="1238493321"/>
                  </a:ext>
                </a:extLst>
              </a:tr>
            </a:tbl>
          </a:graphicData>
        </a:graphic>
      </p:graphicFrame>
      <p:graphicFrame>
        <p:nvGraphicFramePr>
          <p:cNvPr id="22" name="Table 6">
            <a:extLst>
              <a:ext uri="{FF2B5EF4-FFF2-40B4-BE49-F238E27FC236}">
                <a16:creationId xmlns:a16="http://schemas.microsoft.com/office/drawing/2014/main" id="{D93AE0B4-7B8C-4272-BAA6-937FD5D46457}"/>
              </a:ext>
            </a:extLst>
          </p:cNvPr>
          <p:cNvGraphicFramePr>
            <a:graphicFrameLocks noGrp="1"/>
          </p:cNvGraphicFramePr>
          <p:nvPr>
            <p:extLst>
              <p:ext uri="{D42A27DB-BD31-4B8C-83A1-F6EECF244321}">
                <p14:modId xmlns:p14="http://schemas.microsoft.com/office/powerpoint/2010/main" val="2419975012"/>
              </p:ext>
            </p:extLst>
          </p:nvPr>
        </p:nvGraphicFramePr>
        <p:xfrm>
          <a:off x="3541232" y="3407868"/>
          <a:ext cx="7988913" cy="17342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269264">
                  <a:extLst>
                    <a:ext uri="{9D8B030D-6E8A-4147-A177-3AD203B41FA5}">
                      <a16:colId xmlns:a16="http://schemas.microsoft.com/office/drawing/2014/main" val="348126821"/>
                    </a:ext>
                  </a:extLst>
                </a:gridCol>
                <a:gridCol w="1271452">
                  <a:extLst>
                    <a:ext uri="{9D8B030D-6E8A-4147-A177-3AD203B41FA5}">
                      <a16:colId xmlns:a16="http://schemas.microsoft.com/office/drawing/2014/main" val="3987960700"/>
                    </a:ext>
                  </a:extLst>
                </a:gridCol>
                <a:gridCol w="4572000">
                  <a:extLst>
                    <a:ext uri="{9D8B030D-6E8A-4147-A177-3AD203B41FA5}">
                      <a16:colId xmlns:a16="http://schemas.microsoft.com/office/drawing/2014/main" val="3661489778"/>
                    </a:ext>
                  </a:extLst>
                </a:gridCol>
                <a:gridCol w="775062">
                  <a:extLst>
                    <a:ext uri="{9D8B030D-6E8A-4147-A177-3AD203B41FA5}">
                      <a16:colId xmlns:a16="http://schemas.microsoft.com/office/drawing/2014/main" val="2268703382"/>
                    </a:ext>
                  </a:extLst>
                </a:gridCol>
                <a:gridCol w="261254">
                  <a:extLst>
                    <a:ext uri="{9D8B030D-6E8A-4147-A177-3AD203B41FA5}">
                      <a16:colId xmlns:a16="http://schemas.microsoft.com/office/drawing/2014/main" val="1072404075"/>
                    </a:ext>
                  </a:extLst>
                </a:gridCol>
              </a:tblGrid>
              <a:tr h="173424">
                <a:tc>
                  <a:txBody>
                    <a:bodyPr/>
                    <a:lstStyle/>
                    <a:p>
                      <a:pPr algn="ctr"/>
                      <a:r>
                        <a:rPr lang="nl-BE" sz="900" b="0" i="1" dirty="0" err="1">
                          <a:solidFill>
                            <a:schemeClr val="tx1"/>
                          </a:solidFill>
                        </a:rPr>
                        <a:t>Différence</a:t>
                      </a:r>
                      <a:r>
                        <a:rPr lang="nl-BE" sz="900" b="0" i="1" dirty="0">
                          <a:solidFill>
                            <a:schemeClr val="tx1"/>
                          </a:solidFill>
                        </a:rPr>
                        <a:t> 2019</a:t>
                      </a:r>
                    </a:p>
                  </a:txBody>
                  <a:tcPr marL="0" marR="0" marT="0" marB="0"/>
                </a:tc>
                <a:tc>
                  <a:txBody>
                    <a:bodyPr/>
                    <a:lstStyle/>
                    <a:p>
                      <a:pPr algn="ctr"/>
                      <a:r>
                        <a:rPr lang="nl-BE" sz="900" b="0" dirty="0">
                          <a:solidFill>
                            <a:schemeClr val="tx1"/>
                          </a:solidFill>
                        </a:rPr>
                        <a:t>-</a:t>
                      </a:r>
                    </a:p>
                  </a:txBody>
                  <a:tcPr marL="0" marR="0" marT="0" marB="0"/>
                </a:tc>
                <a:tc>
                  <a:txBody>
                    <a:bodyPr/>
                    <a:lstStyle/>
                    <a:p>
                      <a:pPr algn="ctr"/>
                      <a:r>
                        <a:rPr lang="nl-BE" sz="900" b="0" dirty="0">
                          <a:solidFill>
                            <a:schemeClr val="tx1"/>
                          </a:solidFill>
                        </a:rPr>
                        <a:t>-</a:t>
                      </a:r>
                    </a:p>
                  </a:txBody>
                  <a:tcPr marL="0" marR="0" marT="0" marB="0"/>
                </a:tc>
                <a:tc>
                  <a:txBody>
                    <a:bodyPr/>
                    <a:lstStyle/>
                    <a:p>
                      <a:pPr algn="ctr"/>
                      <a:r>
                        <a:rPr lang="nl-BE" sz="900" b="0" dirty="0">
                          <a:solidFill>
                            <a:schemeClr val="tx1"/>
                          </a:solidFill>
                        </a:rPr>
                        <a:t>-4</a:t>
                      </a:r>
                    </a:p>
                  </a:txBody>
                  <a:tcPr marL="0" marR="0" marT="0" marB="0"/>
                </a:tc>
                <a:tc>
                  <a:txBody>
                    <a:bodyPr/>
                    <a:lstStyle/>
                    <a:p>
                      <a:pPr algn="ctr"/>
                      <a:r>
                        <a:rPr lang="nl-BE" sz="900" b="0" dirty="0">
                          <a:solidFill>
                            <a:schemeClr val="tx1"/>
                          </a:solidFill>
                        </a:rPr>
                        <a:t>+4</a:t>
                      </a:r>
                    </a:p>
                  </a:txBody>
                  <a:tcPr marL="0" marR="0" marT="0" marB="0"/>
                </a:tc>
                <a:tc>
                  <a:txBody>
                    <a:bodyPr/>
                    <a:lstStyle/>
                    <a:p>
                      <a:pPr algn="ctr"/>
                      <a:r>
                        <a:rPr lang="nl-BE" sz="900" b="0" dirty="0">
                          <a:solidFill>
                            <a:schemeClr val="tx1"/>
                          </a:solidFill>
                        </a:rPr>
                        <a:t>-</a:t>
                      </a:r>
                    </a:p>
                  </a:txBody>
                  <a:tcPr marL="0" marR="0" marT="0" marB="0"/>
                </a:tc>
                <a:extLst>
                  <a:ext uri="{0D108BD9-81ED-4DB2-BD59-A6C34878D82A}">
                    <a16:rowId xmlns:a16="http://schemas.microsoft.com/office/drawing/2014/main" val="1238493321"/>
                  </a:ext>
                </a:extLst>
              </a:tr>
            </a:tbl>
          </a:graphicData>
        </a:graphic>
      </p:graphicFrame>
      <p:graphicFrame>
        <p:nvGraphicFramePr>
          <p:cNvPr id="23" name="Table 6">
            <a:extLst>
              <a:ext uri="{FF2B5EF4-FFF2-40B4-BE49-F238E27FC236}">
                <a16:creationId xmlns:a16="http://schemas.microsoft.com/office/drawing/2014/main" id="{2D55650D-27BD-4A11-AC53-AA6147998F9E}"/>
              </a:ext>
            </a:extLst>
          </p:cNvPr>
          <p:cNvGraphicFramePr>
            <a:graphicFrameLocks noGrp="1"/>
          </p:cNvGraphicFramePr>
          <p:nvPr>
            <p:extLst>
              <p:ext uri="{D42A27DB-BD31-4B8C-83A1-F6EECF244321}">
                <p14:modId xmlns:p14="http://schemas.microsoft.com/office/powerpoint/2010/main" val="3983535889"/>
              </p:ext>
            </p:extLst>
          </p:nvPr>
        </p:nvGraphicFramePr>
        <p:xfrm>
          <a:off x="3541232" y="3763246"/>
          <a:ext cx="7988913" cy="17342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251847">
                  <a:extLst>
                    <a:ext uri="{9D8B030D-6E8A-4147-A177-3AD203B41FA5}">
                      <a16:colId xmlns:a16="http://schemas.microsoft.com/office/drawing/2014/main" val="348126821"/>
                    </a:ext>
                  </a:extLst>
                </a:gridCol>
                <a:gridCol w="583474">
                  <a:extLst>
                    <a:ext uri="{9D8B030D-6E8A-4147-A177-3AD203B41FA5}">
                      <a16:colId xmlns:a16="http://schemas.microsoft.com/office/drawing/2014/main" val="3987960700"/>
                    </a:ext>
                  </a:extLst>
                </a:gridCol>
                <a:gridCol w="3405052">
                  <a:extLst>
                    <a:ext uri="{9D8B030D-6E8A-4147-A177-3AD203B41FA5}">
                      <a16:colId xmlns:a16="http://schemas.microsoft.com/office/drawing/2014/main" val="3661489778"/>
                    </a:ext>
                  </a:extLst>
                </a:gridCol>
                <a:gridCol w="2612571">
                  <a:extLst>
                    <a:ext uri="{9D8B030D-6E8A-4147-A177-3AD203B41FA5}">
                      <a16:colId xmlns:a16="http://schemas.microsoft.com/office/drawing/2014/main" val="2268703382"/>
                    </a:ext>
                  </a:extLst>
                </a:gridCol>
                <a:gridCol w="296088">
                  <a:extLst>
                    <a:ext uri="{9D8B030D-6E8A-4147-A177-3AD203B41FA5}">
                      <a16:colId xmlns:a16="http://schemas.microsoft.com/office/drawing/2014/main" val="1072404075"/>
                    </a:ext>
                  </a:extLst>
                </a:gridCol>
              </a:tblGrid>
              <a:tr h="173424">
                <a:tc>
                  <a:txBody>
                    <a:bodyPr/>
                    <a:lstStyle/>
                    <a:p>
                      <a:pPr algn="ctr"/>
                      <a:r>
                        <a:rPr lang="nl-BE" sz="900" b="0" i="1" dirty="0" err="1">
                          <a:solidFill>
                            <a:schemeClr val="tx1"/>
                          </a:solidFill>
                        </a:rPr>
                        <a:t>Différence</a:t>
                      </a:r>
                      <a:r>
                        <a:rPr lang="nl-BE" sz="900" b="0" i="1" dirty="0">
                          <a:solidFill>
                            <a:schemeClr val="tx1"/>
                          </a:solidFill>
                        </a:rPr>
                        <a:t> 2019</a:t>
                      </a:r>
                    </a:p>
                  </a:txBody>
                  <a:tcPr marL="0" marR="0" marT="0" marB="0"/>
                </a:tc>
                <a:tc>
                  <a:txBody>
                    <a:bodyPr/>
                    <a:lstStyle/>
                    <a:p>
                      <a:pPr algn="ctr"/>
                      <a:r>
                        <a:rPr lang="nl-BE" sz="900" b="0" dirty="0">
                          <a:solidFill>
                            <a:schemeClr val="tx1"/>
                          </a:solidFill>
                        </a:rPr>
                        <a:t>-</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a:t>
                      </a:r>
                    </a:p>
                  </a:txBody>
                  <a:tcPr marL="0" marR="0" marT="0" marB="0"/>
                </a:tc>
                <a:extLst>
                  <a:ext uri="{0D108BD9-81ED-4DB2-BD59-A6C34878D82A}">
                    <a16:rowId xmlns:a16="http://schemas.microsoft.com/office/drawing/2014/main" val="1238493321"/>
                  </a:ext>
                </a:extLst>
              </a:tr>
            </a:tbl>
          </a:graphicData>
        </a:graphic>
      </p:graphicFrame>
      <p:graphicFrame>
        <p:nvGraphicFramePr>
          <p:cNvPr id="24" name="Table 6">
            <a:extLst>
              <a:ext uri="{FF2B5EF4-FFF2-40B4-BE49-F238E27FC236}">
                <a16:creationId xmlns:a16="http://schemas.microsoft.com/office/drawing/2014/main" id="{AD266297-4E95-4744-96D1-0B6166A3C2B3}"/>
              </a:ext>
            </a:extLst>
          </p:cNvPr>
          <p:cNvGraphicFramePr>
            <a:graphicFrameLocks noGrp="1"/>
          </p:cNvGraphicFramePr>
          <p:nvPr>
            <p:extLst>
              <p:ext uri="{D42A27DB-BD31-4B8C-83A1-F6EECF244321}">
                <p14:modId xmlns:p14="http://schemas.microsoft.com/office/powerpoint/2010/main" val="1349382686"/>
              </p:ext>
            </p:extLst>
          </p:nvPr>
        </p:nvGraphicFramePr>
        <p:xfrm>
          <a:off x="3541233" y="5812592"/>
          <a:ext cx="7878098" cy="274320"/>
        </p:xfrm>
        <a:graphic>
          <a:graphicData uri="http://schemas.openxmlformats.org/drawingml/2006/table">
            <a:tbl>
              <a:tblPr firstRow="1" bandRow="1">
                <a:tableStyleId>{2D5ABB26-0587-4C30-8999-92F81FD0307C}</a:tableStyleId>
              </a:tblPr>
              <a:tblGrid>
                <a:gridCol w="837218">
                  <a:extLst>
                    <a:ext uri="{9D8B030D-6E8A-4147-A177-3AD203B41FA5}">
                      <a16:colId xmlns:a16="http://schemas.microsoft.com/office/drawing/2014/main" val="984103144"/>
                    </a:ext>
                  </a:extLst>
                </a:gridCol>
                <a:gridCol w="365760">
                  <a:extLst>
                    <a:ext uri="{9D8B030D-6E8A-4147-A177-3AD203B41FA5}">
                      <a16:colId xmlns:a16="http://schemas.microsoft.com/office/drawing/2014/main" val="348126821"/>
                    </a:ext>
                  </a:extLst>
                </a:gridCol>
                <a:gridCol w="1371600">
                  <a:extLst>
                    <a:ext uri="{9D8B030D-6E8A-4147-A177-3AD203B41FA5}">
                      <a16:colId xmlns:a16="http://schemas.microsoft.com/office/drawing/2014/main" val="3987960700"/>
                    </a:ext>
                  </a:extLst>
                </a:gridCol>
                <a:gridCol w="2377440">
                  <a:extLst>
                    <a:ext uri="{9D8B030D-6E8A-4147-A177-3AD203B41FA5}">
                      <a16:colId xmlns:a16="http://schemas.microsoft.com/office/drawing/2014/main" val="3661489778"/>
                    </a:ext>
                  </a:extLst>
                </a:gridCol>
                <a:gridCol w="1280160">
                  <a:extLst>
                    <a:ext uri="{9D8B030D-6E8A-4147-A177-3AD203B41FA5}">
                      <a16:colId xmlns:a16="http://schemas.microsoft.com/office/drawing/2014/main" val="2268703382"/>
                    </a:ext>
                  </a:extLst>
                </a:gridCol>
                <a:gridCol w="1645920">
                  <a:extLst>
                    <a:ext uri="{9D8B030D-6E8A-4147-A177-3AD203B41FA5}">
                      <a16:colId xmlns:a16="http://schemas.microsoft.com/office/drawing/2014/main" val="1072404075"/>
                    </a:ext>
                  </a:extLst>
                </a:gridCol>
              </a:tblGrid>
              <a:tr h="173424">
                <a:tc>
                  <a:txBody>
                    <a:bodyPr/>
                    <a:lstStyle/>
                    <a:p>
                      <a:pPr algn="ctr"/>
                      <a:r>
                        <a:rPr lang="nl-BE" sz="900" b="0" i="1" dirty="0" err="1">
                          <a:solidFill>
                            <a:schemeClr val="tx1"/>
                          </a:solidFill>
                        </a:rPr>
                        <a:t>Différence</a:t>
                      </a:r>
                      <a:r>
                        <a:rPr lang="nl-BE" sz="900" b="0" i="1" dirty="0">
                          <a:solidFill>
                            <a:schemeClr val="tx1"/>
                          </a:solidFill>
                        </a:rPr>
                        <a:t> 2019**</a:t>
                      </a:r>
                    </a:p>
                  </a:txBody>
                  <a:tcPr marL="0" marR="0" marT="0" marB="0"/>
                </a:tc>
                <a:tc>
                  <a:txBody>
                    <a:bodyPr/>
                    <a:lstStyle/>
                    <a:p>
                      <a:pPr algn="ctr"/>
                      <a:r>
                        <a:rPr lang="nl-BE" sz="900" b="0" dirty="0">
                          <a:solidFill>
                            <a:schemeClr val="tx1"/>
                          </a:solidFill>
                        </a:rPr>
                        <a:t>+3</a:t>
                      </a:r>
                    </a:p>
                  </a:txBody>
                  <a:tcPr marL="0" marR="0" marT="0" marB="0"/>
                </a:tc>
                <a:tc>
                  <a:txBody>
                    <a:bodyPr/>
                    <a:lstStyle/>
                    <a:p>
                      <a:pPr algn="ctr"/>
                      <a:r>
                        <a:rPr lang="nl-BE" sz="900" b="0" dirty="0">
                          <a:solidFill>
                            <a:schemeClr val="tx1"/>
                          </a:solidFill>
                        </a:rPr>
                        <a:t>+11</a:t>
                      </a:r>
                    </a:p>
                  </a:txBody>
                  <a:tcPr marL="0" marR="0" marT="0" marB="0"/>
                </a:tc>
                <a:tc>
                  <a:txBody>
                    <a:bodyPr/>
                    <a:lstStyle/>
                    <a:p>
                      <a:pPr algn="ctr"/>
                      <a:r>
                        <a:rPr lang="nl-BE" sz="900" b="0" dirty="0">
                          <a:solidFill>
                            <a:schemeClr val="tx1"/>
                          </a:solidFill>
                        </a:rPr>
                        <a:t>+10</a:t>
                      </a:r>
                    </a:p>
                  </a:txBody>
                  <a:tcPr marL="0" marR="0" marT="0" marB="0"/>
                </a:tc>
                <a:tc>
                  <a:txBody>
                    <a:bodyPr/>
                    <a:lstStyle/>
                    <a:p>
                      <a:pPr algn="ctr"/>
                      <a:r>
                        <a:rPr lang="nl-BE" sz="900" b="0" dirty="0">
                          <a:solidFill>
                            <a:schemeClr val="tx1"/>
                          </a:solidFill>
                        </a:rPr>
                        <a:t>-9</a:t>
                      </a:r>
                    </a:p>
                  </a:txBody>
                  <a:tcPr marL="0" marR="0" marT="0" marB="0"/>
                </a:tc>
                <a:tc>
                  <a:txBody>
                    <a:bodyPr/>
                    <a:lstStyle/>
                    <a:p>
                      <a:pPr algn="ctr"/>
                      <a:r>
                        <a:rPr lang="nl-BE" sz="900" b="0" dirty="0">
                          <a:solidFill>
                            <a:schemeClr val="tx1"/>
                          </a:solidFill>
                        </a:rPr>
                        <a:t>-16</a:t>
                      </a:r>
                    </a:p>
                  </a:txBody>
                  <a:tcPr marL="0" marR="0" marT="0" marB="0"/>
                </a:tc>
                <a:extLst>
                  <a:ext uri="{0D108BD9-81ED-4DB2-BD59-A6C34878D82A}">
                    <a16:rowId xmlns:a16="http://schemas.microsoft.com/office/drawing/2014/main" val="1238493321"/>
                  </a:ext>
                </a:extLst>
              </a:tr>
            </a:tbl>
          </a:graphicData>
        </a:graphic>
      </p:graphicFrame>
      <p:graphicFrame>
        <p:nvGraphicFramePr>
          <p:cNvPr id="25" name="Table 6">
            <a:extLst>
              <a:ext uri="{FF2B5EF4-FFF2-40B4-BE49-F238E27FC236}">
                <a16:creationId xmlns:a16="http://schemas.microsoft.com/office/drawing/2014/main" id="{B28C600C-BC65-45AC-9F4E-0271DCC628B8}"/>
              </a:ext>
            </a:extLst>
          </p:cNvPr>
          <p:cNvGraphicFramePr>
            <a:graphicFrameLocks noGrp="1"/>
          </p:cNvGraphicFramePr>
          <p:nvPr>
            <p:extLst>
              <p:ext uri="{D42A27DB-BD31-4B8C-83A1-F6EECF244321}">
                <p14:modId xmlns:p14="http://schemas.microsoft.com/office/powerpoint/2010/main" val="827774150"/>
              </p:ext>
            </p:extLst>
          </p:nvPr>
        </p:nvGraphicFramePr>
        <p:xfrm>
          <a:off x="3541232" y="4093300"/>
          <a:ext cx="7972201" cy="16300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274320">
                  <a:extLst>
                    <a:ext uri="{9D8B030D-6E8A-4147-A177-3AD203B41FA5}">
                      <a16:colId xmlns:a16="http://schemas.microsoft.com/office/drawing/2014/main" val="348126821"/>
                    </a:ext>
                  </a:extLst>
                </a:gridCol>
                <a:gridCol w="1371600">
                  <a:extLst>
                    <a:ext uri="{9D8B030D-6E8A-4147-A177-3AD203B41FA5}">
                      <a16:colId xmlns:a16="http://schemas.microsoft.com/office/drawing/2014/main" val="3987960700"/>
                    </a:ext>
                  </a:extLst>
                </a:gridCol>
                <a:gridCol w="4114800">
                  <a:extLst>
                    <a:ext uri="{9D8B030D-6E8A-4147-A177-3AD203B41FA5}">
                      <a16:colId xmlns:a16="http://schemas.microsoft.com/office/drawing/2014/main" val="3661489778"/>
                    </a:ext>
                  </a:extLst>
                </a:gridCol>
                <a:gridCol w="1005840">
                  <a:extLst>
                    <a:ext uri="{9D8B030D-6E8A-4147-A177-3AD203B41FA5}">
                      <a16:colId xmlns:a16="http://schemas.microsoft.com/office/drawing/2014/main" val="2268703382"/>
                    </a:ext>
                  </a:extLst>
                </a:gridCol>
                <a:gridCol w="365760">
                  <a:extLst>
                    <a:ext uri="{9D8B030D-6E8A-4147-A177-3AD203B41FA5}">
                      <a16:colId xmlns:a16="http://schemas.microsoft.com/office/drawing/2014/main" val="1072404075"/>
                    </a:ext>
                  </a:extLst>
                </a:gridCol>
              </a:tblGrid>
              <a:tr h="163004">
                <a:tc>
                  <a:txBody>
                    <a:bodyPr/>
                    <a:lstStyle/>
                    <a:p>
                      <a:pPr algn="ctr"/>
                      <a:r>
                        <a:rPr lang="nl-BE" sz="900" i="1" dirty="0" err="1">
                          <a:solidFill>
                            <a:schemeClr val="tx1"/>
                          </a:solidFill>
                        </a:rPr>
                        <a:t>Différence</a:t>
                      </a:r>
                      <a:r>
                        <a:rPr lang="nl-BE" sz="900" i="1" dirty="0">
                          <a:solidFill>
                            <a:schemeClr val="tx1"/>
                          </a:solidFill>
                        </a:rPr>
                        <a:t> 2019</a:t>
                      </a:r>
                    </a:p>
                  </a:txBody>
                  <a:tcPr marL="0" marR="0" marT="0" marB="0"/>
                </a:tc>
                <a:tc>
                  <a:txBody>
                    <a:bodyPr/>
                    <a:lstStyle/>
                    <a:p>
                      <a:pPr algn="ctr"/>
                      <a:r>
                        <a:rPr lang="nl-BE" sz="900" dirty="0">
                          <a:solidFill>
                            <a:schemeClr val="tx1"/>
                          </a:solidFill>
                        </a:rPr>
                        <a:t>-</a:t>
                      </a:r>
                    </a:p>
                  </a:txBody>
                  <a:tcPr marL="0" marR="0" marT="0" marB="0"/>
                </a:tc>
                <a:tc>
                  <a:txBody>
                    <a:bodyPr/>
                    <a:lstStyle/>
                    <a:p>
                      <a:pPr algn="ctr"/>
                      <a:r>
                        <a:rPr lang="nl-BE" sz="900" b="1" dirty="0">
                          <a:solidFill>
                            <a:srgbClr val="00B050"/>
                          </a:solidFill>
                        </a:rPr>
                        <a:t>+7</a:t>
                      </a:r>
                    </a:p>
                  </a:txBody>
                  <a:tcPr marL="0" marR="0" marT="0" marB="0"/>
                </a:tc>
                <a:tc>
                  <a:txBody>
                    <a:bodyPr/>
                    <a:lstStyle/>
                    <a:p>
                      <a:pPr algn="ctr"/>
                      <a:r>
                        <a:rPr lang="nl-BE" sz="900" dirty="0">
                          <a:solidFill>
                            <a:schemeClr val="tx1"/>
                          </a:solidFill>
                        </a:rPr>
                        <a:t>-8</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1" dirty="0">
                          <a:solidFill>
                            <a:srgbClr val="00B050"/>
                          </a:solidFill>
                        </a:rPr>
                        <a:t>+4</a:t>
                      </a:r>
                    </a:p>
                  </a:txBody>
                  <a:tcPr marL="0" marR="0" marT="0" marB="0"/>
                </a:tc>
                <a:extLst>
                  <a:ext uri="{0D108BD9-81ED-4DB2-BD59-A6C34878D82A}">
                    <a16:rowId xmlns:a16="http://schemas.microsoft.com/office/drawing/2014/main" val="1238493321"/>
                  </a:ext>
                </a:extLst>
              </a:tr>
            </a:tbl>
          </a:graphicData>
        </a:graphic>
      </p:graphicFrame>
      <p:graphicFrame>
        <p:nvGraphicFramePr>
          <p:cNvPr id="26" name="Table 6">
            <a:extLst>
              <a:ext uri="{FF2B5EF4-FFF2-40B4-BE49-F238E27FC236}">
                <a16:creationId xmlns:a16="http://schemas.microsoft.com/office/drawing/2014/main" id="{A719B1B9-4A61-466A-8C33-0E53A49C26EC}"/>
              </a:ext>
            </a:extLst>
          </p:cNvPr>
          <p:cNvGraphicFramePr>
            <a:graphicFrameLocks noGrp="1"/>
          </p:cNvGraphicFramePr>
          <p:nvPr>
            <p:extLst>
              <p:ext uri="{D42A27DB-BD31-4B8C-83A1-F6EECF244321}">
                <p14:modId xmlns:p14="http://schemas.microsoft.com/office/powerpoint/2010/main" val="2622960808"/>
              </p:ext>
            </p:extLst>
          </p:nvPr>
        </p:nvGraphicFramePr>
        <p:xfrm>
          <a:off x="3541232" y="4438098"/>
          <a:ext cx="8246521" cy="185137"/>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914400">
                  <a:extLst>
                    <a:ext uri="{9D8B030D-6E8A-4147-A177-3AD203B41FA5}">
                      <a16:colId xmlns:a16="http://schemas.microsoft.com/office/drawing/2014/main" val="348126821"/>
                    </a:ext>
                  </a:extLst>
                </a:gridCol>
                <a:gridCol w="1005840">
                  <a:extLst>
                    <a:ext uri="{9D8B030D-6E8A-4147-A177-3AD203B41FA5}">
                      <a16:colId xmlns:a16="http://schemas.microsoft.com/office/drawing/2014/main" val="3987960700"/>
                    </a:ext>
                  </a:extLst>
                </a:gridCol>
                <a:gridCol w="2651760">
                  <a:extLst>
                    <a:ext uri="{9D8B030D-6E8A-4147-A177-3AD203B41FA5}">
                      <a16:colId xmlns:a16="http://schemas.microsoft.com/office/drawing/2014/main" val="3661489778"/>
                    </a:ext>
                  </a:extLst>
                </a:gridCol>
                <a:gridCol w="731520">
                  <a:extLst>
                    <a:ext uri="{9D8B030D-6E8A-4147-A177-3AD203B41FA5}">
                      <a16:colId xmlns:a16="http://schemas.microsoft.com/office/drawing/2014/main" val="2268703382"/>
                    </a:ext>
                  </a:extLst>
                </a:gridCol>
                <a:gridCol w="2103120">
                  <a:extLst>
                    <a:ext uri="{9D8B030D-6E8A-4147-A177-3AD203B41FA5}">
                      <a16:colId xmlns:a16="http://schemas.microsoft.com/office/drawing/2014/main" val="1072404075"/>
                    </a:ext>
                  </a:extLst>
                </a:gridCol>
              </a:tblGrid>
              <a:tr h="185137">
                <a:tc>
                  <a:txBody>
                    <a:bodyPr/>
                    <a:lstStyle/>
                    <a:p>
                      <a:pPr algn="ctr"/>
                      <a:r>
                        <a:rPr lang="nl-BE" sz="900" b="0" i="1" dirty="0" err="1">
                          <a:solidFill>
                            <a:schemeClr val="tx1"/>
                          </a:solidFill>
                        </a:rPr>
                        <a:t>Différence</a:t>
                      </a:r>
                      <a:r>
                        <a:rPr lang="nl-BE" sz="900" b="0" i="1" dirty="0">
                          <a:solidFill>
                            <a:schemeClr val="tx1"/>
                          </a:solidFill>
                        </a:rPr>
                        <a:t> 2019</a:t>
                      </a:r>
                    </a:p>
                  </a:txBody>
                  <a:tcPr marL="0" marR="0" marT="0" marB="0"/>
                </a:tc>
                <a:tc>
                  <a:txBody>
                    <a:bodyPr/>
                    <a:lstStyle/>
                    <a:p>
                      <a:pPr algn="ctr"/>
                      <a:r>
                        <a:rPr lang="nl-BE" sz="900" b="0" dirty="0">
                          <a:solidFill>
                            <a:schemeClr val="tx1"/>
                          </a:solidFill>
                        </a:rPr>
                        <a:t>+3</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-13</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1" dirty="0">
                          <a:solidFill>
                            <a:srgbClr val="00B050"/>
                          </a:solidFill>
                        </a:rPr>
                        <a:t>+13</a:t>
                      </a:r>
                    </a:p>
                  </a:txBody>
                  <a:tcPr marL="0" marR="0" marT="0" marB="0"/>
                </a:tc>
                <a:extLst>
                  <a:ext uri="{0D108BD9-81ED-4DB2-BD59-A6C34878D82A}">
                    <a16:rowId xmlns:a16="http://schemas.microsoft.com/office/drawing/2014/main" val="1238493321"/>
                  </a:ext>
                </a:extLst>
              </a:tr>
            </a:tbl>
          </a:graphicData>
        </a:graphic>
      </p:graphicFrame>
      <p:graphicFrame>
        <p:nvGraphicFramePr>
          <p:cNvPr id="27" name="Table 6">
            <a:extLst>
              <a:ext uri="{FF2B5EF4-FFF2-40B4-BE49-F238E27FC236}">
                <a16:creationId xmlns:a16="http://schemas.microsoft.com/office/drawing/2014/main" id="{57A2011B-2356-44B8-892E-726CCA350FF3}"/>
              </a:ext>
            </a:extLst>
          </p:cNvPr>
          <p:cNvGraphicFramePr>
            <a:graphicFrameLocks noGrp="1"/>
          </p:cNvGraphicFramePr>
          <p:nvPr>
            <p:extLst>
              <p:ext uri="{D42A27DB-BD31-4B8C-83A1-F6EECF244321}">
                <p14:modId xmlns:p14="http://schemas.microsoft.com/office/powerpoint/2010/main" val="222561376"/>
              </p:ext>
            </p:extLst>
          </p:nvPr>
        </p:nvGraphicFramePr>
        <p:xfrm>
          <a:off x="3541232" y="4774711"/>
          <a:ext cx="8155081" cy="17342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82880">
                  <a:extLst>
                    <a:ext uri="{9D8B030D-6E8A-4147-A177-3AD203B41FA5}">
                      <a16:colId xmlns:a16="http://schemas.microsoft.com/office/drawing/2014/main" val="348126821"/>
                    </a:ext>
                  </a:extLst>
                </a:gridCol>
                <a:gridCol w="1463040">
                  <a:extLst>
                    <a:ext uri="{9D8B030D-6E8A-4147-A177-3AD203B41FA5}">
                      <a16:colId xmlns:a16="http://schemas.microsoft.com/office/drawing/2014/main" val="3987960700"/>
                    </a:ext>
                  </a:extLst>
                </a:gridCol>
                <a:gridCol w="3566160">
                  <a:extLst>
                    <a:ext uri="{9D8B030D-6E8A-4147-A177-3AD203B41FA5}">
                      <a16:colId xmlns:a16="http://schemas.microsoft.com/office/drawing/2014/main" val="3661489778"/>
                    </a:ext>
                  </a:extLst>
                </a:gridCol>
                <a:gridCol w="1097280">
                  <a:extLst>
                    <a:ext uri="{9D8B030D-6E8A-4147-A177-3AD203B41FA5}">
                      <a16:colId xmlns:a16="http://schemas.microsoft.com/office/drawing/2014/main" val="2268703382"/>
                    </a:ext>
                  </a:extLst>
                </a:gridCol>
                <a:gridCol w="1005840">
                  <a:extLst>
                    <a:ext uri="{9D8B030D-6E8A-4147-A177-3AD203B41FA5}">
                      <a16:colId xmlns:a16="http://schemas.microsoft.com/office/drawing/2014/main" val="1072404075"/>
                    </a:ext>
                  </a:extLst>
                </a:gridCol>
              </a:tblGrid>
              <a:tr h="173424">
                <a:tc>
                  <a:txBody>
                    <a:bodyPr/>
                    <a:lstStyle/>
                    <a:p>
                      <a:pPr algn="ctr"/>
                      <a:r>
                        <a:rPr lang="nl-BE" sz="900" b="0" i="1" dirty="0" err="1">
                          <a:solidFill>
                            <a:schemeClr val="tx1"/>
                          </a:solidFill>
                        </a:rPr>
                        <a:t>Différence</a:t>
                      </a:r>
                      <a:r>
                        <a:rPr lang="nl-BE" sz="900" b="0" i="1" dirty="0">
                          <a:solidFill>
                            <a:schemeClr val="tx1"/>
                          </a:solidFill>
                        </a:rPr>
                        <a:t> 2019</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-1</a:t>
                      </a:r>
                    </a:p>
                  </a:txBody>
                  <a:tcPr marL="0" marR="0" marT="0" marB="0"/>
                </a:tc>
                <a:extLst>
                  <a:ext uri="{0D108BD9-81ED-4DB2-BD59-A6C34878D82A}">
                    <a16:rowId xmlns:a16="http://schemas.microsoft.com/office/drawing/2014/main" val="1238493321"/>
                  </a:ext>
                </a:extLst>
              </a:tr>
            </a:tbl>
          </a:graphicData>
        </a:graphic>
      </p:graphicFrame>
      <p:graphicFrame>
        <p:nvGraphicFramePr>
          <p:cNvPr id="28" name="Table 6">
            <a:extLst>
              <a:ext uri="{FF2B5EF4-FFF2-40B4-BE49-F238E27FC236}">
                <a16:creationId xmlns:a16="http://schemas.microsoft.com/office/drawing/2014/main" id="{53521228-95FA-4A02-9829-C262F2B9AACA}"/>
              </a:ext>
            </a:extLst>
          </p:cNvPr>
          <p:cNvGraphicFramePr>
            <a:graphicFrameLocks noGrp="1"/>
          </p:cNvGraphicFramePr>
          <p:nvPr>
            <p:extLst>
              <p:ext uri="{D42A27DB-BD31-4B8C-83A1-F6EECF244321}">
                <p14:modId xmlns:p14="http://schemas.microsoft.com/office/powerpoint/2010/main" val="1636776964"/>
              </p:ext>
            </p:extLst>
          </p:nvPr>
        </p:nvGraphicFramePr>
        <p:xfrm>
          <a:off x="3541232" y="5130089"/>
          <a:ext cx="7880761" cy="17342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548640">
                  <a:extLst>
                    <a:ext uri="{9D8B030D-6E8A-4147-A177-3AD203B41FA5}">
                      <a16:colId xmlns:a16="http://schemas.microsoft.com/office/drawing/2014/main" val="348126821"/>
                    </a:ext>
                  </a:extLst>
                </a:gridCol>
                <a:gridCol w="1463040">
                  <a:extLst>
                    <a:ext uri="{9D8B030D-6E8A-4147-A177-3AD203B41FA5}">
                      <a16:colId xmlns:a16="http://schemas.microsoft.com/office/drawing/2014/main" val="3987960700"/>
                    </a:ext>
                  </a:extLst>
                </a:gridCol>
                <a:gridCol w="2560320">
                  <a:extLst>
                    <a:ext uri="{9D8B030D-6E8A-4147-A177-3AD203B41FA5}">
                      <a16:colId xmlns:a16="http://schemas.microsoft.com/office/drawing/2014/main" val="3661489778"/>
                    </a:ext>
                  </a:extLst>
                </a:gridCol>
                <a:gridCol w="1828800">
                  <a:extLst>
                    <a:ext uri="{9D8B030D-6E8A-4147-A177-3AD203B41FA5}">
                      <a16:colId xmlns:a16="http://schemas.microsoft.com/office/drawing/2014/main" val="2268703382"/>
                    </a:ext>
                  </a:extLst>
                </a:gridCol>
                <a:gridCol w="640080">
                  <a:extLst>
                    <a:ext uri="{9D8B030D-6E8A-4147-A177-3AD203B41FA5}">
                      <a16:colId xmlns:a16="http://schemas.microsoft.com/office/drawing/2014/main" val="1072404075"/>
                    </a:ext>
                  </a:extLst>
                </a:gridCol>
              </a:tblGrid>
              <a:tr h="173424">
                <a:tc>
                  <a:txBody>
                    <a:bodyPr/>
                    <a:lstStyle/>
                    <a:p>
                      <a:pPr algn="ctr"/>
                      <a:r>
                        <a:rPr lang="nl-BE" sz="900" b="0" i="1" dirty="0" err="1">
                          <a:solidFill>
                            <a:schemeClr val="tx1"/>
                          </a:solidFill>
                        </a:rPr>
                        <a:t>Différence</a:t>
                      </a:r>
                      <a:r>
                        <a:rPr lang="nl-BE" sz="900" b="0" i="1" dirty="0">
                          <a:solidFill>
                            <a:schemeClr val="tx1"/>
                          </a:solidFill>
                        </a:rPr>
                        <a:t> 2019</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-5</a:t>
                      </a:r>
                    </a:p>
                  </a:txBody>
                  <a:tcPr marL="0" marR="0" marT="0" marB="0"/>
                </a:tc>
                <a:tc>
                  <a:txBody>
                    <a:bodyPr/>
                    <a:lstStyle/>
                    <a:p>
                      <a:pPr algn="ctr"/>
                      <a:r>
                        <a:rPr lang="nl-BE" sz="900" b="0" dirty="0">
                          <a:solidFill>
                            <a:schemeClr val="tx1"/>
                          </a:solidFill>
                        </a:rPr>
                        <a:t>-</a:t>
                      </a:r>
                    </a:p>
                  </a:txBody>
                  <a:tcPr marL="0" marR="0" marT="0" marB="0"/>
                </a:tc>
                <a:tc>
                  <a:txBody>
                    <a:bodyPr/>
                    <a:lstStyle/>
                    <a:p>
                      <a:pPr algn="ctr"/>
                      <a:r>
                        <a:rPr lang="nl-BE" sz="900" b="0" dirty="0">
                          <a:solidFill>
                            <a:schemeClr val="tx1"/>
                          </a:solidFill>
                        </a:rPr>
                        <a:t>+9</a:t>
                      </a:r>
                    </a:p>
                  </a:txBody>
                  <a:tcPr marL="0" marR="0" marT="0" marB="0"/>
                </a:tc>
                <a:tc>
                  <a:txBody>
                    <a:bodyPr/>
                    <a:lstStyle/>
                    <a:p>
                      <a:pPr algn="ctr"/>
                      <a:r>
                        <a:rPr lang="nl-BE" sz="900" b="0" dirty="0">
                          <a:solidFill>
                            <a:schemeClr val="tx1"/>
                          </a:solidFill>
                        </a:rPr>
                        <a:t>-5</a:t>
                      </a:r>
                    </a:p>
                  </a:txBody>
                  <a:tcPr marL="0" marR="0" marT="0" marB="0"/>
                </a:tc>
                <a:extLst>
                  <a:ext uri="{0D108BD9-81ED-4DB2-BD59-A6C34878D82A}">
                    <a16:rowId xmlns:a16="http://schemas.microsoft.com/office/drawing/2014/main" val="1238493321"/>
                  </a:ext>
                </a:extLst>
              </a:tr>
            </a:tbl>
          </a:graphicData>
        </a:graphic>
      </p:graphicFrame>
      <p:pic>
        <p:nvPicPr>
          <p:cNvPr id="19" name="Picture 18"/>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355129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6E3B1B0-B216-45AC-BB89-A1696E56BE7E}"/>
              </a:ext>
            </a:extLst>
          </p:cNvPr>
          <p:cNvSpPr>
            <a:spLocks noGrp="1"/>
          </p:cNvSpPr>
          <p:nvPr>
            <p:ph type="sldNum" sz="quarter" idx="18"/>
          </p:nvPr>
        </p:nvSpPr>
        <p:spPr/>
        <p:txBody>
          <a:bodyPr/>
          <a:lstStyle/>
          <a:p>
            <a:fld id="{D61AABEC-672F-4B68-B914-690DA978312C}" type="slidenum">
              <a:rPr lang="nl-BE" smtClean="0"/>
              <a:pPr/>
              <a:t>2</a:t>
            </a:fld>
            <a:r>
              <a:rPr lang="nl-BE"/>
              <a:t> </a:t>
            </a:r>
            <a:endParaRPr lang="nl-BE" dirty="0"/>
          </a:p>
        </p:txBody>
      </p:sp>
      <p:sp>
        <p:nvSpPr>
          <p:cNvPr id="3" name="Tijdelijke aanduiding voor tekst 2">
            <a:extLst>
              <a:ext uri="{FF2B5EF4-FFF2-40B4-BE49-F238E27FC236}">
                <a16:creationId xmlns:a16="http://schemas.microsoft.com/office/drawing/2014/main" id="{E908A4CC-94CE-45F0-BAEB-C09F14D32D03}"/>
              </a:ext>
            </a:extLst>
          </p:cNvPr>
          <p:cNvSpPr>
            <a:spLocks noGrp="1"/>
          </p:cNvSpPr>
          <p:nvPr>
            <p:ph type="body" sz="quarter" idx="19"/>
          </p:nvPr>
        </p:nvSpPr>
        <p:spPr/>
        <p:txBody>
          <a:bodyPr/>
          <a:lstStyle/>
          <a:p>
            <a:pPr hangingPunct="0"/>
            <a:r>
              <a:rPr lang="fr-BE" dirty="0"/>
              <a:t>Depuis 2008, le Bureau de Mesure de l’Agence pour la Simplification Administrative (ASA) assure le monitoring de l’évolution de l’utilisation de la facturation électronique. Trois groupes cibles ont été étudiés :</a:t>
            </a:r>
          </a:p>
          <a:p>
            <a:pPr marL="342900" lvl="0" indent="-342900" hangingPunct="0">
              <a:buSzPct val="100000"/>
              <a:buFont typeface="+mj-lt"/>
              <a:buAutoNum type="arabicPeriod"/>
            </a:pPr>
            <a:r>
              <a:rPr lang="fr-BE" dirty="0"/>
              <a:t>Les entreprises</a:t>
            </a:r>
          </a:p>
          <a:p>
            <a:pPr marL="342900" lvl="0" indent="-342900" hangingPunct="0">
              <a:buSzPct val="100000"/>
              <a:buFont typeface="+mj-lt"/>
              <a:buAutoNum type="arabicPeriod"/>
            </a:pPr>
            <a:r>
              <a:rPr lang="fr-BE" dirty="0"/>
              <a:t>Les professions économiques comme les comptables-fiscalistes</a:t>
            </a:r>
          </a:p>
          <a:p>
            <a:pPr marL="342900" lvl="0" indent="-342900" hangingPunct="0">
              <a:buSzPct val="100000"/>
              <a:buFont typeface="+mj-lt"/>
              <a:buAutoNum type="arabicPeriod"/>
            </a:pPr>
            <a:r>
              <a:rPr lang="fr-BE" dirty="0"/>
              <a:t>Les citoyens</a:t>
            </a:r>
          </a:p>
          <a:p>
            <a:pPr hangingPunct="0"/>
            <a:endParaRPr lang="fr-BE" dirty="0"/>
          </a:p>
          <a:p>
            <a:pPr hangingPunct="0"/>
            <a:r>
              <a:rPr lang="fr-BE" dirty="0"/>
              <a:t>À la lumière des résultats, l’objectif final du monitoring est de parvenir à dresser un aperçu détaillé de </a:t>
            </a:r>
            <a:r>
              <a:rPr lang="fr-BE" b="1" dirty="0"/>
              <a:t>l’utilisation et de l’évolution de la facturation électronique</a:t>
            </a:r>
            <a:r>
              <a:rPr lang="fr-BE" dirty="0"/>
              <a:t>. Ce rapport présente les résultats de l’étude réalisée auprès des </a:t>
            </a:r>
            <a:r>
              <a:rPr lang="fr-BE" b="1" dirty="0"/>
              <a:t>citoyens</a:t>
            </a:r>
            <a:r>
              <a:rPr lang="fr-BE" dirty="0"/>
              <a:t>. Le questionnaire contient des questions sur le nombre de factures, le mode de réception des factures, etc. (volet quantitatif) et sonde l’intérêt et l’intention de recourir à la facturation électronique (volet qualitatif).</a:t>
            </a:r>
          </a:p>
          <a:p>
            <a:pPr hangingPunct="0"/>
            <a:r>
              <a:rPr lang="fr-BE" dirty="0"/>
              <a:t>En 2020, l’enquête menée auprès des citoyens s’est déroulée en pleine </a:t>
            </a:r>
            <a:r>
              <a:rPr lang="fr-BE" b="1" dirty="0"/>
              <a:t>pandémie de coronavirus</a:t>
            </a:r>
            <a:r>
              <a:rPr lang="fr-BE" dirty="0"/>
              <a:t>. Lors de l’enquête, les citoyens avaient déjà pu ressentir les effets de plus de six mois de mesures et de confinement, comme la fermeture des commerces non essentiels, une recommandation/obligation de télétravail et la recommandation de payer par voie électronique et sans contact.</a:t>
            </a:r>
          </a:p>
        </p:txBody>
      </p:sp>
      <p:sp>
        <p:nvSpPr>
          <p:cNvPr id="4" name="Titel 3">
            <a:extLst>
              <a:ext uri="{FF2B5EF4-FFF2-40B4-BE49-F238E27FC236}">
                <a16:creationId xmlns:a16="http://schemas.microsoft.com/office/drawing/2014/main" id="{EC2E596A-3672-45E8-BEAC-FDE007A04197}"/>
              </a:ext>
            </a:extLst>
          </p:cNvPr>
          <p:cNvSpPr>
            <a:spLocks noGrp="1"/>
          </p:cNvSpPr>
          <p:nvPr>
            <p:ph type="title"/>
          </p:nvPr>
        </p:nvSpPr>
        <p:spPr/>
        <p:txBody>
          <a:bodyPr/>
          <a:lstStyle/>
          <a:p>
            <a:r>
              <a:rPr lang="nl-BE" dirty="0" err="1"/>
              <a:t>Contexte</a:t>
            </a:r>
            <a:endParaRPr lang="nl-BE" dirty="0"/>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030827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51996" cy="2857170"/>
          </a:xfrm>
        </p:spPr>
        <p:txBody>
          <a:bodyPr/>
          <a:lstStyle/>
          <a:p>
            <a:r>
              <a:rPr lang="fr-BE">
                <a:solidFill>
                  <a:schemeClr val="tx2"/>
                </a:solidFill>
              </a:rPr>
              <a:t>Attitudes face aux applications numériques</a:t>
            </a:r>
          </a:p>
        </p:txBody>
      </p:sp>
      <p:sp>
        <p:nvSpPr>
          <p:cNvPr id="4" name="Text Placeholder 3">
            <a:extLst>
              <a:ext uri="{FF2B5EF4-FFF2-40B4-BE49-F238E27FC236}">
                <a16:creationId xmlns:a16="http://schemas.microsoft.com/office/drawing/2014/main" id="{9D0AE09B-692A-411D-819A-6473C0D4D58C}"/>
              </a:ext>
            </a:extLst>
          </p:cNvPr>
          <p:cNvSpPr>
            <a:spLocks noGrp="1"/>
          </p:cNvSpPr>
          <p:nvPr>
            <p:ph type="body" sz="quarter" idx="13"/>
          </p:nvPr>
        </p:nvSpPr>
        <p:spPr>
          <a:xfrm>
            <a:off x="10354538" y="3287"/>
            <a:ext cx="1422482" cy="3231654"/>
          </a:xfrm>
        </p:spPr>
        <p:txBody>
          <a:bodyPr/>
          <a:lstStyle/>
          <a:p>
            <a:r>
              <a:rPr lang="nl-BE" dirty="0">
                <a:solidFill>
                  <a:schemeClr val="tx2"/>
                </a:solidFill>
              </a:rPr>
              <a:t>4</a:t>
            </a:r>
          </a:p>
        </p:txBody>
      </p:sp>
      <p:sp>
        <p:nvSpPr>
          <p:cNvPr id="6" name="Slide Number Placeholder 5">
            <a:extLst>
              <a:ext uri="{FF2B5EF4-FFF2-40B4-BE49-F238E27FC236}">
                <a16:creationId xmlns:a16="http://schemas.microsoft.com/office/drawing/2014/main" id="{73A615EF-D9C4-4D9C-A8B2-349E5A74BF22}"/>
              </a:ext>
            </a:extLst>
          </p:cNvPr>
          <p:cNvSpPr>
            <a:spLocks noGrp="1"/>
          </p:cNvSpPr>
          <p:nvPr>
            <p:ph type="sldNum" sz="quarter" idx="14"/>
          </p:nvPr>
        </p:nvSpPr>
        <p:spPr/>
        <p:txBody>
          <a:bodyPr/>
          <a:lstStyle/>
          <a:p>
            <a:fld id="{D61AABEC-672F-4B68-B914-690DA978312C}" type="slidenum">
              <a:rPr lang="nl-BE" smtClean="0"/>
              <a:pPr/>
              <a:t>20</a:t>
            </a:fld>
            <a:r>
              <a:rPr lang="nl-BE" dirty="0"/>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66986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Placeholder 33">
            <a:extLst>
              <a:ext uri="{FF2B5EF4-FFF2-40B4-BE49-F238E27FC236}">
                <a16:creationId xmlns:a16="http://schemas.microsoft.com/office/drawing/2014/main" id="{0F3D959C-FE3B-4A01-902B-9F978D07F6D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693" r="15693"/>
          <a:stretch>
            <a:fillRect/>
          </a:stretch>
        </p:blipFill>
        <p:spPr/>
      </p:pic>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7988" y="368299"/>
            <a:ext cx="11376024" cy="827573"/>
          </a:xfrm>
          <a:solidFill>
            <a:schemeClr val="bg1"/>
          </a:solidFill>
        </p:spPr>
        <p:txBody>
          <a:bodyPr anchor="ctr">
            <a:normAutofit/>
          </a:bodyPr>
          <a:lstStyle/>
          <a:p>
            <a:r>
              <a:rPr lang="nl-BE" dirty="0"/>
              <a:t>Attitudes face </a:t>
            </a:r>
            <a:r>
              <a:rPr lang="nl-BE" dirty="0" err="1"/>
              <a:t>aux</a:t>
            </a:r>
            <a:r>
              <a:rPr lang="nl-BE" dirty="0"/>
              <a:t> </a:t>
            </a:r>
            <a:r>
              <a:rPr lang="nl-BE" dirty="0" err="1"/>
              <a:t>applications</a:t>
            </a:r>
            <a:r>
              <a:rPr lang="nl-BE" dirty="0"/>
              <a:t> </a:t>
            </a:r>
            <a:r>
              <a:rPr lang="nl-BE" dirty="0" err="1"/>
              <a:t>numériques</a:t>
            </a:r>
            <a:endParaRPr lang="nl-BE" dirty="0"/>
          </a:p>
        </p:txBody>
      </p:sp>
      <p:sp>
        <p:nvSpPr>
          <p:cNvPr id="2" name="Slide Number Placeholder 1">
            <a:extLst>
              <a:ext uri="{FF2B5EF4-FFF2-40B4-BE49-F238E27FC236}">
                <a16:creationId xmlns:a16="http://schemas.microsoft.com/office/drawing/2014/main" id="{9F06B683-9E47-46DC-8C6A-B38138622113}"/>
              </a:ext>
            </a:extLst>
          </p:cNvPr>
          <p:cNvSpPr>
            <a:spLocks noGrp="1"/>
          </p:cNvSpPr>
          <p:nvPr>
            <p:ph type="sldNum" sz="quarter" idx="18"/>
          </p:nvPr>
        </p:nvSpPr>
        <p:spPr/>
        <p:txBody>
          <a:bodyPr/>
          <a:lstStyle/>
          <a:p>
            <a:fld id="{D61AABEC-672F-4B68-B914-690DA978312C}" type="slidenum">
              <a:rPr lang="nl-BE" smtClean="0"/>
              <a:pPr/>
              <a:t>21</a:t>
            </a:fld>
            <a:r>
              <a:rPr lang="nl-BE" dirty="0"/>
              <a:t> </a:t>
            </a:r>
          </a:p>
        </p:txBody>
      </p:sp>
      <p:graphicFrame>
        <p:nvGraphicFramePr>
          <p:cNvPr id="18" name="Tableau 66">
            <a:extLst>
              <a:ext uri="{FF2B5EF4-FFF2-40B4-BE49-F238E27FC236}">
                <a16:creationId xmlns:a16="http://schemas.microsoft.com/office/drawing/2014/main" id="{4A640072-3D4E-4B7D-B96B-08ABD9B86179}"/>
              </a:ext>
            </a:extLst>
          </p:cNvPr>
          <p:cNvGraphicFramePr>
            <a:graphicFrameLocks noGrp="1"/>
          </p:cNvGraphicFramePr>
          <p:nvPr>
            <p:extLst>
              <p:ext uri="{D42A27DB-BD31-4B8C-83A1-F6EECF244321}">
                <p14:modId xmlns:p14="http://schemas.microsoft.com/office/powerpoint/2010/main" val="3077989836"/>
              </p:ext>
            </p:extLst>
          </p:nvPr>
        </p:nvGraphicFramePr>
        <p:xfrm>
          <a:off x="407988" y="1196975"/>
          <a:ext cx="4550874" cy="5002698"/>
        </p:xfrm>
        <a:graphic>
          <a:graphicData uri="http://schemas.openxmlformats.org/drawingml/2006/table">
            <a:tbl>
              <a:tblPr firstRow="1" lastRow="1">
                <a:tableStyleId>{5C22544A-7EE6-4342-B048-85BDC9FD1C3A}</a:tableStyleId>
              </a:tblPr>
              <a:tblGrid>
                <a:gridCol w="374439">
                  <a:extLst>
                    <a:ext uri="{9D8B030D-6E8A-4147-A177-3AD203B41FA5}">
                      <a16:colId xmlns:a16="http://schemas.microsoft.com/office/drawing/2014/main" val="310438399"/>
                    </a:ext>
                  </a:extLst>
                </a:gridCol>
                <a:gridCol w="4176435">
                  <a:extLst>
                    <a:ext uri="{9D8B030D-6E8A-4147-A177-3AD203B41FA5}">
                      <a16:colId xmlns:a16="http://schemas.microsoft.com/office/drawing/2014/main" val="2994831520"/>
                    </a:ext>
                  </a:extLst>
                </a:gridCol>
              </a:tblGrid>
              <a:tr h="1667566">
                <a:tc>
                  <a:txBody>
                    <a:bodyPr/>
                    <a:lstStyle/>
                    <a:p>
                      <a:pPr algn="ctr"/>
                      <a:r>
                        <a:rPr lang="fr-BE" sz="4800" b="1" noProof="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BE" sz="1400" b="1" noProof="0">
                          <a:solidFill>
                            <a:schemeClr val="bg2"/>
                          </a:solidFill>
                        </a:rPr>
                        <a:t>Tax-on-web est l’application numérique la plus connue et la plus utilisée des autorités</a:t>
                      </a:r>
                      <a:endParaRPr lang="fr-BE" sz="1200" b="0" noProof="0">
                        <a:solidFill>
                          <a:schemeClr val="tx1"/>
                        </a:solidFill>
                      </a:endParaRP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667566">
                <a:tc>
                  <a:txBody>
                    <a:bodyPr/>
                    <a:lstStyle/>
                    <a:p>
                      <a:pPr algn="ctr"/>
                      <a:r>
                        <a:rPr lang="fr-BE" sz="4800" b="1" noProof="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rgbClr val="2F469C"/>
                          </a:solidFill>
                          <a:effectLst/>
                          <a:uLnTx/>
                          <a:uFillTx/>
                          <a:latin typeface="+mn-lt"/>
                          <a:ea typeface="+mn-ea"/>
                          <a:cs typeface="+mn-cs"/>
                        </a:rPr>
                        <a:t>En général, les applications moins connues ont une fonction spécifique et s’adressent à un groupe cible en particulier</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667566">
                <a:tc>
                  <a:txBody>
                    <a:bodyPr/>
                    <a:lstStyle/>
                    <a:p>
                      <a:pPr algn="ctr"/>
                      <a:r>
                        <a:rPr lang="fr-BE" sz="4800" b="1" noProof="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BE" sz="1400" b="1" noProof="0" dirty="0">
                          <a:solidFill>
                            <a:schemeClr val="bg2"/>
                          </a:solidFill>
                        </a:rPr>
                        <a:t>La fréquence d’utilisation est liée à la fonction de l’application </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bl>
          </a:graphicData>
        </a:graphic>
      </p:graphicFrame>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75738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EF0B411C-C3BA-4BEA-9AE5-1C4E0E2E66A3}"/>
              </a:ext>
            </a:extLst>
          </p:cNvPr>
          <p:cNvGraphicFramePr/>
          <p:nvPr>
            <p:extLst>
              <p:ext uri="{D42A27DB-BD31-4B8C-83A1-F6EECF244321}">
                <p14:modId xmlns:p14="http://schemas.microsoft.com/office/powerpoint/2010/main" val="2105985886"/>
              </p:ext>
            </p:extLst>
          </p:nvPr>
        </p:nvGraphicFramePr>
        <p:xfrm>
          <a:off x="407988" y="2133599"/>
          <a:ext cx="9288462"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fr-BE" dirty="0"/>
              <a:t>Base :	Tous les sondés (n=1000)</a:t>
            </a:r>
          </a:p>
          <a:p>
            <a:r>
              <a:rPr lang="fr-BE" dirty="0"/>
              <a:t>Question :	Q18. Quelles applications parmi les suivantes connaissez-vous et/ou utilisez-vous ?</a:t>
            </a:r>
          </a:p>
          <a:p>
            <a:r>
              <a:rPr lang="fr-BE" b="1" dirty="0">
                <a:solidFill>
                  <a:schemeClr val="tx2"/>
                </a:solidFill>
              </a:rPr>
              <a:t>+X</a:t>
            </a:r>
            <a:r>
              <a:rPr lang="fr-BE" dirty="0"/>
              <a:t> </a:t>
            </a:r>
            <a:r>
              <a:rPr lang="fr-BE" b="1" dirty="0">
                <a:solidFill>
                  <a:schemeClr val="accent5"/>
                </a:solidFill>
              </a:rPr>
              <a:t>-X</a:t>
            </a:r>
            <a:r>
              <a:rPr lang="fr-BE" dirty="0"/>
              <a:t>	</a:t>
            </a:r>
            <a:r>
              <a:rPr lang="nl-BE" dirty="0" err="1"/>
              <a:t>Différence</a:t>
            </a:r>
            <a:r>
              <a:rPr lang="nl-BE" dirty="0"/>
              <a:t> </a:t>
            </a:r>
            <a:r>
              <a:rPr lang="nl-BE" dirty="0" err="1"/>
              <a:t>significative</a:t>
            </a:r>
            <a:r>
              <a:rPr lang="nl-BE" dirty="0"/>
              <a:t> par rapport à la vague </a:t>
            </a:r>
            <a:r>
              <a:rPr lang="nl-BE" dirty="0" err="1"/>
              <a:t>précédente</a:t>
            </a:r>
            <a:endParaRPr lang="fr-BE" dirty="0"/>
          </a:p>
          <a:p>
            <a:r>
              <a:rPr lang="fr-BE" dirty="0"/>
              <a:t>* 	</a:t>
            </a:r>
            <a:r>
              <a:rPr lang="nl-BE" dirty="0"/>
              <a:t>Nouvelle option </a:t>
            </a:r>
            <a:r>
              <a:rPr lang="nl-BE" dirty="0" err="1"/>
              <a:t>ajoutée</a:t>
            </a:r>
            <a:r>
              <a:rPr lang="nl-BE" dirty="0"/>
              <a:t> au questionnaire à </a:t>
            </a:r>
            <a:r>
              <a:rPr lang="nl-BE" dirty="0" err="1"/>
              <a:t>partir</a:t>
            </a:r>
            <a:r>
              <a:rPr lang="nl-BE" dirty="0"/>
              <a:t> de 2020</a:t>
            </a:r>
            <a:endParaRPr lang="fr-BE" dirty="0"/>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22</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fr-BE" sz="1600" dirty="0" err="1"/>
              <a:t>Tax</a:t>
            </a:r>
            <a:r>
              <a:rPr lang="fr-BE" sz="1600" dirty="0"/>
              <a:t>-on-web, </a:t>
            </a:r>
            <a:r>
              <a:rPr lang="fr-BE" sz="1600" dirty="0" err="1"/>
              <a:t>MyMinfin</a:t>
            </a:r>
            <a:r>
              <a:rPr lang="fr-BE" sz="1600" dirty="0"/>
              <a:t> et </a:t>
            </a:r>
            <a:r>
              <a:rPr lang="fr-BE" sz="1600" dirty="0" err="1"/>
              <a:t>MyPension</a:t>
            </a:r>
            <a:r>
              <a:rPr lang="fr-BE" sz="1600" dirty="0"/>
              <a:t> sont les applications les plus connues et les plus souvent utilisées. Les applications moins connues/utilisées sont généralement destinées à des groupes cibles spécifiques et ont une fonction spécifique.</a:t>
            </a:r>
            <a:endParaRPr lang="nl-BE" sz="1600" dirty="0"/>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p:txBody>
          <a:bodyPr/>
          <a:lstStyle/>
          <a:p>
            <a:r>
              <a:rPr lang="fr-BE" dirty="0"/>
              <a:t>DANS QUELLE MESURE LES BELGES SONT-ILS FAMILIARISÉS AVEC LES APPLICATIONS NUMÉRIQUES ?</a:t>
            </a:r>
            <a:endParaRPr lang="nl-BE" dirty="0"/>
          </a:p>
        </p:txBody>
      </p:sp>
      <p:graphicFrame>
        <p:nvGraphicFramePr>
          <p:cNvPr id="20" name="Table 19">
            <a:extLst>
              <a:ext uri="{FF2B5EF4-FFF2-40B4-BE49-F238E27FC236}">
                <a16:creationId xmlns:a16="http://schemas.microsoft.com/office/drawing/2014/main" id="{48714EF1-0FF9-4B06-B4E7-9E9649CFDA7F}"/>
              </a:ext>
            </a:extLst>
          </p:cNvPr>
          <p:cNvGraphicFramePr>
            <a:graphicFrameLocks noGrp="1"/>
          </p:cNvGraphicFramePr>
          <p:nvPr>
            <p:extLst>
              <p:ext uri="{D42A27DB-BD31-4B8C-83A1-F6EECF244321}">
                <p14:modId xmlns:p14="http://schemas.microsoft.com/office/powerpoint/2010/main" val="1802484330"/>
              </p:ext>
            </p:extLst>
          </p:nvPr>
        </p:nvGraphicFramePr>
        <p:xfrm>
          <a:off x="9696449" y="3086826"/>
          <a:ext cx="2088000" cy="1719837"/>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nl-BE" sz="1200" dirty="0">
                          <a:solidFill>
                            <a:schemeClr val="tx2">
                              <a:lumMod val="75000"/>
                            </a:schemeClr>
                          </a:solidFill>
                          <a:latin typeface="+mn-lt"/>
                          <a:sym typeface="Wingdings 2" panose="05020102010507070707" pitchFamily="18" charset="2"/>
                        </a:rPr>
                        <a:t></a:t>
                      </a:r>
                      <a:endParaRPr lang="nl-BE" sz="1200" dirty="0">
                        <a:solidFill>
                          <a:schemeClr val="tx2">
                            <a:lumMod val="75000"/>
                          </a:schemeClr>
                        </a:solidFill>
                        <a:latin typeface="+mn-lt"/>
                      </a:endParaRPr>
                    </a:p>
                  </a:txBody>
                  <a:tcPr marL="36000" marR="36000" marT="0" marB="0" anchor="ctr">
                    <a:noFill/>
                  </a:tcPr>
                </a:tc>
                <a:tc>
                  <a:txBody>
                    <a:bodyPr/>
                    <a:lstStyle/>
                    <a:p>
                      <a:r>
                        <a:rPr lang="nl-BE" sz="1200" dirty="0" err="1">
                          <a:latin typeface="+mn-lt"/>
                        </a:rPr>
                        <a:t>Connu</a:t>
                      </a:r>
                      <a:r>
                        <a:rPr lang="nl-BE" sz="1200" dirty="0">
                          <a:latin typeface="+mn-lt"/>
                        </a:rPr>
                        <a:t>, </a:t>
                      </a:r>
                      <a:r>
                        <a:rPr lang="nl-BE" sz="1200" dirty="0" err="1">
                          <a:latin typeface="+mn-lt"/>
                        </a:rPr>
                        <a:t>utilisé</a:t>
                      </a:r>
                      <a:endParaRPr lang="nl-BE" sz="1200" dirty="0">
                        <a:latin typeface="+mn-lt"/>
                      </a:endParaRPr>
                    </a:p>
                  </a:txBody>
                  <a:tcPr marL="36000" marR="36000" marT="0" marB="0" anchor="ctr">
                    <a:noFill/>
                  </a:tcPr>
                </a:tc>
                <a:extLst>
                  <a:ext uri="{0D108BD9-81ED-4DB2-BD59-A6C34878D82A}">
                    <a16:rowId xmlns:a16="http://schemas.microsoft.com/office/drawing/2014/main" val="2049083711"/>
                  </a:ext>
                </a:extLst>
              </a:tr>
              <a:tr h="573279">
                <a:tc>
                  <a:txBody>
                    <a:bodyPr/>
                    <a:lstStyle/>
                    <a:p>
                      <a:pPr algn="r"/>
                      <a:r>
                        <a:rPr lang="nl-BE" sz="1200" dirty="0">
                          <a:solidFill>
                            <a:schemeClr val="accent2"/>
                          </a:solidFill>
                          <a:latin typeface="+mn-lt"/>
                          <a:sym typeface="Wingdings 2" panose="05020102010507070707" pitchFamily="18" charset="2"/>
                        </a:rPr>
                        <a:t></a:t>
                      </a:r>
                      <a:endParaRPr lang="nl-BE" sz="1200" dirty="0">
                        <a:solidFill>
                          <a:schemeClr val="accent2"/>
                        </a:solidFill>
                        <a:latin typeface="+mn-lt"/>
                      </a:endParaRPr>
                    </a:p>
                  </a:txBody>
                  <a:tcPr marL="36000" marR="36000" marT="0" marB="0" anchor="ctr">
                    <a:noFill/>
                  </a:tcPr>
                </a:tc>
                <a:tc>
                  <a:txBody>
                    <a:bodyPr/>
                    <a:lstStyle/>
                    <a:p>
                      <a:r>
                        <a:rPr lang="nl-BE" sz="1200" dirty="0" err="1">
                          <a:latin typeface="+mn-lt"/>
                        </a:rPr>
                        <a:t>Connu</a:t>
                      </a:r>
                      <a:r>
                        <a:rPr lang="nl-BE" sz="1200" dirty="0">
                          <a:latin typeface="+mn-lt"/>
                        </a:rPr>
                        <a:t>, </a:t>
                      </a:r>
                      <a:r>
                        <a:rPr lang="nl-BE" sz="1200" dirty="0" err="1">
                          <a:latin typeface="+mn-lt"/>
                        </a:rPr>
                        <a:t>inutilisé</a:t>
                      </a:r>
                      <a:endParaRPr lang="nl-BE" sz="1200" dirty="0">
                        <a:latin typeface="+mn-lt"/>
                      </a:endParaRPr>
                    </a:p>
                  </a:txBody>
                  <a:tcPr marL="36000" marR="36000" marT="0" marB="0" anchor="ctr">
                    <a:noFill/>
                  </a:tcPr>
                </a:tc>
                <a:extLst>
                  <a:ext uri="{0D108BD9-81ED-4DB2-BD59-A6C34878D82A}">
                    <a16:rowId xmlns:a16="http://schemas.microsoft.com/office/drawing/2014/main" val="2426978870"/>
                  </a:ext>
                </a:extLst>
              </a:tr>
              <a:tr h="573279">
                <a:tc>
                  <a:txBody>
                    <a:bodyPr/>
                    <a:lstStyle/>
                    <a:p>
                      <a:pPr algn="r"/>
                      <a:r>
                        <a:rPr lang="nl-BE" sz="1200" dirty="0">
                          <a:solidFill>
                            <a:schemeClr val="accent5"/>
                          </a:solidFill>
                          <a:latin typeface="+mn-lt"/>
                          <a:sym typeface="Wingdings 2" panose="05020102010507070707" pitchFamily="18" charset="2"/>
                        </a:rPr>
                        <a:t></a:t>
                      </a:r>
                      <a:endParaRPr lang="nl-BE" sz="1200" dirty="0">
                        <a:solidFill>
                          <a:schemeClr val="accent5"/>
                        </a:solidFill>
                        <a:latin typeface="+mn-lt"/>
                      </a:endParaRPr>
                    </a:p>
                  </a:txBody>
                  <a:tcPr marL="36000" marR="36000" marT="0" marB="0" anchor="ctr">
                    <a:noFill/>
                  </a:tcPr>
                </a:tc>
                <a:tc>
                  <a:txBody>
                    <a:bodyPr/>
                    <a:lstStyle/>
                    <a:p>
                      <a:r>
                        <a:rPr lang="nl-BE" sz="1200" dirty="0" err="1">
                          <a:latin typeface="+mn-lt"/>
                        </a:rPr>
                        <a:t>Inconnu</a:t>
                      </a:r>
                      <a:r>
                        <a:rPr lang="nl-BE" sz="1200" dirty="0">
                          <a:latin typeface="+mn-lt"/>
                        </a:rPr>
                        <a:t> </a:t>
                      </a:r>
                    </a:p>
                  </a:txBody>
                  <a:tcPr marL="36000" marR="36000" marT="0" marB="0" anchor="ctr">
                    <a:noFill/>
                  </a:tcPr>
                </a:tc>
                <a:extLst>
                  <a:ext uri="{0D108BD9-81ED-4DB2-BD59-A6C34878D82A}">
                    <a16:rowId xmlns:a16="http://schemas.microsoft.com/office/drawing/2014/main" val="2161268009"/>
                  </a:ext>
                </a:extLst>
              </a:tr>
            </a:tbl>
          </a:graphicData>
        </a:graphic>
      </p:graphicFrame>
      <p:graphicFrame>
        <p:nvGraphicFramePr>
          <p:cNvPr id="10" name="Table 3">
            <a:extLst>
              <a:ext uri="{FF2B5EF4-FFF2-40B4-BE49-F238E27FC236}">
                <a16:creationId xmlns:a16="http://schemas.microsoft.com/office/drawing/2014/main" id="{2E767E48-4E1F-442F-9A93-EED78EEBA9F9}"/>
              </a:ext>
            </a:extLst>
          </p:cNvPr>
          <p:cNvGraphicFramePr>
            <a:graphicFrameLocks noGrp="1"/>
          </p:cNvGraphicFramePr>
          <p:nvPr>
            <p:extLst>
              <p:ext uri="{D42A27DB-BD31-4B8C-83A1-F6EECF244321}">
                <p14:modId xmlns:p14="http://schemas.microsoft.com/office/powerpoint/2010/main" val="37899766"/>
              </p:ext>
            </p:extLst>
          </p:nvPr>
        </p:nvGraphicFramePr>
        <p:xfrm>
          <a:off x="503784" y="2267766"/>
          <a:ext cx="9288461" cy="274320"/>
        </p:xfrm>
        <a:graphic>
          <a:graphicData uri="http://schemas.openxmlformats.org/drawingml/2006/table">
            <a:tbl>
              <a:tblPr firstRow="1" bandRow="1">
                <a:tableStyleId>{2D5ABB26-0587-4C30-8999-92F81FD0307C}</a:tableStyleId>
              </a:tblPr>
              <a:tblGrid>
                <a:gridCol w="714497">
                  <a:extLst>
                    <a:ext uri="{9D8B030D-6E8A-4147-A177-3AD203B41FA5}">
                      <a16:colId xmlns:a16="http://schemas.microsoft.com/office/drawing/2014/main" val="1059594663"/>
                    </a:ext>
                  </a:extLst>
                </a:gridCol>
                <a:gridCol w="760274">
                  <a:extLst>
                    <a:ext uri="{9D8B030D-6E8A-4147-A177-3AD203B41FA5}">
                      <a16:colId xmlns:a16="http://schemas.microsoft.com/office/drawing/2014/main" val="1230890923"/>
                    </a:ext>
                  </a:extLst>
                </a:gridCol>
                <a:gridCol w="668720">
                  <a:extLst>
                    <a:ext uri="{9D8B030D-6E8A-4147-A177-3AD203B41FA5}">
                      <a16:colId xmlns:a16="http://schemas.microsoft.com/office/drawing/2014/main" val="3494198622"/>
                    </a:ext>
                  </a:extLst>
                </a:gridCol>
                <a:gridCol w="714497">
                  <a:extLst>
                    <a:ext uri="{9D8B030D-6E8A-4147-A177-3AD203B41FA5}">
                      <a16:colId xmlns:a16="http://schemas.microsoft.com/office/drawing/2014/main" val="3112220874"/>
                    </a:ext>
                  </a:extLst>
                </a:gridCol>
                <a:gridCol w="714497">
                  <a:extLst>
                    <a:ext uri="{9D8B030D-6E8A-4147-A177-3AD203B41FA5}">
                      <a16:colId xmlns:a16="http://schemas.microsoft.com/office/drawing/2014/main" val="291967940"/>
                    </a:ext>
                  </a:extLst>
                </a:gridCol>
                <a:gridCol w="714497">
                  <a:extLst>
                    <a:ext uri="{9D8B030D-6E8A-4147-A177-3AD203B41FA5}">
                      <a16:colId xmlns:a16="http://schemas.microsoft.com/office/drawing/2014/main" val="2399671646"/>
                    </a:ext>
                  </a:extLst>
                </a:gridCol>
                <a:gridCol w="714497">
                  <a:extLst>
                    <a:ext uri="{9D8B030D-6E8A-4147-A177-3AD203B41FA5}">
                      <a16:colId xmlns:a16="http://schemas.microsoft.com/office/drawing/2014/main" val="610491352"/>
                    </a:ext>
                  </a:extLst>
                </a:gridCol>
                <a:gridCol w="714497">
                  <a:extLst>
                    <a:ext uri="{9D8B030D-6E8A-4147-A177-3AD203B41FA5}">
                      <a16:colId xmlns:a16="http://schemas.microsoft.com/office/drawing/2014/main" val="1218788168"/>
                    </a:ext>
                  </a:extLst>
                </a:gridCol>
                <a:gridCol w="714497">
                  <a:extLst>
                    <a:ext uri="{9D8B030D-6E8A-4147-A177-3AD203B41FA5}">
                      <a16:colId xmlns:a16="http://schemas.microsoft.com/office/drawing/2014/main" val="4189436830"/>
                    </a:ext>
                  </a:extLst>
                </a:gridCol>
                <a:gridCol w="714497">
                  <a:extLst>
                    <a:ext uri="{9D8B030D-6E8A-4147-A177-3AD203B41FA5}">
                      <a16:colId xmlns:a16="http://schemas.microsoft.com/office/drawing/2014/main" val="4269586842"/>
                    </a:ext>
                  </a:extLst>
                </a:gridCol>
                <a:gridCol w="714497">
                  <a:extLst>
                    <a:ext uri="{9D8B030D-6E8A-4147-A177-3AD203B41FA5}">
                      <a16:colId xmlns:a16="http://schemas.microsoft.com/office/drawing/2014/main" val="1458212512"/>
                    </a:ext>
                  </a:extLst>
                </a:gridCol>
                <a:gridCol w="714497">
                  <a:extLst>
                    <a:ext uri="{9D8B030D-6E8A-4147-A177-3AD203B41FA5}">
                      <a16:colId xmlns:a16="http://schemas.microsoft.com/office/drawing/2014/main" val="2512334351"/>
                    </a:ext>
                  </a:extLst>
                </a:gridCol>
                <a:gridCol w="714497">
                  <a:extLst>
                    <a:ext uri="{9D8B030D-6E8A-4147-A177-3AD203B41FA5}">
                      <a16:colId xmlns:a16="http://schemas.microsoft.com/office/drawing/2014/main" val="1209798346"/>
                    </a:ext>
                  </a:extLst>
                </a:gridCol>
              </a:tblGrid>
              <a:tr h="214918">
                <a:tc>
                  <a:txBody>
                    <a:bodyPr/>
                    <a:lstStyle/>
                    <a:p>
                      <a:pPr algn="r"/>
                      <a:r>
                        <a:rPr lang="nl-BE" sz="1200" b="1" dirty="0">
                          <a:solidFill>
                            <a:srgbClr val="C0000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C0000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sp>
        <p:nvSpPr>
          <p:cNvPr id="73" name="TextBox 72">
            <a:extLst>
              <a:ext uri="{FF2B5EF4-FFF2-40B4-BE49-F238E27FC236}">
                <a16:creationId xmlns:a16="http://schemas.microsoft.com/office/drawing/2014/main" id="{8F77184F-DD94-459D-A2F4-E4D1D247E077}"/>
              </a:ext>
            </a:extLst>
          </p:cNvPr>
          <p:cNvSpPr txBox="1"/>
          <p:nvPr/>
        </p:nvSpPr>
        <p:spPr>
          <a:xfrm>
            <a:off x="5983787" y="2750448"/>
            <a:ext cx="339634" cy="184666"/>
          </a:xfrm>
          <a:prstGeom prst="rect">
            <a:avLst/>
          </a:prstGeom>
        </p:spPr>
        <p:txBody>
          <a:bodyPr vert="horz" wrap="square" lIns="0" tIns="0" rIns="0" bIns="0" rtlCol="0">
            <a:spAutoFit/>
          </a:bodyPr>
          <a:lstStyle/>
          <a:p>
            <a:r>
              <a:rPr lang="nl-BE" sz="1200" dirty="0"/>
              <a:t>-1</a:t>
            </a:r>
          </a:p>
        </p:txBody>
      </p:sp>
      <p:sp>
        <p:nvSpPr>
          <p:cNvPr id="81" name="TextBox 80">
            <a:extLst>
              <a:ext uri="{FF2B5EF4-FFF2-40B4-BE49-F238E27FC236}">
                <a16:creationId xmlns:a16="http://schemas.microsoft.com/office/drawing/2014/main" id="{5A863010-4D82-4427-AE21-B574E1EA1D4B}"/>
              </a:ext>
            </a:extLst>
          </p:cNvPr>
          <p:cNvSpPr txBox="1"/>
          <p:nvPr/>
        </p:nvSpPr>
        <p:spPr>
          <a:xfrm>
            <a:off x="8812444" y="2584889"/>
            <a:ext cx="339634" cy="184666"/>
          </a:xfrm>
          <a:prstGeom prst="rect">
            <a:avLst/>
          </a:prstGeom>
        </p:spPr>
        <p:txBody>
          <a:bodyPr vert="horz" wrap="square" lIns="0" tIns="0" rIns="0" bIns="0" rtlCol="0">
            <a:spAutoFit/>
          </a:bodyPr>
          <a:lstStyle/>
          <a:p>
            <a:r>
              <a:rPr lang="nl-BE" sz="1200" dirty="0"/>
              <a:t>+3</a:t>
            </a:r>
          </a:p>
        </p:txBody>
      </p:sp>
      <p:sp>
        <p:nvSpPr>
          <p:cNvPr id="82" name="TextBox 81">
            <a:extLst>
              <a:ext uri="{FF2B5EF4-FFF2-40B4-BE49-F238E27FC236}">
                <a16:creationId xmlns:a16="http://schemas.microsoft.com/office/drawing/2014/main" id="{755C2AF1-29E9-40EB-9AFB-770298CEEDF5}"/>
              </a:ext>
            </a:extLst>
          </p:cNvPr>
          <p:cNvSpPr txBox="1"/>
          <p:nvPr/>
        </p:nvSpPr>
        <p:spPr>
          <a:xfrm>
            <a:off x="950887" y="4782330"/>
            <a:ext cx="339634" cy="184666"/>
          </a:xfrm>
          <a:prstGeom prst="rect">
            <a:avLst/>
          </a:prstGeom>
        </p:spPr>
        <p:txBody>
          <a:bodyPr vert="horz" wrap="square" lIns="0" tIns="0" rIns="0" bIns="0" rtlCol="0">
            <a:spAutoFit/>
          </a:bodyPr>
          <a:lstStyle/>
          <a:p>
            <a:r>
              <a:rPr lang="nl-BE" sz="1200" dirty="0"/>
              <a:t>+1</a:t>
            </a:r>
          </a:p>
        </p:txBody>
      </p:sp>
      <p:sp>
        <p:nvSpPr>
          <p:cNvPr id="23" name="TextBox 22">
            <a:extLst>
              <a:ext uri="{FF2B5EF4-FFF2-40B4-BE49-F238E27FC236}">
                <a16:creationId xmlns:a16="http://schemas.microsoft.com/office/drawing/2014/main" id="{3C45FA83-6034-4D11-9159-AD60F9DC16F0}"/>
              </a:ext>
            </a:extLst>
          </p:cNvPr>
          <p:cNvSpPr txBox="1"/>
          <p:nvPr/>
        </p:nvSpPr>
        <p:spPr>
          <a:xfrm>
            <a:off x="9792248" y="2267766"/>
            <a:ext cx="2778034" cy="169277"/>
          </a:xfrm>
          <a:prstGeom prst="rect">
            <a:avLst/>
          </a:prstGeom>
        </p:spPr>
        <p:txBody>
          <a:bodyPr vert="horz" wrap="square" lIns="0" tIns="0" rIns="0" bIns="0" rtlCol="0">
            <a:spAutoFit/>
          </a:bodyPr>
          <a:lstStyle/>
          <a:p>
            <a:pPr algn="l"/>
            <a:r>
              <a:rPr lang="nl-BE" sz="1100" i="1" dirty="0" err="1"/>
              <a:t>Différence</a:t>
            </a:r>
            <a:r>
              <a:rPr lang="nl-BE" sz="1100" i="1" dirty="0"/>
              <a:t> “</a:t>
            </a:r>
            <a:r>
              <a:rPr lang="nl-BE" sz="1100" i="1" dirty="0" err="1"/>
              <a:t>connu</a:t>
            </a:r>
            <a:r>
              <a:rPr lang="nl-BE" sz="1100" i="1" dirty="0"/>
              <a:t>, </a:t>
            </a:r>
            <a:r>
              <a:rPr lang="nl-BE" sz="1100" i="1" dirty="0" err="1"/>
              <a:t>utilisé</a:t>
            </a:r>
            <a:r>
              <a:rPr lang="nl-BE" sz="1100" i="1" dirty="0"/>
              <a:t>” en 2019</a:t>
            </a:r>
          </a:p>
        </p:txBody>
      </p:sp>
      <p:sp>
        <p:nvSpPr>
          <p:cNvPr id="24" name="TextBox 23">
            <a:extLst>
              <a:ext uri="{FF2B5EF4-FFF2-40B4-BE49-F238E27FC236}">
                <a16:creationId xmlns:a16="http://schemas.microsoft.com/office/drawing/2014/main" id="{3BDBA0D1-ACA2-4CAD-8F16-732904A77B30}"/>
              </a:ext>
            </a:extLst>
          </p:cNvPr>
          <p:cNvSpPr txBox="1"/>
          <p:nvPr/>
        </p:nvSpPr>
        <p:spPr>
          <a:xfrm>
            <a:off x="9792248" y="5367782"/>
            <a:ext cx="2778034" cy="169277"/>
          </a:xfrm>
          <a:prstGeom prst="rect">
            <a:avLst/>
          </a:prstGeom>
        </p:spPr>
        <p:txBody>
          <a:bodyPr vert="horz" wrap="square" lIns="0" tIns="0" rIns="0" bIns="0" rtlCol="0">
            <a:spAutoFit/>
          </a:bodyPr>
          <a:lstStyle/>
          <a:p>
            <a:pPr algn="l"/>
            <a:r>
              <a:rPr lang="nl-BE" sz="1100" i="1" dirty="0" err="1"/>
              <a:t>Différence</a:t>
            </a:r>
            <a:r>
              <a:rPr lang="nl-BE" sz="1100" i="1" dirty="0"/>
              <a:t> “non </a:t>
            </a:r>
            <a:r>
              <a:rPr lang="nl-BE" sz="1100" i="1" dirty="0" err="1"/>
              <a:t>connu</a:t>
            </a:r>
            <a:r>
              <a:rPr lang="nl-BE" sz="1100" i="1" dirty="0"/>
              <a:t>” in 2019</a:t>
            </a:r>
          </a:p>
        </p:txBody>
      </p:sp>
      <p:graphicFrame>
        <p:nvGraphicFramePr>
          <p:cNvPr id="29" name="Table 3">
            <a:extLst>
              <a:ext uri="{FF2B5EF4-FFF2-40B4-BE49-F238E27FC236}">
                <a16:creationId xmlns:a16="http://schemas.microsoft.com/office/drawing/2014/main" id="{ADB00D65-6B6C-4C0E-B138-C41BC334F31F}"/>
              </a:ext>
            </a:extLst>
          </p:cNvPr>
          <p:cNvGraphicFramePr>
            <a:graphicFrameLocks noGrp="1"/>
          </p:cNvGraphicFramePr>
          <p:nvPr>
            <p:extLst>
              <p:ext uri="{D42A27DB-BD31-4B8C-83A1-F6EECF244321}">
                <p14:modId xmlns:p14="http://schemas.microsoft.com/office/powerpoint/2010/main" val="791165551"/>
              </p:ext>
            </p:extLst>
          </p:nvPr>
        </p:nvGraphicFramePr>
        <p:xfrm>
          <a:off x="503784" y="5366559"/>
          <a:ext cx="9288461" cy="274320"/>
        </p:xfrm>
        <a:graphic>
          <a:graphicData uri="http://schemas.openxmlformats.org/drawingml/2006/table">
            <a:tbl>
              <a:tblPr firstRow="1" bandRow="1">
                <a:tableStyleId>{2D5ABB26-0587-4C30-8999-92F81FD0307C}</a:tableStyleId>
              </a:tblPr>
              <a:tblGrid>
                <a:gridCol w="714497">
                  <a:extLst>
                    <a:ext uri="{9D8B030D-6E8A-4147-A177-3AD203B41FA5}">
                      <a16:colId xmlns:a16="http://schemas.microsoft.com/office/drawing/2014/main" val="1059594663"/>
                    </a:ext>
                  </a:extLst>
                </a:gridCol>
                <a:gridCol w="760274">
                  <a:extLst>
                    <a:ext uri="{9D8B030D-6E8A-4147-A177-3AD203B41FA5}">
                      <a16:colId xmlns:a16="http://schemas.microsoft.com/office/drawing/2014/main" val="1230890923"/>
                    </a:ext>
                  </a:extLst>
                </a:gridCol>
                <a:gridCol w="668720">
                  <a:extLst>
                    <a:ext uri="{9D8B030D-6E8A-4147-A177-3AD203B41FA5}">
                      <a16:colId xmlns:a16="http://schemas.microsoft.com/office/drawing/2014/main" val="3494198622"/>
                    </a:ext>
                  </a:extLst>
                </a:gridCol>
                <a:gridCol w="714497">
                  <a:extLst>
                    <a:ext uri="{9D8B030D-6E8A-4147-A177-3AD203B41FA5}">
                      <a16:colId xmlns:a16="http://schemas.microsoft.com/office/drawing/2014/main" val="3112220874"/>
                    </a:ext>
                  </a:extLst>
                </a:gridCol>
                <a:gridCol w="714497">
                  <a:extLst>
                    <a:ext uri="{9D8B030D-6E8A-4147-A177-3AD203B41FA5}">
                      <a16:colId xmlns:a16="http://schemas.microsoft.com/office/drawing/2014/main" val="291967940"/>
                    </a:ext>
                  </a:extLst>
                </a:gridCol>
                <a:gridCol w="714497">
                  <a:extLst>
                    <a:ext uri="{9D8B030D-6E8A-4147-A177-3AD203B41FA5}">
                      <a16:colId xmlns:a16="http://schemas.microsoft.com/office/drawing/2014/main" val="2399671646"/>
                    </a:ext>
                  </a:extLst>
                </a:gridCol>
                <a:gridCol w="714497">
                  <a:extLst>
                    <a:ext uri="{9D8B030D-6E8A-4147-A177-3AD203B41FA5}">
                      <a16:colId xmlns:a16="http://schemas.microsoft.com/office/drawing/2014/main" val="610491352"/>
                    </a:ext>
                  </a:extLst>
                </a:gridCol>
                <a:gridCol w="714497">
                  <a:extLst>
                    <a:ext uri="{9D8B030D-6E8A-4147-A177-3AD203B41FA5}">
                      <a16:colId xmlns:a16="http://schemas.microsoft.com/office/drawing/2014/main" val="1218788168"/>
                    </a:ext>
                  </a:extLst>
                </a:gridCol>
                <a:gridCol w="714497">
                  <a:extLst>
                    <a:ext uri="{9D8B030D-6E8A-4147-A177-3AD203B41FA5}">
                      <a16:colId xmlns:a16="http://schemas.microsoft.com/office/drawing/2014/main" val="4189436830"/>
                    </a:ext>
                  </a:extLst>
                </a:gridCol>
                <a:gridCol w="714497">
                  <a:extLst>
                    <a:ext uri="{9D8B030D-6E8A-4147-A177-3AD203B41FA5}">
                      <a16:colId xmlns:a16="http://schemas.microsoft.com/office/drawing/2014/main" val="4269586842"/>
                    </a:ext>
                  </a:extLst>
                </a:gridCol>
                <a:gridCol w="714497">
                  <a:extLst>
                    <a:ext uri="{9D8B030D-6E8A-4147-A177-3AD203B41FA5}">
                      <a16:colId xmlns:a16="http://schemas.microsoft.com/office/drawing/2014/main" val="1458212512"/>
                    </a:ext>
                  </a:extLst>
                </a:gridCol>
                <a:gridCol w="714497">
                  <a:extLst>
                    <a:ext uri="{9D8B030D-6E8A-4147-A177-3AD203B41FA5}">
                      <a16:colId xmlns:a16="http://schemas.microsoft.com/office/drawing/2014/main" val="2512334351"/>
                    </a:ext>
                  </a:extLst>
                </a:gridCol>
                <a:gridCol w="714497">
                  <a:extLst>
                    <a:ext uri="{9D8B030D-6E8A-4147-A177-3AD203B41FA5}">
                      <a16:colId xmlns:a16="http://schemas.microsoft.com/office/drawing/2014/main" val="1209798346"/>
                    </a:ext>
                  </a:extLst>
                </a:gridCol>
              </a:tblGrid>
              <a:tr h="214918">
                <a:tc>
                  <a:txBody>
                    <a:bodyPr/>
                    <a:lstStyle/>
                    <a:p>
                      <a:pPr algn="r"/>
                      <a:r>
                        <a:rPr lang="nl-BE" sz="1200" b="1" dirty="0">
                          <a:solidFill>
                            <a:srgbClr val="00B05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C0000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C0000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sp>
        <p:nvSpPr>
          <p:cNvPr id="17" name="TextBox 16">
            <a:extLst>
              <a:ext uri="{FF2B5EF4-FFF2-40B4-BE49-F238E27FC236}">
                <a16:creationId xmlns:a16="http://schemas.microsoft.com/office/drawing/2014/main" id="{E1E02E7F-F5D9-41D5-B60E-8576C3CB7E0A}"/>
              </a:ext>
            </a:extLst>
          </p:cNvPr>
          <p:cNvSpPr txBox="1"/>
          <p:nvPr/>
        </p:nvSpPr>
        <p:spPr>
          <a:xfrm>
            <a:off x="5289534" y="3120208"/>
            <a:ext cx="339634" cy="184666"/>
          </a:xfrm>
          <a:prstGeom prst="rect">
            <a:avLst/>
          </a:prstGeom>
        </p:spPr>
        <p:txBody>
          <a:bodyPr vert="horz" wrap="square" lIns="0" tIns="0" rIns="0" bIns="0" rtlCol="0">
            <a:spAutoFit/>
          </a:bodyPr>
          <a:lstStyle/>
          <a:p>
            <a:r>
              <a:rPr lang="nl-BE" sz="1200" dirty="0"/>
              <a:t>-1</a:t>
            </a:r>
          </a:p>
        </p:txBody>
      </p:sp>
      <p:sp>
        <p:nvSpPr>
          <p:cNvPr id="18" name="TextBox 17">
            <a:extLst>
              <a:ext uri="{FF2B5EF4-FFF2-40B4-BE49-F238E27FC236}">
                <a16:creationId xmlns:a16="http://schemas.microsoft.com/office/drawing/2014/main" id="{3993111F-C30B-4B64-8C4E-47F6F4B22A21}"/>
              </a:ext>
            </a:extLst>
          </p:cNvPr>
          <p:cNvSpPr txBox="1"/>
          <p:nvPr/>
        </p:nvSpPr>
        <p:spPr>
          <a:xfrm>
            <a:off x="2403457" y="4434664"/>
            <a:ext cx="339634" cy="184666"/>
          </a:xfrm>
          <a:prstGeom prst="rect">
            <a:avLst/>
          </a:prstGeom>
        </p:spPr>
        <p:txBody>
          <a:bodyPr vert="horz" wrap="square" lIns="0" tIns="0" rIns="0" bIns="0" rtlCol="0">
            <a:spAutoFit/>
          </a:bodyPr>
          <a:lstStyle/>
          <a:p>
            <a:r>
              <a:rPr lang="nl-BE" sz="1200" dirty="0"/>
              <a:t>+2</a:t>
            </a:r>
          </a:p>
        </p:txBody>
      </p:sp>
      <p:sp>
        <p:nvSpPr>
          <p:cNvPr id="19" name="TextBox 18">
            <a:extLst>
              <a:ext uri="{FF2B5EF4-FFF2-40B4-BE49-F238E27FC236}">
                <a16:creationId xmlns:a16="http://schemas.microsoft.com/office/drawing/2014/main" id="{3E800662-52DC-4962-953D-F76A8F5D93C6}"/>
              </a:ext>
            </a:extLst>
          </p:cNvPr>
          <p:cNvSpPr txBox="1"/>
          <p:nvPr/>
        </p:nvSpPr>
        <p:spPr>
          <a:xfrm>
            <a:off x="6707690" y="2731393"/>
            <a:ext cx="339634" cy="184666"/>
          </a:xfrm>
          <a:prstGeom prst="rect">
            <a:avLst/>
          </a:prstGeom>
        </p:spPr>
        <p:txBody>
          <a:bodyPr vert="horz" wrap="square" lIns="0" tIns="0" rIns="0" bIns="0" rtlCol="0">
            <a:spAutoFit/>
          </a:bodyPr>
          <a:lstStyle/>
          <a:p>
            <a:r>
              <a:rPr lang="nl-BE" sz="1200" dirty="0"/>
              <a:t>-3</a:t>
            </a:r>
          </a:p>
        </p:txBody>
      </p:sp>
      <p:sp>
        <p:nvSpPr>
          <p:cNvPr id="21" name="TextBox 20">
            <a:extLst>
              <a:ext uri="{FF2B5EF4-FFF2-40B4-BE49-F238E27FC236}">
                <a16:creationId xmlns:a16="http://schemas.microsoft.com/office/drawing/2014/main" id="{1B96A5AB-C327-41DB-B9C7-4B7A20C9C5DD}"/>
              </a:ext>
            </a:extLst>
          </p:cNvPr>
          <p:cNvSpPr txBox="1"/>
          <p:nvPr/>
        </p:nvSpPr>
        <p:spPr>
          <a:xfrm>
            <a:off x="1703370" y="4463239"/>
            <a:ext cx="339634" cy="184666"/>
          </a:xfrm>
          <a:prstGeom prst="rect">
            <a:avLst/>
          </a:prstGeom>
        </p:spPr>
        <p:txBody>
          <a:bodyPr vert="horz" wrap="square" lIns="0" tIns="0" rIns="0" bIns="0" rtlCol="0">
            <a:spAutoFit/>
          </a:bodyPr>
          <a:lstStyle/>
          <a:p>
            <a:r>
              <a:rPr lang="nl-BE" sz="1200" b="1" dirty="0">
                <a:solidFill>
                  <a:srgbClr val="C00000"/>
                </a:solidFill>
              </a:rPr>
              <a:t>-5</a:t>
            </a:r>
          </a:p>
        </p:txBody>
      </p:sp>
      <p:sp>
        <p:nvSpPr>
          <p:cNvPr id="22" name="TextBox 21">
            <a:extLst>
              <a:ext uri="{FF2B5EF4-FFF2-40B4-BE49-F238E27FC236}">
                <a16:creationId xmlns:a16="http://schemas.microsoft.com/office/drawing/2014/main" id="{1B5FE075-341D-4ED1-AF86-A56E3293F50C}"/>
              </a:ext>
            </a:extLst>
          </p:cNvPr>
          <p:cNvSpPr txBox="1"/>
          <p:nvPr/>
        </p:nvSpPr>
        <p:spPr>
          <a:xfrm>
            <a:off x="8107588" y="2584889"/>
            <a:ext cx="339634" cy="184666"/>
          </a:xfrm>
          <a:prstGeom prst="rect">
            <a:avLst/>
          </a:prstGeom>
        </p:spPr>
        <p:txBody>
          <a:bodyPr vert="horz" wrap="square" lIns="0" tIns="0" rIns="0" bIns="0" rtlCol="0">
            <a:spAutoFit/>
          </a:bodyPr>
          <a:lstStyle/>
          <a:p>
            <a:r>
              <a:rPr lang="nl-BE" sz="1200" dirty="0"/>
              <a:t>+2</a:t>
            </a:r>
          </a:p>
        </p:txBody>
      </p:sp>
      <p:sp>
        <p:nvSpPr>
          <p:cNvPr id="26" name="TextBox 25">
            <a:extLst>
              <a:ext uri="{FF2B5EF4-FFF2-40B4-BE49-F238E27FC236}">
                <a16:creationId xmlns:a16="http://schemas.microsoft.com/office/drawing/2014/main" id="{051A590F-6C56-4582-ACC5-01A4AE24B9EF}"/>
              </a:ext>
            </a:extLst>
          </p:cNvPr>
          <p:cNvSpPr txBox="1"/>
          <p:nvPr/>
        </p:nvSpPr>
        <p:spPr>
          <a:xfrm>
            <a:off x="9504346" y="2491562"/>
            <a:ext cx="339634" cy="184666"/>
          </a:xfrm>
          <a:prstGeom prst="rect">
            <a:avLst/>
          </a:prstGeom>
        </p:spPr>
        <p:txBody>
          <a:bodyPr vert="horz" wrap="square" lIns="0" tIns="0" rIns="0" bIns="0" rtlCol="0">
            <a:spAutoFit/>
          </a:bodyPr>
          <a:lstStyle/>
          <a:p>
            <a:r>
              <a:rPr lang="nl-BE" sz="1200" dirty="0"/>
              <a:t>+1</a:t>
            </a:r>
          </a:p>
        </p:txBody>
      </p:sp>
      <p:sp>
        <p:nvSpPr>
          <p:cNvPr id="30" name="TextBox 29">
            <a:extLst>
              <a:ext uri="{FF2B5EF4-FFF2-40B4-BE49-F238E27FC236}">
                <a16:creationId xmlns:a16="http://schemas.microsoft.com/office/drawing/2014/main" id="{B5743496-8A63-42BB-B15A-D6A63BE7A6F5}"/>
              </a:ext>
            </a:extLst>
          </p:cNvPr>
          <p:cNvSpPr txBox="1"/>
          <p:nvPr/>
        </p:nvSpPr>
        <p:spPr>
          <a:xfrm>
            <a:off x="3098790" y="3586933"/>
            <a:ext cx="339634" cy="184666"/>
          </a:xfrm>
          <a:prstGeom prst="rect">
            <a:avLst/>
          </a:prstGeom>
        </p:spPr>
        <p:txBody>
          <a:bodyPr vert="horz" wrap="square" lIns="0" tIns="0" rIns="0" bIns="0" rtlCol="0">
            <a:spAutoFit/>
          </a:bodyPr>
          <a:lstStyle/>
          <a:p>
            <a:r>
              <a:rPr lang="nl-BE" sz="1200" b="1" dirty="0">
                <a:solidFill>
                  <a:srgbClr val="C00000"/>
                </a:solidFill>
              </a:rPr>
              <a:t>-5</a:t>
            </a:r>
          </a:p>
        </p:txBody>
      </p:sp>
      <p:pic>
        <p:nvPicPr>
          <p:cNvPr id="25" name="Picture 24"/>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44856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nl-BE" dirty="0"/>
              <a:t>Base :	</a:t>
            </a:r>
            <a:r>
              <a:rPr lang="nl-BE" dirty="0" err="1"/>
              <a:t>Ceux</a:t>
            </a:r>
            <a:r>
              <a:rPr lang="nl-BE" dirty="0"/>
              <a:t> </a:t>
            </a:r>
            <a:r>
              <a:rPr lang="nl-BE" dirty="0" err="1"/>
              <a:t>qui</a:t>
            </a:r>
            <a:r>
              <a:rPr lang="nl-BE" dirty="0"/>
              <a:t> </a:t>
            </a:r>
            <a:r>
              <a:rPr lang="nl-BE" dirty="0" err="1"/>
              <a:t>utilisent</a:t>
            </a:r>
            <a:r>
              <a:rPr lang="nl-BE" dirty="0"/>
              <a:t> </a:t>
            </a:r>
            <a:r>
              <a:rPr lang="nl-BE" dirty="0" err="1"/>
              <a:t>cette</a:t>
            </a:r>
            <a:r>
              <a:rPr lang="nl-BE" dirty="0"/>
              <a:t> </a:t>
            </a:r>
            <a:r>
              <a:rPr lang="nl-BE" dirty="0" err="1"/>
              <a:t>application</a:t>
            </a:r>
            <a:endParaRPr lang="nl-BE" dirty="0"/>
          </a:p>
          <a:p>
            <a:r>
              <a:rPr lang="nl-BE" dirty="0"/>
              <a:t>Question :	Q20. A </a:t>
            </a:r>
            <a:r>
              <a:rPr lang="nl-BE" dirty="0" err="1"/>
              <a:t>quelle</a:t>
            </a:r>
            <a:r>
              <a:rPr lang="nl-BE" dirty="0"/>
              <a:t> </a:t>
            </a:r>
            <a:r>
              <a:rPr lang="nl-BE" dirty="0" err="1"/>
              <a:t>fréquence</a:t>
            </a:r>
            <a:r>
              <a:rPr lang="nl-BE" dirty="0"/>
              <a:t> </a:t>
            </a:r>
            <a:r>
              <a:rPr lang="nl-BE" dirty="0" err="1"/>
              <a:t>utilisez-vous</a:t>
            </a:r>
            <a:r>
              <a:rPr lang="nl-BE" dirty="0"/>
              <a:t> ces </a:t>
            </a:r>
            <a:r>
              <a:rPr lang="nl-BE" dirty="0" err="1"/>
              <a:t>applications</a:t>
            </a:r>
            <a:r>
              <a:rPr lang="nl-BE" dirty="0"/>
              <a:t> ?</a:t>
            </a:r>
          </a:p>
          <a:p>
            <a:r>
              <a:rPr lang="nl-BE" b="1" dirty="0">
                <a:solidFill>
                  <a:schemeClr val="tx2"/>
                </a:solidFill>
              </a:rPr>
              <a:t>+X</a:t>
            </a:r>
            <a:r>
              <a:rPr lang="nl-BE" dirty="0"/>
              <a:t> </a:t>
            </a:r>
            <a:r>
              <a:rPr lang="nl-BE" b="1" dirty="0">
                <a:solidFill>
                  <a:schemeClr val="accent5"/>
                </a:solidFill>
              </a:rPr>
              <a:t>-X</a:t>
            </a:r>
            <a:r>
              <a:rPr lang="nl-BE" dirty="0"/>
              <a:t>	</a:t>
            </a:r>
            <a:r>
              <a:rPr lang="nl-BE" dirty="0" err="1"/>
              <a:t>Différence</a:t>
            </a:r>
            <a:r>
              <a:rPr lang="nl-BE" dirty="0"/>
              <a:t> </a:t>
            </a:r>
            <a:r>
              <a:rPr lang="nl-BE" dirty="0" err="1"/>
              <a:t>significative</a:t>
            </a:r>
            <a:r>
              <a:rPr lang="nl-BE" dirty="0"/>
              <a:t> par rapport à la vague </a:t>
            </a:r>
            <a:r>
              <a:rPr lang="nl-BE" dirty="0" err="1"/>
              <a:t>précédente</a:t>
            </a:r>
            <a:endParaRPr lang="nl-BE" dirty="0"/>
          </a:p>
          <a:p>
            <a:r>
              <a:rPr lang="nl-BE" dirty="0"/>
              <a:t>*	</a:t>
            </a:r>
            <a:r>
              <a:rPr lang="nl-BE" dirty="0" err="1"/>
              <a:t>Faible</a:t>
            </a:r>
            <a:r>
              <a:rPr lang="nl-BE" dirty="0"/>
              <a:t> taille de </a:t>
            </a:r>
            <a:r>
              <a:rPr lang="nl-BE" dirty="0" err="1"/>
              <a:t>l’échantillon</a:t>
            </a:r>
            <a:r>
              <a:rPr lang="nl-BE" dirty="0"/>
              <a:t>| ** Nouvelle option </a:t>
            </a:r>
            <a:r>
              <a:rPr lang="nl-BE" dirty="0" err="1"/>
              <a:t>ajoutée</a:t>
            </a:r>
            <a:r>
              <a:rPr lang="nl-BE" dirty="0"/>
              <a:t> au questionnaire à </a:t>
            </a:r>
            <a:r>
              <a:rPr lang="nl-BE" dirty="0" err="1"/>
              <a:t>partir</a:t>
            </a:r>
            <a:r>
              <a:rPr lang="nl-BE" dirty="0"/>
              <a:t> de 2020</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23</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07988" y="1096515"/>
            <a:ext cx="11376024" cy="387798"/>
          </a:xfrm>
        </p:spPr>
        <p:txBody>
          <a:bodyPr/>
          <a:lstStyle/>
          <a:p>
            <a:r>
              <a:rPr lang="fr-BE" dirty="0"/>
              <a:t>à quelle fréquence les belges utilisent-ils les applications numériques ?</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fr-BE" sz="1600" dirty="0"/>
              <a:t>La fréquence d'utilisation est très variable d'une application à l'autre et dépend fortement de l'objectif spécifique de l'application : remplir la déclaration d'impôt via </a:t>
            </a:r>
            <a:r>
              <a:rPr lang="fr-BE" sz="1600" dirty="0" err="1"/>
              <a:t>Tax</a:t>
            </a:r>
            <a:r>
              <a:rPr lang="fr-BE" sz="1600" dirty="0"/>
              <a:t>-on-Web est une tâche annuelle, on utilise plus souvent la carte de pointage électronique eC3.</a:t>
            </a:r>
            <a:endParaRPr lang="nl-BE" sz="1600" dirty="0"/>
          </a:p>
        </p:txBody>
      </p:sp>
      <p:graphicFrame>
        <p:nvGraphicFramePr>
          <p:cNvPr id="16" name="Table 15">
            <a:extLst>
              <a:ext uri="{FF2B5EF4-FFF2-40B4-BE49-F238E27FC236}">
                <a16:creationId xmlns:a16="http://schemas.microsoft.com/office/drawing/2014/main" id="{0F20A1F6-20B3-4859-A5DC-44A79843ED80}"/>
              </a:ext>
            </a:extLst>
          </p:cNvPr>
          <p:cNvGraphicFramePr>
            <a:graphicFrameLocks noGrp="1"/>
          </p:cNvGraphicFramePr>
          <p:nvPr>
            <p:extLst>
              <p:ext uri="{D42A27DB-BD31-4B8C-83A1-F6EECF244321}">
                <p14:modId xmlns:p14="http://schemas.microsoft.com/office/powerpoint/2010/main" val="3900926547"/>
              </p:ext>
            </p:extLst>
          </p:nvPr>
        </p:nvGraphicFramePr>
        <p:xfrm>
          <a:off x="407988" y="2133601"/>
          <a:ext cx="11376000" cy="3995732"/>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a:ln>
                            <a:noFill/>
                          </a:ln>
                          <a:solidFill>
                            <a:srgbClr val="282828"/>
                          </a:solidFill>
                          <a:effectLst/>
                          <a:uLnTx/>
                          <a:uFillTx/>
                          <a:latin typeface="+mn-lt"/>
                          <a:ea typeface="+mn-ea"/>
                          <a:cs typeface="+mn-cs"/>
                        </a:rPr>
                        <a:t>Tax-on-web</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MyMinfin</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MyPension</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Écochèques</a:t>
                      </a:r>
                      <a:r>
                        <a:rPr kumimoji="0" lang="nl-BE" sz="1400" b="0" i="0" u="none" strike="noStrike" kern="1200" cap="none" spc="0" normalizeH="0" baseline="0" dirty="0">
                          <a:ln>
                            <a:noFill/>
                          </a:ln>
                          <a:solidFill>
                            <a:srgbClr val="282828"/>
                          </a:solidFill>
                          <a:effectLst/>
                          <a:uLnTx/>
                          <a:uFillTx/>
                          <a:latin typeface="+mn-lt"/>
                          <a:ea typeface="+mn-ea"/>
                          <a:cs typeface="+mn-cs"/>
                        </a:rPr>
                        <a:t> </a:t>
                      </a:r>
                      <a:r>
                        <a:rPr kumimoji="0" lang="nl-BE" sz="1400" b="0" i="0" u="none" strike="noStrike" kern="1200" cap="none" spc="0" normalizeH="0" baseline="0" dirty="0" err="1">
                          <a:ln>
                            <a:noFill/>
                          </a:ln>
                          <a:solidFill>
                            <a:srgbClr val="282828"/>
                          </a:solidFill>
                          <a:effectLst/>
                          <a:uLnTx/>
                          <a:uFillTx/>
                          <a:latin typeface="+mn-lt"/>
                          <a:ea typeface="+mn-ea"/>
                          <a:cs typeface="+mn-cs"/>
                        </a:rPr>
                        <a:t>électroniques</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Titres</a:t>
                      </a:r>
                      <a:r>
                        <a:rPr kumimoji="0" lang="nl-BE" sz="1400" b="0" i="0" u="none" strike="noStrike" kern="1200" cap="none" spc="0" normalizeH="0" baseline="0" dirty="0">
                          <a:ln>
                            <a:noFill/>
                          </a:ln>
                          <a:solidFill>
                            <a:srgbClr val="282828"/>
                          </a:solidFill>
                          <a:effectLst/>
                          <a:uLnTx/>
                          <a:uFillTx/>
                          <a:latin typeface="+mn-lt"/>
                          <a:ea typeface="+mn-ea"/>
                          <a:cs typeface="+mn-cs"/>
                        </a:rPr>
                        <a:t>-services </a:t>
                      </a:r>
                      <a:r>
                        <a:rPr kumimoji="0" lang="nl-BE" sz="1400" b="0" i="0" u="none" strike="noStrike" kern="1200" cap="none" spc="0" normalizeH="0" baseline="0" dirty="0" err="1">
                          <a:ln>
                            <a:noFill/>
                          </a:ln>
                          <a:solidFill>
                            <a:srgbClr val="282828"/>
                          </a:solidFill>
                          <a:effectLst/>
                          <a:uLnTx/>
                          <a:uFillTx/>
                          <a:latin typeface="+mn-lt"/>
                          <a:ea typeface="+mn-ea"/>
                          <a:cs typeface="+mn-cs"/>
                        </a:rPr>
                        <a:t>électroniques</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Masanté</a:t>
                      </a:r>
                      <a:r>
                        <a:rPr kumimoji="0" lang="nl-BE" sz="1400" b="0" i="0" u="none" strike="noStrike" kern="1200" cap="none" spc="0" normalizeH="0" baseline="0" dirty="0">
                          <a:ln>
                            <a:noFill/>
                          </a:ln>
                          <a:solidFill>
                            <a:srgbClr val="282828"/>
                          </a:solidFill>
                          <a:effectLst/>
                          <a:uLnTx/>
                          <a:uFillTx/>
                          <a:latin typeface="+mn-lt"/>
                          <a:ea typeface="+mn-ea"/>
                          <a:cs typeface="+mn-cs"/>
                        </a:rPr>
                        <a:t>**</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22730880"/>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a:ln>
                            <a:noFill/>
                          </a:ln>
                          <a:solidFill>
                            <a:srgbClr val="282828"/>
                          </a:solidFill>
                          <a:effectLst/>
                          <a:uLnTx/>
                          <a:uFillTx/>
                          <a:latin typeface="+mn-lt"/>
                          <a:ea typeface="+mn-ea"/>
                          <a:cs typeface="+mn-cs"/>
                        </a:rPr>
                        <a:t>Mon Dossier</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65769287"/>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a:ln>
                            <a:noFill/>
                          </a:ln>
                          <a:solidFill>
                            <a:srgbClr val="282828"/>
                          </a:solidFill>
                          <a:effectLst/>
                          <a:uLnTx/>
                          <a:uFillTx/>
                          <a:latin typeface="+mn-lt"/>
                          <a:ea typeface="+mn-ea"/>
                          <a:cs typeface="+mn-cs"/>
                        </a:rPr>
                        <a:t>Carte de </a:t>
                      </a:r>
                      <a:r>
                        <a:rPr kumimoji="0" lang="nl-BE" sz="1400" b="0" i="0" u="none" strike="noStrike" kern="1200" cap="none" spc="0" normalizeH="0" baseline="0" dirty="0" err="1">
                          <a:ln>
                            <a:noFill/>
                          </a:ln>
                          <a:solidFill>
                            <a:srgbClr val="282828"/>
                          </a:solidFill>
                          <a:effectLst/>
                          <a:uLnTx/>
                          <a:uFillTx/>
                          <a:latin typeface="+mn-lt"/>
                          <a:ea typeface="+mn-ea"/>
                          <a:cs typeface="+mn-cs"/>
                        </a:rPr>
                        <a:t>pointage</a:t>
                      </a:r>
                      <a:r>
                        <a:rPr kumimoji="0" lang="nl-BE" sz="1400" b="0" i="0" u="none" strike="noStrike" kern="1200" cap="none" spc="0" normalizeH="0" baseline="0" dirty="0">
                          <a:ln>
                            <a:noFill/>
                          </a:ln>
                          <a:solidFill>
                            <a:srgbClr val="282828"/>
                          </a:solidFill>
                          <a:effectLst/>
                          <a:uLnTx/>
                          <a:uFillTx/>
                          <a:latin typeface="+mn-lt"/>
                          <a:ea typeface="+mn-ea"/>
                          <a:cs typeface="+mn-cs"/>
                        </a:rPr>
                        <a:t> </a:t>
                      </a:r>
                      <a:r>
                        <a:rPr kumimoji="0" lang="nl-BE" sz="1400" b="0" i="0" u="none" strike="noStrike" kern="1200" cap="none" spc="0" normalizeH="0" baseline="0" dirty="0" err="1">
                          <a:ln>
                            <a:noFill/>
                          </a:ln>
                          <a:solidFill>
                            <a:srgbClr val="282828"/>
                          </a:solidFill>
                          <a:effectLst/>
                          <a:uLnTx/>
                          <a:uFillTx/>
                          <a:latin typeface="+mn-lt"/>
                          <a:ea typeface="+mn-ea"/>
                          <a:cs typeface="+mn-cs"/>
                        </a:rPr>
                        <a:t>électronique</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70231086"/>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Student@work</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22755155"/>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Police</a:t>
                      </a:r>
                      <a:r>
                        <a:rPr kumimoji="0" lang="nl-BE" sz="1400" b="0" i="0" u="none" strike="noStrike" kern="1200" cap="none" spc="0" normalizeH="0" baseline="0" dirty="0">
                          <a:ln>
                            <a:noFill/>
                          </a:ln>
                          <a:solidFill>
                            <a:srgbClr val="282828"/>
                          </a:solidFill>
                          <a:effectLst/>
                          <a:uLnTx/>
                          <a:uFillTx/>
                          <a:latin typeface="+mn-lt"/>
                          <a:ea typeface="+mn-ea"/>
                          <a:cs typeface="+mn-cs"/>
                        </a:rPr>
                        <a:t>-on-web</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02527040"/>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Travellers</a:t>
                      </a:r>
                      <a:r>
                        <a:rPr kumimoji="0" lang="nl-BE" sz="1400" b="0" i="0" u="none" strike="noStrike" kern="1200" cap="none" spc="0" normalizeH="0" baseline="0" dirty="0">
                          <a:ln>
                            <a:noFill/>
                          </a:ln>
                          <a:solidFill>
                            <a:srgbClr val="282828"/>
                          </a:solidFill>
                          <a:effectLst/>
                          <a:uLnTx/>
                          <a:uFillTx/>
                          <a:latin typeface="+mn-lt"/>
                          <a:ea typeface="+mn-ea"/>
                          <a:cs typeface="+mn-cs"/>
                        </a:rPr>
                        <a:t> online</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36639629"/>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err="1">
                          <a:ln>
                            <a:noFill/>
                          </a:ln>
                          <a:solidFill>
                            <a:srgbClr val="282828"/>
                          </a:solidFill>
                          <a:effectLst/>
                          <a:uLnTx/>
                          <a:uFillTx/>
                          <a:latin typeface="+mn-lt"/>
                          <a:ea typeface="+mn-ea"/>
                          <a:cs typeface="+mn-cs"/>
                        </a:rPr>
                        <a:t>Prm</a:t>
                      </a:r>
                      <a:r>
                        <a:rPr kumimoji="0" lang="nl-BE" sz="1400" b="0" i="0" u="none" strike="noStrike" kern="1200" cap="none" spc="0" normalizeH="0" baseline="0" noProof="0" dirty="0">
                          <a:ln>
                            <a:noFill/>
                          </a:ln>
                          <a:solidFill>
                            <a:srgbClr val="282828"/>
                          </a:solidFill>
                          <a:effectLst/>
                          <a:uLnTx/>
                          <a:uFillTx/>
                          <a:latin typeface="+mn-lt"/>
                          <a:ea typeface="+mn-ea"/>
                          <a:cs typeface="+mn-cs"/>
                        </a:rPr>
                        <a:t>-on-web</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32544691"/>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err="1">
                          <a:ln>
                            <a:noFill/>
                          </a:ln>
                          <a:solidFill>
                            <a:srgbClr val="282828"/>
                          </a:solidFill>
                          <a:effectLst/>
                          <a:uLnTx/>
                          <a:uFillTx/>
                          <a:latin typeface="+mn-lt"/>
                          <a:ea typeface="+mn-ea"/>
                          <a:cs typeface="+mn-cs"/>
                        </a:rPr>
                        <a:t>MyRent</a:t>
                      </a:r>
                      <a:endParaRPr kumimoji="0" lang="nl-BE" sz="1400" b="0" i="0" u="none" strike="noStrike" kern="1200" cap="none" spc="0" normalizeH="0" baseline="0" noProof="0" dirty="0">
                        <a:ln>
                          <a:noFill/>
                        </a:ln>
                        <a:solidFill>
                          <a:srgbClr val="282828"/>
                        </a:solidFill>
                        <a:effectLst/>
                        <a:uLnTx/>
                        <a:uFillTx/>
                        <a:latin typeface="+mn-lt"/>
                        <a:ea typeface="+mn-ea"/>
                        <a:cs typeface="+mn-cs"/>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41619110"/>
                  </a:ext>
                </a:extLst>
              </a:tr>
            </a:tbl>
          </a:graphicData>
        </a:graphic>
      </p:graphicFrame>
      <p:graphicFrame>
        <p:nvGraphicFramePr>
          <p:cNvPr id="17" name="Chart 16">
            <a:extLst>
              <a:ext uri="{FF2B5EF4-FFF2-40B4-BE49-F238E27FC236}">
                <a16:creationId xmlns:a16="http://schemas.microsoft.com/office/drawing/2014/main" id="{82311B39-F278-4DAD-8C7E-3363A0557750}"/>
              </a:ext>
            </a:extLst>
          </p:cNvPr>
          <p:cNvGraphicFramePr/>
          <p:nvPr>
            <p:extLst>
              <p:ext uri="{D42A27DB-BD31-4B8C-83A1-F6EECF244321}">
                <p14:modId xmlns:p14="http://schemas.microsoft.com/office/powerpoint/2010/main" val="678021639"/>
              </p:ext>
            </p:extLst>
          </p:nvPr>
        </p:nvGraphicFramePr>
        <p:xfrm>
          <a:off x="3863975" y="2133600"/>
          <a:ext cx="7920038" cy="3995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24F0BFAB-B797-4A47-88CD-84CAAE20593F}"/>
              </a:ext>
            </a:extLst>
          </p:cNvPr>
          <p:cNvGraphicFramePr>
            <a:graphicFrameLocks noGrp="1"/>
          </p:cNvGraphicFramePr>
          <p:nvPr>
            <p:extLst>
              <p:ext uri="{D42A27DB-BD31-4B8C-83A1-F6EECF244321}">
                <p14:modId xmlns:p14="http://schemas.microsoft.com/office/powerpoint/2010/main" val="4100135217"/>
              </p:ext>
            </p:extLst>
          </p:nvPr>
        </p:nvGraphicFramePr>
        <p:xfrm>
          <a:off x="4488871" y="1782447"/>
          <a:ext cx="7015945" cy="351154"/>
        </p:xfrm>
        <a:graphic>
          <a:graphicData uri="http://schemas.openxmlformats.org/drawingml/2006/table">
            <a:tbl>
              <a:tblPr>
                <a:tableStyleId>{2D5ABB26-0587-4C30-8999-92F81FD0307C}</a:tableStyleId>
              </a:tblPr>
              <a:tblGrid>
                <a:gridCol w="1403189">
                  <a:extLst>
                    <a:ext uri="{9D8B030D-6E8A-4147-A177-3AD203B41FA5}">
                      <a16:colId xmlns:a16="http://schemas.microsoft.com/office/drawing/2014/main" val="2354454430"/>
                    </a:ext>
                  </a:extLst>
                </a:gridCol>
                <a:gridCol w="1403189">
                  <a:extLst>
                    <a:ext uri="{9D8B030D-6E8A-4147-A177-3AD203B41FA5}">
                      <a16:colId xmlns:a16="http://schemas.microsoft.com/office/drawing/2014/main" val="2015932734"/>
                    </a:ext>
                  </a:extLst>
                </a:gridCol>
                <a:gridCol w="1403189">
                  <a:extLst>
                    <a:ext uri="{9D8B030D-6E8A-4147-A177-3AD203B41FA5}">
                      <a16:colId xmlns:a16="http://schemas.microsoft.com/office/drawing/2014/main" val="1331125203"/>
                    </a:ext>
                  </a:extLst>
                </a:gridCol>
                <a:gridCol w="1403189">
                  <a:extLst>
                    <a:ext uri="{9D8B030D-6E8A-4147-A177-3AD203B41FA5}">
                      <a16:colId xmlns:a16="http://schemas.microsoft.com/office/drawing/2014/main" val="376509639"/>
                    </a:ext>
                  </a:extLst>
                </a:gridCol>
                <a:gridCol w="1403189">
                  <a:extLst>
                    <a:ext uri="{9D8B030D-6E8A-4147-A177-3AD203B41FA5}">
                      <a16:colId xmlns:a16="http://schemas.microsoft.com/office/drawing/2014/main" val="402652069"/>
                    </a:ext>
                  </a:extLst>
                </a:gridCol>
              </a:tblGrid>
              <a:tr h="351154">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err="1">
                          <a:solidFill>
                            <a:schemeClr val="tx2">
                              <a:lumMod val="50000"/>
                            </a:schemeClr>
                          </a:solidFill>
                          <a:latin typeface="+mn-lt"/>
                        </a:rPr>
                        <a:t>Quotidiennement</a:t>
                      </a:r>
                      <a:endParaRPr lang="nl-BE" sz="1000" dirty="0">
                        <a:solidFill>
                          <a:schemeClr val="tx2">
                            <a:lumMod val="50000"/>
                          </a:schemeClr>
                        </a:solidFill>
                        <a:latin typeface="+mn-lt"/>
                      </a:endParaRP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kumimoji="0" lang="nl-BE" sz="1000" b="0" i="0" u="none" strike="noStrike" kern="1200" cap="none" spc="0" normalizeH="0" baseline="0" noProof="0" dirty="0" err="1">
                          <a:ln>
                            <a:noFill/>
                          </a:ln>
                          <a:solidFill>
                            <a:schemeClr val="tx2"/>
                          </a:solidFill>
                          <a:effectLst/>
                          <a:uLnTx/>
                          <a:uFillTx/>
                          <a:latin typeface="+mn-lt"/>
                          <a:ea typeface="+mn-ea"/>
                          <a:cs typeface="+mn-cs"/>
                        </a:rPr>
                        <a:t>Hebdomadairement</a:t>
                      </a:r>
                      <a:endParaRPr kumimoji="0" lang="nl-BE" sz="1000" b="0" i="0" u="none" strike="noStrike" kern="1200" cap="none" spc="0" normalizeH="0" baseline="0" noProof="0" dirty="0">
                        <a:ln>
                          <a:noFill/>
                        </a:ln>
                        <a:solidFill>
                          <a:schemeClr val="tx2"/>
                        </a:solidFill>
                        <a:effectLst/>
                        <a:uLnTx/>
                        <a:uFillTx/>
                        <a:latin typeface="+mn-lt"/>
                        <a:ea typeface="+mn-ea"/>
                        <a:cs typeface="+mn-cs"/>
                      </a:endParaRP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kumimoji="0" lang="nl-BE" sz="1000" b="0" i="0" u="none" strike="noStrike" kern="1200" cap="none" spc="0" normalizeH="0" baseline="0" noProof="0" dirty="0" err="1">
                          <a:ln>
                            <a:noFill/>
                          </a:ln>
                          <a:solidFill>
                            <a:schemeClr val="accent2"/>
                          </a:solidFill>
                          <a:effectLst/>
                          <a:uLnTx/>
                          <a:uFillTx/>
                          <a:latin typeface="+mn-lt"/>
                          <a:ea typeface="+mn-ea"/>
                          <a:cs typeface="+mn-cs"/>
                        </a:rPr>
                        <a:t>Mensuellement</a:t>
                      </a:r>
                      <a:endParaRPr kumimoji="0" lang="nl-BE" sz="1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err="1">
                          <a:solidFill>
                            <a:schemeClr val="accent3"/>
                          </a:solidFill>
                          <a:latin typeface="+mn-lt"/>
                        </a:rPr>
                        <a:t>Annuellement</a:t>
                      </a:r>
                      <a:endParaRPr lang="nl-BE" sz="1000" dirty="0">
                        <a:solidFill>
                          <a:schemeClr val="accent3"/>
                        </a:solidFill>
                        <a:latin typeface="+mn-lt"/>
                      </a:endParaRPr>
                    </a:p>
                  </a:txBody>
                  <a:tcPr marL="0" marR="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77800" algn="l"/>
                        </a:tabLst>
                        <a:defRPr/>
                      </a:pPr>
                      <a:r>
                        <a:rPr lang="nl-BE" sz="1000" dirty="0">
                          <a:solidFill>
                            <a:schemeClr val="accent5"/>
                          </a:solidFill>
                          <a:latin typeface="+mn-lt"/>
                          <a:sym typeface="Wingdings 2" panose="05020102010507070707" pitchFamily="18" charset="2"/>
                        </a:rPr>
                        <a:t>	</a:t>
                      </a:r>
                      <a:r>
                        <a:rPr lang="nl-BE" sz="1000" dirty="0" err="1">
                          <a:solidFill>
                            <a:schemeClr val="accent5"/>
                          </a:solidFill>
                          <a:latin typeface="+mn-lt"/>
                        </a:rPr>
                        <a:t>Inutilisé</a:t>
                      </a:r>
                      <a:r>
                        <a:rPr lang="nl-BE" sz="1000" dirty="0">
                          <a:solidFill>
                            <a:schemeClr val="accent5"/>
                          </a:solidFill>
                          <a:latin typeface="+mn-lt"/>
                        </a:rPr>
                        <a:t> au cours de </a:t>
                      </a:r>
                      <a:r>
                        <a:rPr lang="nl-BE" sz="1000" dirty="0" err="1">
                          <a:solidFill>
                            <a:schemeClr val="accent5"/>
                          </a:solidFill>
                          <a:latin typeface="+mn-lt"/>
                        </a:rPr>
                        <a:t>l’année</a:t>
                      </a:r>
                      <a:r>
                        <a:rPr lang="nl-BE" sz="1000" dirty="0">
                          <a:solidFill>
                            <a:schemeClr val="accent5"/>
                          </a:solidFill>
                          <a:latin typeface="+mn-lt"/>
                        </a:rPr>
                        <a:t> </a:t>
                      </a:r>
                      <a:r>
                        <a:rPr lang="nl-BE" sz="1000" dirty="0" err="1">
                          <a:solidFill>
                            <a:schemeClr val="accent5"/>
                          </a:solidFill>
                          <a:latin typeface="+mn-lt"/>
                        </a:rPr>
                        <a:t>écoulée</a:t>
                      </a:r>
                      <a:endParaRPr lang="nl-BE" sz="1000" dirty="0">
                        <a:solidFill>
                          <a:schemeClr val="accent5"/>
                        </a:solidFill>
                        <a:latin typeface="+mn-lt"/>
                      </a:endParaRPr>
                    </a:p>
                  </a:txBody>
                  <a:tcPr marL="0" marR="0" marT="0" marB="0">
                    <a:noFill/>
                  </a:tcPr>
                </a:tc>
                <a:extLst>
                  <a:ext uri="{0D108BD9-81ED-4DB2-BD59-A6C34878D82A}">
                    <a16:rowId xmlns:a16="http://schemas.microsoft.com/office/drawing/2014/main" val="2049083711"/>
                  </a:ext>
                </a:extLst>
              </a:tr>
            </a:tbl>
          </a:graphicData>
        </a:graphic>
      </p:graphicFrame>
      <p:graphicFrame>
        <p:nvGraphicFramePr>
          <p:cNvPr id="34" name="Table 6">
            <a:extLst>
              <a:ext uri="{FF2B5EF4-FFF2-40B4-BE49-F238E27FC236}">
                <a16:creationId xmlns:a16="http://schemas.microsoft.com/office/drawing/2014/main" id="{A3ABBE06-16A2-4E7D-B96C-3A8C9071406F}"/>
              </a:ext>
            </a:extLst>
          </p:cNvPr>
          <p:cNvGraphicFramePr>
            <a:graphicFrameLocks noGrp="1"/>
          </p:cNvGraphicFramePr>
          <p:nvPr>
            <p:extLst>
              <p:ext uri="{D42A27DB-BD31-4B8C-83A1-F6EECF244321}">
                <p14:modId xmlns:p14="http://schemas.microsoft.com/office/powerpoint/2010/main" val="589687759"/>
              </p:ext>
            </p:extLst>
          </p:nvPr>
        </p:nvGraphicFramePr>
        <p:xfrm>
          <a:off x="3465245" y="2333846"/>
          <a:ext cx="7988914"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47344">
                  <a:extLst>
                    <a:ext uri="{9D8B030D-6E8A-4147-A177-3AD203B41FA5}">
                      <a16:colId xmlns:a16="http://schemas.microsoft.com/office/drawing/2014/main" val="348126821"/>
                    </a:ext>
                  </a:extLst>
                </a:gridCol>
                <a:gridCol w="130629">
                  <a:extLst>
                    <a:ext uri="{9D8B030D-6E8A-4147-A177-3AD203B41FA5}">
                      <a16:colId xmlns:a16="http://schemas.microsoft.com/office/drawing/2014/main" val="3987960700"/>
                    </a:ext>
                  </a:extLst>
                </a:gridCol>
                <a:gridCol w="243840">
                  <a:extLst>
                    <a:ext uri="{9D8B030D-6E8A-4147-A177-3AD203B41FA5}">
                      <a16:colId xmlns:a16="http://schemas.microsoft.com/office/drawing/2014/main" val="3661489778"/>
                    </a:ext>
                  </a:extLst>
                </a:gridCol>
                <a:gridCol w="6461761">
                  <a:extLst>
                    <a:ext uri="{9D8B030D-6E8A-4147-A177-3AD203B41FA5}">
                      <a16:colId xmlns:a16="http://schemas.microsoft.com/office/drawing/2014/main" val="2268703382"/>
                    </a:ext>
                  </a:extLst>
                </a:gridCol>
                <a:gridCol w="165459">
                  <a:extLst>
                    <a:ext uri="{9D8B030D-6E8A-4147-A177-3AD203B41FA5}">
                      <a16:colId xmlns:a16="http://schemas.microsoft.com/office/drawing/2014/main" val="1072404075"/>
                    </a:ext>
                  </a:extLst>
                </a:gridCol>
              </a:tblGrid>
              <a:tr h="200346">
                <a:tc>
                  <a:txBody>
                    <a:bodyPr/>
                    <a:lstStyle/>
                    <a:p>
                      <a:pPr algn="ctr"/>
                      <a:r>
                        <a:rPr lang="nl-BE" sz="900" i="1" dirty="0" err="1"/>
                        <a:t>Différence</a:t>
                      </a:r>
                      <a:r>
                        <a:rPr lang="nl-BE" sz="900" i="1" dirty="0"/>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9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5" name="Table 6">
            <a:extLst>
              <a:ext uri="{FF2B5EF4-FFF2-40B4-BE49-F238E27FC236}">
                <a16:creationId xmlns:a16="http://schemas.microsoft.com/office/drawing/2014/main" id="{5EEADF5A-17FB-4659-9379-39222665EE4A}"/>
              </a:ext>
            </a:extLst>
          </p:cNvPr>
          <p:cNvGraphicFramePr>
            <a:graphicFrameLocks noGrp="1"/>
          </p:cNvGraphicFramePr>
          <p:nvPr>
            <p:extLst>
              <p:ext uri="{D42A27DB-BD31-4B8C-83A1-F6EECF244321}">
                <p14:modId xmlns:p14="http://schemas.microsoft.com/office/powerpoint/2010/main" val="587617429"/>
              </p:ext>
            </p:extLst>
          </p:nvPr>
        </p:nvGraphicFramePr>
        <p:xfrm>
          <a:off x="3465245" y="2647865"/>
          <a:ext cx="8058581"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73470">
                  <a:extLst>
                    <a:ext uri="{9D8B030D-6E8A-4147-A177-3AD203B41FA5}">
                      <a16:colId xmlns:a16="http://schemas.microsoft.com/office/drawing/2014/main" val="348126821"/>
                    </a:ext>
                  </a:extLst>
                </a:gridCol>
                <a:gridCol w="156754">
                  <a:extLst>
                    <a:ext uri="{9D8B030D-6E8A-4147-A177-3AD203B41FA5}">
                      <a16:colId xmlns:a16="http://schemas.microsoft.com/office/drawing/2014/main" val="3987960700"/>
                    </a:ext>
                  </a:extLst>
                </a:gridCol>
                <a:gridCol w="1463040">
                  <a:extLst>
                    <a:ext uri="{9D8B030D-6E8A-4147-A177-3AD203B41FA5}">
                      <a16:colId xmlns:a16="http://schemas.microsoft.com/office/drawing/2014/main" val="3661489778"/>
                    </a:ext>
                  </a:extLst>
                </a:gridCol>
                <a:gridCol w="5233591">
                  <a:extLst>
                    <a:ext uri="{9D8B030D-6E8A-4147-A177-3AD203B41FA5}">
                      <a16:colId xmlns:a16="http://schemas.microsoft.com/office/drawing/2014/main" val="2268703382"/>
                    </a:ext>
                  </a:extLst>
                </a:gridCol>
                <a:gridCol w="191845">
                  <a:extLst>
                    <a:ext uri="{9D8B030D-6E8A-4147-A177-3AD203B41FA5}">
                      <a16:colId xmlns:a16="http://schemas.microsoft.com/office/drawing/2014/main" val="1072404075"/>
                    </a:ext>
                  </a:extLst>
                </a:gridCol>
              </a:tblGrid>
              <a:tr h="200346">
                <a:tc>
                  <a:txBody>
                    <a:bodyPr/>
                    <a:lstStyle/>
                    <a:p>
                      <a:pPr algn="ctr"/>
                      <a:r>
                        <a:rPr lang="nl-BE" sz="900" i="1" dirty="0" err="1"/>
                        <a:t>Différence</a:t>
                      </a:r>
                      <a:r>
                        <a:rPr lang="nl-BE" sz="900" i="1" dirty="0"/>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rgbClr val="00B050"/>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6" name="Table 6">
            <a:extLst>
              <a:ext uri="{FF2B5EF4-FFF2-40B4-BE49-F238E27FC236}">
                <a16:creationId xmlns:a16="http://schemas.microsoft.com/office/drawing/2014/main" id="{100B9BDA-A212-423D-A8ED-3788A3B114B6}"/>
              </a:ext>
            </a:extLst>
          </p:cNvPr>
          <p:cNvGraphicFramePr>
            <a:graphicFrameLocks noGrp="1"/>
          </p:cNvGraphicFramePr>
          <p:nvPr>
            <p:extLst>
              <p:ext uri="{D42A27DB-BD31-4B8C-83A1-F6EECF244321}">
                <p14:modId xmlns:p14="http://schemas.microsoft.com/office/powerpoint/2010/main" val="2168338644"/>
              </p:ext>
            </p:extLst>
          </p:nvPr>
        </p:nvGraphicFramePr>
        <p:xfrm>
          <a:off x="3465245" y="2966546"/>
          <a:ext cx="7888765"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03005">
                  <a:extLst>
                    <a:ext uri="{9D8B030D-6E8A-4147-A177-3AD203B41FA5}">
                      <a16:colId xmlns:a16="http://schemas.microsoft.com/office/drawing/2014/main" val="348126821"/>
                    </a:ext>
                  </a:extLst>
                </a:gridCol>
                <a:gridCol w="274320">
                  <a:extLst>
                    <a:ext uri="{9D8B030D-6E8A-4147-A177-3AD203B41FA5}">
                      <a16:colId xmlns:a16="http://schemas.microsoft.com/office/drawing/2014/main" val="3987960700"/>
                    </a:ext>
                  </a:extLst>
                </a:gridCol>
                <a:gridCol w="1463040">
                  <a:extLst>
                    <a:ext uri="{9D8B030D-6E8A-4147-A177-3AD203B41FA5}">
                      <a16:colId xmlns:a16="http://schemas.microsoft.com/office/drawing/2014/main" val="3661489778"/>
                    </a:ext>
                  </a:extLst>
                </a:gridCol>
                <a:gridCol w="4902926">
                  <a:extLst>
                    <a:ext uri="{9D8B030D-6E8A-4147-A177-3AD203B41FA5}">
                      <a16:colId xmlns:a16="http://schemas.microsoft.com/office/drawing/2014/main" val="2268703382"/>
                    </a:ext>
                  </a:extLst>
                </a:gridCol>
                <a:gridCol w="305593">
                  <a:extLst>
                    <a:ext uri="{9D8B030D-6E8A-4147-A177-3AD203B41FA5}">
                      <a16:colId xmlns:a16="http://schemas.microsoft.com/office/drawing/2014/main" val="1072404075"/>
                    </a:ext>
                  </a:extLst>
                </a:gridCol>
              </a:tblGrid>
              <a:tr h="200346">
                <a:tc>
                  <a:txBody>
                    <a:bodyPr/>
                    <a:lstStyle/>
                    <a:p>
                      <a:pPr algn="ctr"/>
                      <a:r>
                        <a:rPr lang="nl-BE" sz="900" b="0" i="1" dirty="0" err="1">
                          <a:solidFill>
                            <a:schemeClr val="tx1"/>
                          </a:solidFill>
                        </a:rPr>
                        <a:t>Différence</a:t>
                      </a:r>
                      <a:r>
                        <a:rPr lang="nl-BE" sz="900" b="0" i="1" dirty="0">
                          <a:solidFill>
                            <a:schemeClr val="tx1"/>
                          </a:solidFill>
                        </a:rPr>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900" b="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rgbClr val="00B050"/>
                          </a:solidFill>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7" name="Table 6">
            <a:extLst>
              <a:ext uri="{FF2B5EF4-FFF2-40B4-BE49-F238E27FC236}">
                <a16:creationId xmlns:a16="http://schemas.microsoft.com/office/drawing/2014/main" id="{917F89A2-C7F6-4927-8647-AB71CBC07EA9}"/>
              </a:ext>
            </a:extLst>
          </p:cNvPr>
          <p:cNvGraphicFramePr>
            <a:graphicFrameLocks noGrp="1"/>
          </p:cNvGraphicFramePr>
          <p:nvPr>
            <p:extLst>
              <p:ext uri="{D42A27DB-BD31-4B8C-83A1-F6EECF244321}">
                <p14:modId xmlns:p14="http://schemas.microsoft.com/office/powerpoint/2010/main" val="2195146625"/>
              </p:ext>
            </p:extLst>
          </p:nvPr>
        </p:nvGraphicFramePr>
        <p:xfrm>
          <a:off x="3465245" y="3274019"/>
          <a:ext cx="8246521"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457200">
                  <a:extLst>
                    <a:ext uri="{9D8B030D-6E8A-4147-A177-3AD203B41FA5}">
                      <a16:colId xmlns:a16="http://schemas.microsoft.com/office/drawing/2014/main" val="348126821"/>
                    </a:ext>
                  </a:extLst>
                </a:gridCol>
                <a:gridCol w="274320">
                  <a:extLst>
                    <a:ext uri="{9D8B030D-6E8A-4147-A177-3AD203B41FA5}">
                      <a16:colId xmlns:a16="http://schemas.microsoft.com/office/drawing/2014/main" val="3987960700"/>
                    </a:ext>
                  </a:extLst>
                </a:gridCol>
                <a:gridCol w="2103120">
                  <a:extLst>
                    <a:ext uri="{9D8B030D-6E8A-4147-A177-3AD203B41FA5}">
                      <a16:colId xmlns:a16="http://schemas.microsoft.com/office/drawing/2014/main" val="3661489778"/>
                    </a:ext>
                  </a:extLst>
                </a:gridCol>
                <a:gridCol w="3383280">
                  <a:extLst>
                    <a:ext uri="{9D8B030D-6E8A-4147-A177-3AD203B41FA5}">
                      <a16:colId xmlns:a16="http://schemas.microsoft.com/office/drawing/2014/main" val="2268703382"/>
                    </a:ext>
                  </a:extLst>
                </a:gridCol>
                <a:gridCol w="1188720">
                  <a:extLst>
                    <a:ext uri="{9D8B030D-6E8A-4147-A177-3AD203B41FA5}">
                      <a16:colId xmlns:a16="http://schemas.microsoft.com/office/drawing/2014/main" val="1072404075"/>
                    </a:ext>
                  </a:extLst>
                </a:gridCol>
              </a:tblGrid>
              <a:tr h="200346">
                <a:tc>
                  <a:txBody>
                    <a:bodyPr/>
                    <a:lstStyle/>
                    <a:p>
                      <a:pPr algn="ctr"/>
                      <a:r>
                        <a:rPr lang="nl-BE" sz="900" i="1" dirty="0" err="1"/>
                        <a:t>Différence</a:t>
                      </a:r>
                      <a:r>
                        <a:rPr lang="nl-BE" sz="900" i="1" dirty="0"/>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rgbClr val="00B050"/>
                          </a:solidFill>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8" name="Table 6">
            <a:extLst>
              <a:ext uri="{FF2B5EF4-FFF2-40B4-BE49-F238E27FC236}">
                <a16:creationId xmlns:a16="http://schemas.microsoft.com/office/drawing/2014/main" id="{13AFF20E-3A33-4C3C-B610-90B063361418}"/>
              </a:ext>
            </a:extLst>
          </p:cNvPr>
          <p:cNvGraphicFramePr>
            <a:graphicFrameLocks noGrp="1"/>
          </p:cNvGraphicFramePr>
          <p:nvPr>
            <p:extLst>
              <p:ext uri="{D42A27DB-BD31-4B8C-83A1-F6EECF244321}">
                <p14:modId xmlns:p14="http://schemas.microsoft.com/office/powerpoint/2010/main" val="876231448"/>
              </p:ext>
            </p:extLst>
          </p:nvPr>
        </p:nvGraphicFramePr>
        <p:xfrm>
          <a:off x="3465245" y="3578065"/>
          <a:ext cx="8190708"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457200">
                  <a:extLst>
                    <a:ext uri="{9D8B030D-6E8A-4147-A177-3AD203B41FA5}">
                      <a16:colId xmlns:a16="http://schemas.microsoft.com/office/drawing/2014/main" val="348126821"/>
                    </a:ext>
                  </a:extLst>
                </a:gridCol>
                <a:gridCol w="1737360">
                  <a:extLst>
                    <a:ext uri="{9D8B030D-6E8A-4147-A177-3AD203B41FA5}">
                      <a16:colId xmlns:a16="http://schemas.microsoft.com/office/drawing/2014/main" val="3987960700"/>
                    </a:ext>
                  </a:extLst>
                </a:gridCol>
                <a:gridCol w="4206240">
                  <a:extLst>
                    <a:ext uri="{9D8B030D-6E8A-4147-A177-3AD203B41FA5}">
                      <a16:colId xmlns:a16="http://schemas.microsoft.com/office/drawing/2014/main" val="3661489778"/>
                    </a:ext>
                  </a:extLst>
                </a:gridCol>
                <a:gridCol w="182880">
                  <a:extLst>
                    <a:ext uri="{9D8B030D-6E8A-4147-A177-3AD203B41FA5}">
                      <a16:colId xmlns:a16="http://schemas.microsoft.com/office/drawing/2014/main" val="2268703382"/>
                    </a:ext>
                  </a:extLst>
                </a:gridCol>
                <a:gridCol w="767147">
                  <a:extLst>
                    <a:ext uri="{9D8B030D-6E8A-4147-A177-3AD203B41FA5}">
                      <a16:colId xmlns:a16="http://schemas.microsoft.com/office/drawing/2014/main" val="1072404075"/>
                    </a:ext>
                  </a:extLst>
                </a:gridCol>
              </a:tblGrid>
              <a:tr h="200346">
                <a:tc>
                  <a:txBody>
                    <a:bodyPr/>
                    <a:lstStyle/>
                    <a:p>
                      <a:pPr algn="ctr"/>
                      <a:r>
                        <a:rPr lang="nl-BE" sz="900" i="1" dirty="0" err="1">
                          <a:solidFill>
                            <a:schemeClr val="tx1"/>
                          </a:solidFill>
                        </a:rPr>
                        <a:t>Différence</a:t>
                      </a:r>
                      <a:r>
                        <a:rPr lang="nl-BE" sz="900" i="1" dirty="0">
                          <a:solidFill>
                            <a:schemeClr val="tx1"/>
                          </a:solidFill>
                        </a:rPr>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9" name="Table 6">
            <a:extLst>
              <a:ext uri="{FF2B5EF4-FFF2-40B4-BE49-F238E27FC236}">
                <a16:creationId xmlns:a16="http://schemas.microsoft.com/office/drawing/2014/main" id="{F721667A-8B74-4FEC-8E3E-5BA95E723AD2}"/>
              </a:ext>
            </a:extLst>
          </p:cNvPr>
          <p:cNvGraphicFramePr>
            <a:graphicFrameLocks noGrp="1"/>
          </p:cNvGraphicFramePr>
          <p:nvPr>
            <p:extLst>
              <p:ext uri="{D42A27DB-BD31-4B8C-83A1-F6EECF244321}">
                <p14:modId xmlns:p14="http://schemas.microsoft.com/office/powerpoint/2010/main" val="2448833863"/>
              </p:ext>
            </p:extLst>
          </p:nvPr>
        </p:nvGraphicFramePr>
        <p:xfrm>
          <a:off x="3465245" y="6030858"/>
          <a:ext cx="8336463"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364262">
                  <a:extLst>
                    <a:ext uri="{9D8B030D-6E8A-4147-A177-3AD203B41FA5}">
                      <a16:colId xmlns:a16="http://schemas.microsoft.com/office/drawing/2014/main" val="348126821"/>
                    </a:ext>
                  </a:extLst>
                </a:gridCol>
                <a:gridCol w="1005840">
                  <a:extLst>
                    <a:ext uri="{9D8B030D-6E8A-4147-A177-3AD203B41FA5}">
                      <a16:colId xmlns:a16="http://schemas.microsoft.com/office/drawing/2014/main" val="3987960700"/>
                    </a:ext>
                  </a:extLst>
                </a:gridCol>
                <a:gridCol w="2194560">
                  <a:extLst>
                    <a:ext uri="{9D8B030D-6E8A-4147-A177-3AD203B41FA5}">
                      <a16:colId xmlns:a16="http://schemas.microsoft.com/office/drawing/2014/main" val="3661489778"/>
                    </a:ext>
                  </a:extLst>
                </a:gridCol>
                <a:gridCol w="2103120">
                  <a:extLst>
                    <a:ext uri="{9D8B030D-6E8A-4147-A177-3AD203B41FA5}">
                      <a16:colId xmlns:a16="http://schemas.microsoft.com/office/drawing/2014/main" val="2268703382"/>
                    </a:ext>
                  </a:extLst>
                </a:gridCol>
                <a:gridCol w="1828800">
                  <a:extLst>
                    <a:ext uri="{9D8B030D-6E8A-4147-A177-3AD203B41FA5}">
                      <a16:colId xmlns:a16="http://schemas.microsoft.com/office/drawing/2014/main" val="1072404075"/>
                    </a:ext>
                  </a:extLst>
                </a:gridCol>
              </a:tblGrid>
              <a:tr h="200346">
                <a:tc>
                  <a:txBody>
                    <a:bodyPr/>
                    <a:lstStyle/>
                    <a:p>
                      <a:pPr algn="ctr"/>
                      <a:r>
                        <a:rPr lang="nl-BE" sz="900" i="1" dirty="0" err="1"/>
                        <a:t>Différence</a:t>
                      </a:r>
                      <a:r>
                        <a:rPr lang="nl-BE" sz="900" i="1" dirty="0"/>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9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0" name="Table 6">
            <a:extLst>
              <a:ext uri="{FF2B5EF4-FFF2-40B4-BE49-F238E27FC236}">
                <a16:creationId xmlns:a16="http://schemas.microsoft.com/office/drawing/2014/main" id="{6903E0F7-2D04-4FF8-8360-3BFB58D5534E}"/>
              </a:ext>
            </a:extLst>
          </p:cNvPr>
          <p:cNvGraphicFramePr>
            <a:graphicFrameLocks noGrp="1"/>
          </p:cNvGraphicFramePr>
          <p:nvPr>
            <p:extLst>
              <p:ext uri="{D42A27DB-BD31-4B8C-83A1-F6EECF244321}">
                <p14:modId xmlns:p14="http://schemas.microsoft.com/office/powerpoint/2010/main" val="1592677688"/>
              </p:ext>
            </p:extLst>
          </p:nvPr>
        </p:nvGraphicFramePr>
        <p:xfrm>
          <a:off x="3465245" y="4187905"/>
          <a:ext cx="8091357"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457200">
                  <a:extLst>
                    <a:ext uri="{9D8B030D-6E8A-4147-A177-3AD203B41FA5}">
                      <a16:colId xmlns:a16="http://schemas.microsoft.com/office/drawing/2014/main" val="348126821"/>
                    </a:ext>
                  </a:extLst>
                </a:gridCol>
                <a:gridCol w="182880">
                  <a:extLst>
                    <a:ext uri="{9D8B030D-6E8A-4147-A177-3AD203B41FA5}">
                      <a16:colId xmlns:a16="http://schemas.microsoft.com/office/drawing/2014/main" val="3987960700"/>
                    </a:ext>
                  </a:extLst>
                </a:gridCol>
                <a:gridCol w="2560320">
                  <a:extLst>
                    <a:ext uri="{9D8B030D-6E8A-4147-A177-3AD203B41FA5}">
                      <a16:colId xmlns:a16="http://schemas.microsoft.com/office/drawing/2014/main" val="3661489778"/>
                    </a:ext>
                  </a:extLst>
                </a:gridCol>
                <a:gridCol w="3291840">
                  <a:extLst>
                    <a:ext uri="{9D8B030D-6E8A-4147-A177-3AD203B41FA5}">
                      <a16:colId xmlns:a16="http://schemas.microsoft.com/office/drawing/2014/main" val="2268703382"/>
                    </a:ext>
                  </a:extLst>
                </a:gridCol>
                <a:gridCol w="759236">
                  <a:extLst>
                    <a:ext uri="{9D8B030D-6E8A-4147-A177-3AD203B41FA5}">
                      <a16:colId xmlns:a16="http://schemas.microsoft.com/office/drawing/2014/main" val="1072404075"/>
                    </a:ext>
                  </a:extLst>
                </a:gridCol>
              </a:tblGrid>
              <a:tr h="200346">
                <a:tc>
                  <a:txBody>
                    <a:bodyPr/>
                    <a:lstStyle/>
                    <a:p>
                      <a:pPr algn="ctr"/>
                      <a:r>
                        <a:rPr lang="nl-BE" sz="900" i="1" dirty="0" err="1"/>
                        <a:t>Différence</a:t>
                      </a:r>
                      <a:r>
                        <a:rPr lang="nl-BE" sz="900" i="1" dirty="0"/>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rgbClr val="C00000"/>
                          </a:solidFill>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1" name="Table 6">
            <a:extLst>
              <a:ext uri="{FF2B5EF4-FFF2-40B4-BE49-F238E27FC236}">
                <a16:creationId xmlns:a16="http://schemas.microsoft.com/office/drawing/2014/main" id="{6C3B6EE6-EB90-4475-99F0-8A4CF7DAD6D7}"/>
              </a:ext>
            </a:extLst>
          </p:cNvPr>
          <p:cNvGraphicFramePr>
            <a:graphicFrameLocks noGrp="1"/>
          </p:cNvGraphicFramePr>
          <p:nvPr>
            <p:extLst>
              <p:ext uri="{D42A27DB-BD31-4B8C-83A1-F6EECF244321}">
                <p14:modId xmlns:p14="http://schemas.microsoft.com/office/powerpoint/2010/main" val="434861131"/>
              </p:ext>
            </p:extLst>
          </p:nvPr>
        </p:nvGraphicFramePr>
        <p:xfrm>
          <a:off x="3465245" y="4495378"/>
          <a:ext cx="8155081"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828800">
                  <a:extLst>
                    <a:ext uri="{9D8B030D-6E8A-4147-A177-3AD203B41FA5}">
                      <a16:colId xmlns:a16="http://schemas.microsoft.com/office/drawing/2014/main" val="348126821"/>
                    </a:ext>
                  </a:extLst>
                </a:gridCol>
                <a:gridCol w="274320">
                  <a:extLst>
                    <a:ext uri="{9D8B030D-6E8A-4147-A177-3AD203B41FA5}">
                      <a16:colId xmlns:a16="http://schemas.microsoft.com/office/drawing/2014/main" val="3987960700"/>
                    </a:ext>
                  </a:extLst>
                </a:gridCol>
                <a:gridCol w="3840480">
                  <a:extLst>
                    <a:ext uri="{9D8B030D-6E8A-4147-A177-3AD203B41FA5}">
                      <a16:colId xmlns:a16="http://schemas.microsoft.com/office/drawing/2014/main" val="3661489778"/>
                    </a:ext>
                  </a:extLst>
                </a:gridCol>
                <a:gridCol w="182880">
                  <a:extLst>
                    <a:ext uri="{9D8B030D-6E8A-4147-A177-3AD203B41FA5}">
                      <a16:colId xmlns:a16="http://schemas.microsoft.com/office/drawing/2014/main" val="2268703382"/>
                    </a:ext>
                  </a:extLst>
                </a:gridCol>
                <a:gridCol w="1188720">
                  <a:extLst>
                    <a:ext uri="{9D8B030D-6E8A-4147-A177-3AD203B41FA5}">
                      <a16:colId xmlns:a16="http://schemas.microsoft.com/office/drawing/2014/main" val="1072404075"/>
                    </a:ext>
                  </a:extLst>
                </a:gridCol>
              </a:tblGrid>
              <a:tr h="200346">
                <a:tc>
                  <a:txBody>
                    <a:bodyPr/>
                    <a:lstStyle/>
                    <a:p>
                      <a:pPr algn="ctr"/>
                      <a:r>
                        <a:rPr lang="nl-BE" sz="900" b="0" i="1" dirty="0" err="1">
                          <a:solidFill>
                            <a:schemeClr val="tx1"/>
                          </a:solidFill>
                        </a:rPr>
                        <a:t>Différence</a:t>
                      </a:r>
                      <a:r>
                        <a:rPr lang="nl-BE" sz="900" b="0" i="1" dirty="0">
                          <a:solidFill>
                            <a:schemeClr val="tx1"/>
                          </a:solidFill>
                        </a:rPr>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2" name="Table 6">
            <a:extLst>
              <a:ext uri="{FF2B5EF4-FFF2-40B4-BE49-F238E27FC236}">
                <a16:creationId xmlns:a16="http://schemas.microsoft.com/office/drawing/2014/main" id="{0F426A97-884D-409F-B538-EEDDDBCC4F44}"/>
              </a:ext>
            </a:extLst>
          </p:cNvPr>
          <p:cNvGraphicFramePr>
            <a:graphicFrameLocks noGrp="1"/>
          </p:cNvGraphicFramePr>
          <p:nvPr>
            <p:extLst>
              <p:ext uri="{D42A27DB-BD31-4B8C-83A1-F6EECF244321}">
                <p14:modId xmlns:p14="http://schemas.microsoft.com/office/powerpoint/2010/main" val="330855252"/>
              </p:ext>
            </p:extLst>
          </p:nvPr>
        </p:nvGraphicFramePr>
        <p:xfrm>
          <a:off x="3465245" y="4806089"/>
          <a:ext cx="8198624"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914400">
                  <a:extLst>
                    <a:ext uri="{9D8B030D-6E8A-4147-A177-3AD203B41FA5}">
                      <a16:colId xmlns:a16="http://schemas.microsoft.com/office/drawing/2014/main" val="348126821"/>
                    </a:ext>
                  </a:extLst>
                </a:gridCol>
                <a:gridCol w="548640">
                  <a:extLst>
                    <a:ext uri="{9D8B030D-6E8A-4147-A177-3AD203B41FA5}">
                      <a16:colId xmlns:a16="http://schemas.microsoft.com/office/drawing/2014/main" val="3987960700"/>
                    </a:ext>
                  </a:extLst>
                </a:gridCol>
                <a:gridCol w="2377440">
                  <a:extLst>
                    <a:ext uri="{9D8B030D-6E8A-4147-A177-3AD203B41FA5}">
                      <a16:colId xmlns:a16="http://schemas.microsoft.com/office/drawing/2014/main" val="3661489778"/>
                    </a:ext>
                  </a:extLst>
                </a:gridCol>
                <a:gridCol w="2055223">
                  <a:extLst>
                    <a:ext uri="{9D8B030D-6E8A-4147-A177-3AD203B41FA5}">
                      <a16:colId xmlns:a16="http://schemas.microsoft.com/office/drawing/2014/main" val="2268703382"/>
                    </a:ext>
                  </a:extLst>
                </a:gridCol>
                <a:gridCol w="1463040">
                  <a:extLst>
                    <a:ext uri="{9D8B030D-6E8A-4147-A177-3AD203B41FA5}">
                      <a16:colId xmlns:a16="http://schemas.microsoft.com/office/drawing/2014/main" val="1072404075"/>
                    </a:ext>
                  </a:extLst>
                </a:gridCol>
              </a:tblGrid>
              <a:tr h="200346">
                <a:tc>
                  <a:txBody>
                    <a:bodyPr/>
                    <a:lstStyle/>
                    <a:p>
                      <a:pPr algn="ctr"/>
                      <a:r>
                        <a:rPr lang="nl-BE" sz="900" i="1" dirty="0" err="1"/>
                        <a:t>Différence</a:t>
                      </a:r>
                      <a:r>
                        <a:rPr lang="nl-BE" sz="900" i="1" dirty="0"/>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3" name="Table 6">
            <a:extLst>
              <a:ext uri="{FF2B5EF4-FFF2-40B4-BE49-F238E27FC236}">
                <a16:creationId xmlns:a16="http://schemas.microsoft.com/office/drawing/2014/main" id="{F8E30626-610D-4938-A715-CA0F54405166}"/>
              </a:ext>
            </a:extLst>
          </p:cNvPr>
          <p:cNvGraphicFramePr>
            <a:graphicFrameLocks noGrp="1"/>
          </p:cNvGraphicFramePr>
          <p:nvPr>
            <p:extLst>
              <p:ext uri="{D42A27DB-BD31-4B8C-83A1-F6EECF244321}">
                <p14:modId xmlns:p14="http://schemas.microsoft.com/office/powerpoint/2010/main" val="273235228"/>
              </p:ext>
            </p:extLst>
          </p:nvPr>
        </p:nvGraphicFramePr>
        <p:xfrm>
          <a:off x="3465245" y="5116841"/>
          <a:ext cx="8102829"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548640">
                  <a:extLst>
                    <a:ext uri="{9D8B030D-6E8A-4147-A177-3AD203B41FA5}">
                      <a16:colId xmlns:a16="http://schemas.microsoft.com/office/drawing/2014/main" val="348126821"/>
                    </a:ext>
                  </a:extLst>
                </a:gridCol>
                <a:gridCol w="457200">
                  <a:extLst>
                    <a:ext uri="{9D8B030D-6E8A-4147-A177-3AD203B41FA5}">
                      <a16:colId xmlns:a16="http://schemas.microsoft.com/office/drawing/2014/main" val="3987960700"/>
                    </a:ext>
                  </a:extLst>
                </a:gridCol>
                <a:gridCol w="1045028">
                  <a:extLst>
                    <a:ext uri="{9D8B030D-6E8A-4147-A177-3AD203B41FA5}">
                      <a16:colId xmlns:a16="http://schemas.microsoft.com/office/drawing/2014/main" val="3661489778"/>
                    </a:ext>
                  </a:extLst>
                </a:gridCol>
                <a:gridCol w="2743200">
                  <a:extLst>
                    <a:ext uri="{9D8B030D-6E8A-4147-A177-3AD203B41FA5}">
                      <a16:colId xmlns:a16="http://schemas.microsoft.com/office/drawing/2014/main" val="2268703382"/>
                    </a:ext>
                  </a:extLst>
                </a:gridCol>
                <a:gridCol w="2468880">
                  <a:extLst>
                    <a:ext uri="{9D8B030D-6E8A-4147-A177-3AD203B41FA5}">
                      <a16:colId xmlns:a16="http://schemas.microsoft.com/office/drawing/2014/main" val="1072404075"/>
                    </a:ext>
                  </a:extLst>
                </a:gridCol>
              </a:tblGrid>
              <a:tr h="200346">
                <a:tc>
                  <a:txBody>
                    <a:bodyPr/>
                    <a:lstStyle/>
                    <a:p>
                      <a:pPr algn="ctr"/>
                      <a:r>
                        <a:rPr lang="nl-BE" sz="900" i="1" dirty="0" err="1">
                          <a:solidFill>
                            <a:schemeClr val="tx1"/>
                          </a:solidFill>
                        </a:rPr>
                        <a:t>Différence</a:t>
                      </a:r>
                      <a:r>
                        <a:rPr lang="nl-BE" sz="900" i="1" dirty="0">
                          <a:solidFill>
                            <a:schemeClr val="tx1"/>
                          </a:solidFill>
                        </a:rPr>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4" name="Table 6">
            <a:extLst>
              <a:ext uri="{FF2B5EF4-FFF2-40B4-BE49-F238E27FC236}">
                <a16:creationId xmlns:a16="http://schemas.microsoft.com/office/drawing/2014/main" id="{16BE963D-7838-4ABF-BD66-9D948CFA3AC1}"/>
              </a:ext>
            </a:extLst>
          </p:cNvPr>
          <p:cNvGraphicFramePr>
            <a:graphicFrameLocks noGrp="1"/>
          </p:cNvGraphicFramePr>
          <p:nvPr>
            <p:extLst>
              <p:ext uri="{D42A27DB-BD31-4B8C-83A1-F6EECF244321}">
                <p14:modId xmlns:p14="http://schemas.microsoft.com/office/powerpoint/2010/main" val="2003915072"/>
              </p:ext>
            </p:extLst>
          </p:nvPr>
        </p:nvGraphicFramePr>
        <p:xfrm>
          <a:off x="3465245" y="5408309"/>
          <a:ext cx="8063641"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822960">
                  <a:extLst>
                    <a:ext uri="{9D8B030D-6E8A-4147-A177-3AD203B41FA5}">
                      <a16:colId xmlns:a16="http://schemas.microsoft.com/office/drawing/2014/main" val="348126821"/>
                    </a:ext>
                  </a:extLst>
                </a:gridCol>
                <a:gridCol w="182880">
                  <a:extLst>
                    <a:ext uri="{9D8B030D-6E8A-4147-A177-3AD203B41FA5}">
                      <a16:colId xmlns:a16="http://schemas.microsoft.com/office/drawing/2014/main" val="3987960700"/>
                    </a:ext>
                  </a:extLst>
                </a:gridCol>
                <a:gridCol w="1554480">
                  <a:extLst>
                    <a:ext uri="{9D8B030D-6E8A-4147-A177-3AD203B41FA5}">
                      <a16:colId xmlns:a16="http://schemas.microsoft.com/office/drawing/2014/main" val="3661489778"/>
                    </a:ext>
                  </a:extLst>
                </a:gridCol>
                <a:gridCol w="3200400">
                  <a:extLst>
                    <a:ext uri="{9D8B030D-6E8A-4147-A177-3AD203B41FA5}">
                      <a16:colId xmlns:a16="http://schemas.microsoft.com/office/drawing/2014/main" val="2268703382"/>
                    </a:ext>
                  </a:extLst>
                </a:gridCol>
                <a:gridCol w="1463040">
                  <a:extLst>
                    <a:ext uri="{9D8B030D-6E8A-4147-A177-3AD203B41FA5}">
                      <a16:colId xmlns:a16="http://schemas.microsoft.com/office/drawing/2014/main" val="1072404075"/>
                    </a:ext>
                  </a:extLst>
                </a:gridCol>
              </a:tblGrid>
              <a:tr h="200346">
                <a:tc>
                  <a:txBody>
                    <a:bodyPr/>
                    <a:lstStyle/>
                    <a:p>
                      <a:pPr algn="ctr"/>
                      <a:r>
                        <a:rPr lang="nl-BE" sz="900" i="1" dirty="0" err="1"/>
                        <a:t>Différence</a:t>
                      </a:r>
                      <a:r>
                        <a:rPr lang="nl-BE" sz="900" i="1" dirty="0"/>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5" name="Table 6">
            <a:extLst>
              <a:ext uri="{FF2B5EF4-FFF2-40B4-BE49-F238E27FC236}">
                <a16:creationId xmlns:a16="http://schemas.microsoft.com/office/drawing/2014/main" id="{ED76FE94-3201-46DE-8EEE-7192EE57A00C}"/>
              </a:ext>
            </a:extLst>
          </p:cNvPr>
          <p:cNvGraphicFramePr>
            <a:graphicFrameLocks noGrp="1"/>
          </p:cNvGraphicFramePr>
          <p:nvPr>
            <p:extLst>
              <p:ext uri="{D42A27DB-BD31-4B8C-83A1-F6EECF244321}">
                <p14:modId xmlns:p14="http://schemas.microsoft.com/office/powerpoint/2010/main" val="3305239948"/>
              </p:ext>
            </p:extLst>
          </p:nvPr>
        </p:nvGraphicFramePr>
        <p:xfrm>
          <a:off x="3465245" y="5708159"/>
          <a:ext cx="8155081"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640080">
                  <a:extLst>
                    <a:ext uri="{9D8B030D-6E8A-4147-A177-3AD203B41FA5}">
                      <a16:colId xmlns:a16="http://schemas.microsoft.com/office/drawing/2014/main" val="348126821"/>
                    </a:ext>
                  </a:extLst>
                </a:gridCol>
                <a:gridCol w="822960">
                  <a:extLst>
                    <a:ext uri="{9D8B030D-6E8A-4147-A177-3AD203B41FA5}">
                      <a16:colId xmlns:a16="http://schemas.microsoft.com/office/drawing/2014/main" val="3987960700"/>
                    </a:ext>
                  </a:extLst>
                </a:gridCol>
                <a:gridCol w="914400">
                  <a:extLst>
                    <a:ext uri="{9D8B030D-6E8A-4147-A177-3AD203B41FA5}">
                      <a16:colId xmlns:a16="http://schemas.microsoft.com/office/drawing/2014/main" val="3661489778"/>
                    </a:ext>
                  </a:extLst>
                </a:gridCol>
                <a:gridCol w="3931920">
                  <a:extLst>
                    <a:ext uri="{9D8B030D-6E8A-4147-A177-3AD203B41FA5}">
                      <a16:colId xmlns:a16="http://schemas.microsoft.com/office/drawing/2014/main" val="2268703382"/>
                    </a:ext>
                  </a:extLst>
                </a:gridCol>
                <a:gridCol w="1005840">
                  <a:extLst>
                    <a:ext uri="{9D8B030D-6E8A-4147-A177-3AD203B41FA5}">
                      <a16:colId xmlns:a16="http://schemas.microsoft.com/office/drawing/2014/main" val="1072404075"/>
                    </a:ext>
                  </a:extLst>
                </a:gridCol>
              </a:tblGrid>
              <a:tr h="200346">
                <a:tc>
                  <a:txBody>
                    <a:bodyPr/>
                    <a:lstStyle/>
                    <a:p>
                      <a:pPr algn="ctr"/>
                      <a:r>
                        <a:rPr lang="nl-BE" sz="900" i="1" dirty="0" err="1"/>
                        <a:t>Différence</a:t>
                      </a:r>
                      <a:r>
                        <a:rPr lang="nl-BE" sz="900" i="1" dirty="0"/>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pic>
        <p:nvPicPr>
          <p:cNvPr id="21" name="Picture 20"/>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30581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51996" cy="2192373"/>
          </a:xfrm>
        </p:spPr>
        <p:txBody>
          <a:bodyPr/>
          <a:lstStyle/>
          <a:p>
            <a:r>
              <a:rPr lang="fr-BE">
                <a:solidFill>
                  <a:schemeClr val="tx2"/>
                </a:solidFill>
              </a:rPr>
              <a:t>Attitudes face à la facturation électronique</a:t>
            </a:r>
          </a:p>
        </p:txBody>
      </p:sp>
      <p:sp>
        <p:nvSpPr>
          <p:cNvPr id="4" name="Text Placeholder 3">
            <a:extLst>
              <a:ext uri="{FF2B5EF4-FFF2-40B4-BE49-F238E27FC236}">
                <a16:creationId xmlns:a16="http://schemas.microsoft.com/office/drawing/2014/main" id="{9D0AE09B-692A-411D-819A-6473C0D4D58C}"/>
              </a:ext>
            </a:extLst>
          </p:cNvPr>
          <p:cNvSpPr>
            <a:spLocks noGrp="1"/>
          </p:cNvSpPr>
          <p:nvPr>
            <p:ph type="body" sz="quarter" idx="13"/>
          </p:nvPr>
        </p:nvSpPr>
        <p:spPr>
          <a:xfrm>
            <a:off x="10354538" y="3287"/>
            <a:ext cx="1422482" cy="3231654"/>
          </a:xfrm>
        </p:spPr>
        <p:txBody>
          <a:bodyPr/>
          <a:lstStyle/>
          <a:p>
            <a:r>
              <a:rPr lang="nl-BE" dirty="0">
                <a:solidFill>
                  <a:schemeClr val="tx2"/>
                </a:solidFill>
              </a:rPr>
              <a:t>5</a:t>
            </a:r>
          </a:p>
        </p:txBody>
      </p:sp>
      <p:sp>
        <p:nvSpPr>
          <p:cNvPr id="6" name="Slide Number Placeholder 5">
            <a:extLst>
              <a:ext uri="{FF2B5EF4-FFF2-40B4-BE49-F238E27FC236}">
                <a16:creationId xmlns:a16="http://schemas.microsoft.com/office/drawing/2014/main" id="{73A615EF-D9C4-4D9C-A8B2-349E5A74BF22}"/>
              </a:ext>
            </a:extLst>
          </p:cNvPr>
          <p:cNvSpPr>
            <a:spLocks noGrp="1"/>
          </p:cNvSpPr>
          <p:nvPr>
            <p:ph type="sldNum" sz="quarter" idx="14"/>
          </p:nvPr>
        </p:nvSpPr>
        <p:spPr/>
        <p:txBody>
          <a:bodyPr/>
          <a:lstStyle/>
          <a:p>
            <a:fld id="{D61AABEC-672F-4B68-B914-690DA978312C}" type="slidenum">
              <a:rPr lang="nl-BE" smtClean="0"/>
              <a:pPr/>
              <a:t>24</a:t>
            </a:fld>
            <a:r>
              <a:rPr lang="nl-BE" dirty="0"/>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610468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DD6CF9-9101-4E02-AEF7-8912EEDCC65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5335" r="25335"/>
          <a:stretch>
            <a:fillRect/>
          </a:stretch>
        </p:blipFill>
        <p:spPr/>
      </p:pic>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7988" y="368299"/>
            <a:ext cx="11376024" cy="827573"/>
          </a:xfrm>
          <a:solidFill>
            <a:schemeClr val="bg1"/>
          </a:solidFill>
        </p:spPr>
        <p:txBody>
          <a:bodyPr anchor="ctr">
            <a:normAutofit/>
          </a:bodyPr>
          <a:lstStyle/>
          <a:p>
            <a:r>
              <a:rPr lang="fr-BE"/>
              <a:t>Attitudes face à la facturation électronique</a:t>
            </a:r>
          </a:p>
        </p:txBody>
      </p:sp>
      <p:sp>
        <p:nvSpPr>
          <p:cNvPr id="2" name="Slide Number Placeholder 1">
            <a:extLst>
              <a:ext uri="{FF2B5EF4-FFF2-40B4-BE49-F238E27FC236}">
                <a16:creationId xmlns:a16="http://schemas.microsoft.com/office/drawing/2014/main" id="{9F06B683-9E47-46DC-8C6A-B38138622113}"/>
              </a:ext>
            </a:extLst>
          </p:cNvPr>
          <p:cNvSpPr>
            <a:spLocks noGrp="1"/>
          </p:cNvSpPr>
          <p:nvPr>
            <p:ph type="sldNum" sz="quarter" idx="18"/>
          </p:nvPr>
        </p:nvSpPr>
        <p:spPr/>
        <p:txBody>
          <a:bodyPr/>
          <a:lstStyle/>
          <a:p>
            <a:fld id="{D61AABEC-672F-4B68-B914-690DA978312C}" type="slidenum">
              <a:rPr lang="nl-BE" smtClean="0"/>
              <a:pPr/>
              <a:t>25</a:t>
            </a:fld>
            <a:r>
              <a:rPr lang="nl-BE" dirty="0"/>
              <a:t> </a:t>
            </a:r>
          </a:p>
        </p:txBody>
      </p:sp>
      <p:graphicFrame>
        <p:nvGraphicFramePr>
          <p:cNvPr id="18" name="Tableau 66">
            <a:extLst>
              <a:ext uri="{FF2B5EF4-FFF2-40B4-BE49-F238E27FC236}">
                <a16:creationId xmlns:a16="http://schemas.microsoft.com/office/drawing/2014/main" id="{4A640072-3D4E-4B7D-B96B-08ABD9B86179}"/>
              </a:ext>
            </a:extLst>
          </p:cNvPr>
          <p:cNvGraphicFramePr>
            <a:graphicFrameLocks noGrp="1"/>
          </p:cNvGraphicFramePr>
          <p:nvPr>
            <p:extLst>
              <p:ext uri="{D42A27DB-BD31-4B8C-83A1-F6EECF244321}">
                <p14:modId xmlns:p14="http://schemas.microsoft.com/office/powerpoint/2010/main" val="3867702050"/>
              </p:ext>
            </p:extLst>
          </p:nvPr>
        </p:nvGraphicFramePr>
        <p:xfrm>
          <a:off x="407988" y="1196975"/>
          <a:ext cx="4550874" cy="5002698"/>
        </p:xfrm>
        <a:graphic>
          <a:graphicData uri="http://schemas.openxmlformats.org/drawingml/2006/table">
            <a:tbl>
              <a:tblPr firstRow="1" lastRow="1">
                <a:tableStyleId>{5C22544A-7EE6-4342-B048-85BDC9FD1C3A}</a:tableStyleId>
              </a:tblPr>
              <a:tblGrid>
                <a:gridCol w="374439">
                  <a:extLst>
                    <a:ext uri="{9D8B030D-6E8A-4147-A177-3AD203B41FA5}">
                      <a16:colId xmlns:a16="http://schemas.microsoft.com/office/drawing/2014/main" val="310438399"/>
                    </a:ext>
                  </a:extLst>
                </a:gridCol>
                <a:gridCol w="4176435">
                  <a:extLst>
                    <a:ext uri="{9D8B030D-6E8A-4147-A177-3AD203B41FA5}">
                      <a16:colId xmlns:a16="http://schemas.microsoft.com/office/drawing/2014/main" val="2994831520"/>
                    </a:ext>
                  </a:extLst>
                </a:gridCol>
              </a:tblGrid>
              <a:tr h="1667566">
                <a:tc>
                  <a:txBody>
                    <a:bodyPr/>
                    <a:lstStyle/>
                    <a:p>
                      <a:pPr algn="ctr"/>
                      <a:r>
                        <a:rPr lang="fr-BE" sz="4800" b="1" noProof="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BE" sz="1400" b="1" noProof="0" dirty="0">
                          <a:solidFill>
                            <a:schemeClr val="bg2"/>
                          </a:solidFill>
                        </a:rPr>
                        <a:t>Les Belges réservent un accueil positif à la facturation électronique et le sentiment que la facturation électronique est pratique se généralise</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667566">
                <a:tc>
                  <a:txBody>
                    <a:bodyPr/>
                    <a:lstStyle/>
                    <a:p>
                      <a:pPr algn="ctr"/>
                      <a:r>
                        <a:rPr lang="fr-BE" sz="4800" b="1" noProof="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BE" sz="1400" b="1" noProof="0" dirty="0">
                          <a:solidFill>
                            <a:schemeClr val="bg2"/>
                          </a:solidFill>
                        </a:rPr>
                        <a:t>Les citoyens préfèrent choisir eux-mêmes une boîte aux lettres numérique pour les factures électroniques</a:t>
                      </a:r>
                    </a:p>
                    <a:p>
                      <a:endParaRPr lang="fr-BE" sz="1400" b="1" noProof="0" dirty="0">
                        <a:solidFill>
                          <a:schemeClr val="bg2"/>
                        </a:solidFill>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667566">
                <a:tc>
                  <a:txBody>
                    <a:bodyPr/>
                    <a:lstStyle/>
                    <a:p>
                      <a:pPr algn="ctr"/>
                      <a:r>
                        <a:rPr lang="fr-BE" sz="4800" b="1" noProof="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BE" sz="1400" b="1" kern="1200" noProof="0" dirty="0">
                          <a:solidFill>
                            <a:schemeClr val="bg2"/>
                          </a:solidFill>
                          <a:latin typeface="+mn-lt"/>
                          <a:ea typeface="+mn-ea"/>
                          <a:cs typeface="+mn-cs"/>
                        </a:rPr>
                        <a:t>La facturation électronique a connu une croissance énorme en 2020, principalement mais pas seulement à la demande des fournisseurs </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bl>
          </a:graphicData>
        </a:graphic>
      </p:graphicFrame>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1573225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nl-BE" dirty="0"/>
              <a:t>Base :	</a:t>
            </a:r>
            <a:r>
              <a:rPr lang="nl-BE" dirty="0" err="1"/>
              <a:t>Tous</a:t>
            </a:r>
            <a:r>
              <a:rPr lang="nl-BE" dirty="0"/>
              <a:t> les sondés (n=1000)</a:t>
            </a:r>
          </a:p>
          <a:p>
            <a:r>
              <a:rPr lang="nl-BE" dirty="0"/>
              <a:t>Question :	Q16. Dans </a:t>
            </a:r>
            <a:r>
              <a:rPr lang="nl-BE" dirty="0" err="1"/>
              <a:t>quelle</a:t>
            </a:r>
            <a:r>
              <a:rPr lang="nl-BE" dirty="0"/>
              <a:t> </a:t>
            </a:r>
            <a:r>
              <a:rPr lang="nl-BE" dirty="0" err="1"/>
              <a:t>mesure</a:t>
            </a:r>
            <a:r>
              <a:rPr lang="nl-BE" dirty="0"/>
              <a:t> </a:t>
            </a:r>
            <a:r>
              <a:rPr lang="nl-BE" dirty="0" err="1"/>
              <a:t>êtes-vous</a:t>
            </a:r>
            <a:r>
              <a:rPr lang="nl-BE" dirty="0"/>
              <a:t> </a:t>
            </a:r>
            <a:r>
              <a:rPr lang="nl-BE" dirty="0" err="1"/>
              <a:t>d’accord</a:t>
            </a:r>
            <a:r>
              <a:rPr lang="nl-BE" dirty="0"/>
              <a:t> </a:t>
            </a:r>
            <a:r>
              <a:rPr lang="nl-BE" dirty="0" err="1"/>
              <a:t>avec</a:t>
            </a:r>
            <a:r>
              <a:rPr lang="nl-BE" dirty="0"/>
              <a:t> les </a:t>
            </a:r>
            <a:r>
              <a:rPr lang="nl-BE" dirty="0" err="1"/>
              <a:t>affirmations</a:t>
            </a:r>
            <a:r>
              <a:rPr lang="nl-BE" dirty="0"/>
              <a:t> </a:t>
            </a:r>
            <a:r>
              <a:rPr lang="nl-BE" dirty="0" err="1"/>
              <a:t>suivantes</a:t>
            </a:r>
            <a:r>
              <a:rPr lang="nl-BE" dirty="0"/>
              <a:t> </a:t>
            </a:r>
            <a:r>
              <a:rPr lang="nl-BE" dirty="0" err="1"/>
              <a:t>sur</a:t>
            </a:r>
            <a:r>
              <a:rPr lang="nl-BE" dirty="0"/>
              <a:t> la </a:t>
            </a:r>
            <a:r>
              <a:rPr lang="nl-BE" dirty="0" err="1"/>
              <a:t>facturation</a:t>
            </a:r>
            <a:r>
              <a:rPr lang="nl-BE" dirty="0"/>
              <a:t> </a:t>
            </a:r>
            <a:r>
              <a:rPr lang="nl-BE" dirty="0" err="1"/>
              <a:t>électronique</a:t>
            </a:r>
            <a:r>
              <a:rPr lang="nl-BE" dirty="0"/>
              <a:t> ?</a:t>
            </a:r>
          </a:p>
          <a:p>
            <a:r>
              <a:rPr lang="nl-BE" b="1" dirty="0">
                <a:solidFill>
                  <a:schemeClr val="tx2"/>
                </a:solidFill>
              </a:rPr>
              <a:t>+X</a:t>
            </a:r>
            <a:r>
              <a:rPr lang="nl-BE" dirty="0"/>
              <a:t> </a:t>
            </a:r>
            <a:r>
              <a:rPr lang="nl-BE" b="1" dirty="0">
                <a:solidFill>
                  <a:schemeClr val="accent5"/>
                </a:solidFill>
              </a:rPr>
              <a:t>-X</a:t>
            </a:r>
            <a:r>
              <a:rPr lang="nl-BE" dirty="0"/>
              <a:t>	</a:t>
            </a:r>
            <a:r>
              <a:rPr lang="nl-BE" dirty="0" err="1"/>
              <a:t>Différence</a:t>
            </a:r>
            <a:r>
              <a:rPr lang="nl-BE" dirty="0"/>
              <a:t> </a:t>
            </a:r>
            <a:r>
              <a:rPr lang="nl-BE" dirty="0" err="1"/>
              <a:t>significative</a:t>
            </a:r>
            <a:r>
              <a:rPr lang="nl-BE" dirty="0"/>
              <a:t> par rapport à la vague </a:t>
            </a:r>
            <a:r>
              <a:rPr lang="nl-BE" dirty="0" err="1"/>
              <a:t>précédente</a:t>
            </a:r>
            <a:endParaRPr lang="nl-BE" dirty="0"/>
          </a:p>
          <a:p>
            <a:r>
              <a:rPr lang="nl-BE" dirty="0"/>
              <a:t>	* </a:t>
            </a:r>
            <a:r>
              <a:rPr lang="nl-BE" dirty="0" err="1"/>
              <a:t>Aucune</a:t>
            </a:r>
            <a:r>
              <a:rPr lang="nl-BE" dirty="0"/>
              <a:t> </a:t>
            </a:r>
            <a:r>
              <a:rPr lang="nl-BE" dirty="0" err="1"/>
              <a:t>comparaison</a:t>
            </a:r>
            <a:r>
              <a:rPr lang="nl-BE" dirty="0"/>
              <a:t> </a:t>
            </a:r>
            <a:r>
              <a:rPr lang="nl-BE" dirty="0" err="1"/>
              <a:t>possible</a:t>
            </a:r>
            <a:r>
              <a:rPr lang="nl-BE" dirty="0"/>
              <a:t> vu </a:t>
            </a:r>
            <a:r>
              <a:rPr lang="nl-BE" dirty="0" err="1"/>
              <a:t>l’adaptation</a:t>
            </a:r>
            <a:r>
              <a:rPr lang="nl-BE" dirty="0"/>
              <a:t> de </a:t>
            </a:r>
            <a:r>
              <a:rPr lang="nl-BE" dirty="0" err="1"/>
              <a:t>l’option</a:t>
            </a:r>
            <a:r>
              <a:rPr lang="nl-BE" dirty="0"/>
              <a:t> de </a:t>
            </a:r>
            <a:r>
              <a:rPr lang="nl-BE" dirty="0" err="1"/>
              <a:t>réponse</a:t>
            </a:r>
            <a:endParaRPr lang="nl-BE" dirty="0"/>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26</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normAutofit/>
          </a:bodyPr>
          <a:lstStyle/>
          <a:p>
            <a:r>
              <a:rPr lang="fr-BE" dirty="0"/>
              <a:t>Quelle est la perception des belges par rapport à la facturation électronique ?</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fr-BE" sz="1400" dirty="0"/>
              <a:t>Une grande majorité s'accorde à dire que la facturation électronique offre divers avantages. En particulier, la perception positive de la facilité d'utilisation a augmenté de manière significative par rapport à 2019. Toutefois, 2 personnes sur 5 restent préoccupées par les aspects de protection de la vie privée et de sécurité lors de l'utilisation de la facturation électronique. </a:t>
            </a:r>
          </a:p>
          <a:p>
            <a:endParaRPr lang="nl-BE" sz="1400" dirty="0"/>
          </a:p>
        </p:txBody>
      </p:sp>
      <p:graphicFrame>
        <p:nvGraphicFramePr>
          <p:cNvPr id="16" name="Table 15">
            <a:extLst>
              <a:ext uri="{FF2B5EF4-FFF2-40B4-BE49-F238E27FC236}">
                <a16:creationId xmlns:a16="http://schemas.microsoft.com/office/drawing/2014/main" id="{0F20A1F6-20B3-4859-A5DC-44A79843ED80}"/>
              </a:ext>
            </a:extLst>
          </p:cNvPr>
          <p:cNvGraphicFramePr>
            <a:graphicFrameLocks noGrp="1"/>
          </p:cNvGraphicFramePr>
          <p:nvPr>
            <p:extLst>
              <p:ext uri="{D42A27DB-BD31-4B8C-83A1-F6EECF244321}">
                <p14:modId xmlns:p14="http://schemas.microsoft.com/office/powerpoint/2010/main" val="891687737"/>
              </p:ext>
            </p:extLst>
          </p:nvPr>
        </p:nvGraphicFramePr>
        <p:xfrm>
          <a:off x="407986" y="2133599"/>
          <a:ext cx="11376000" cy="3899638"/>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342965">
                <a:tc>
                  <a:txBody>
                    <a:bodyPr/>
                    <a:lstStyle/>
                    <a:p>
                      <a:pPr algn="r" fontAlgn="b"/>
                      <a:r>
                        <a:rPr kumimoji="0" lang="fr-BE" sz="1000" b="0" i="0" u="none" strike="noStrike" kern="1200" cap="none" spc="0" normalizeH="0" baseline="0" noProof="0">
                          <a:ln>
                            <a:noFill/>
                          </a:ln>
                          <a:solidFill>
                            <a:schemeClr val="tx1"/>
                          </a:solidFill>
                          <a:effectLst/>
                          <a:uLnTx/>
                          <a:uFillTx/>
                          <a:latin typeface="+mn-lt"/>
                          <a:ea typeface="+mn-ea"/>
                          <a:cs typeface="+mn-cs"/>
                        </a:rPr>
                        <a:t>L’utilisation de la facturation réduit la consommation de papier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43687">
                <a:tc>
                  <a:txBody>
                    <a:bodyPr/>
                    <a:lstStyle/>
                    <a:p>
                      <a:pPr algn="r" fontAlgn="b"/>
                      <a:r>
                        <a:rPr kumimoji="0" lang="fr-BE" sz="1000" b="0" i="0" u="none" strike="noStrike" kern="1200" cap="none" spc="0" normalizeH="0" baseline="0" noProof="0">
                          <a:ln>
                            <a:noFill/>
                          </a:ln>
                          <a:solidFill>
                            <a:schemeClr val="tx1"/>
                          </a:solidFill>
                          <a:effectLst/>
                          <a:uLnTx/>
                          <a:uFillTx/>
                          <a:latin typeface="+mn-lt"/>
                          <a:ea typeface="+mn-ea"/>
                          <a:cs typeface="+mn-cs"/>
                        </a:rPr>
                        <a:t>La facturation électronique est très facile à utiliser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43687">
                <a:tc>
                  <a:txBody>
                    <a:bodyPr/>
                    <a:lstStyle/>
                    <a:p>
                      <a:pPr algn="r" fontAlgn="b"/>
                      <a:r>
                        <a:rPr kumimoji="0" lang="fr-BE" sz="1000" b="0" i="0" u="none" strike="noStrike" kern="1200" cap="none" spc="0" normalizeH="0" baseline="0" noProof="0">
                          <a:ln>
                            <a:noFill/>
                          </a:ln>
                          <a:solidFill>
                            <a:schemeClr val="tx1"/>
                          </a:solidFill>
                          <a:effectLst/>
                          <a:uLnTx/>
                          <a:uFillTx/>
                          <a:latin typeface="+mn-lt"/>
                          <a:ea typeface="+mn-ea"/>
                          <a:cs typeface="+mn-cs"/>
                        </a:rPr>
                        <a:t>Grâce à la facturation électronique, je peux accélerer mes paiements*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43687">
                <a:tc>
                  <a:txBody>
                    <a:bodyPr/>
                    <a:lstStyle/>
                    <a:p>
                      <a:pPr algn="r" fontAlgn="b"/>
                      <a:r>
                        <a:rPr kumimoji="0" lang="fr-BE" sz="1000" b="0" i="0" u="none" strike="noStrike" kern="1200" cap="none" spc="0" normalizeH="0" baseline="0" noProof="0">
                          <a:ln>
                            <a:noFill/>
                          </a:ln>
                          <a:solidFill>
                            <a:schemeClr val="tx1"/>
                          </a:solidFill>
                          <a:effectLst/>
                          <a:uLnTx/>
                          <a:uFillTx/>
                          <a:latin typeface="+mn-lt"/>
                          <a:ea typeface="+mn-ea"/>
                          <a:cs typeface="+mn-cs"/>
                        </a:rPr>
                        <a:t>Les autorités devraient fournir davantage d’informations sur la facturation électronique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43687">
                <a:tc>
                  <a:txBody>
                    <a:bodyPr/>
                    <a:lstStyle/>
                    <a:p>
                      <a:pPr algn="r" fontAlgn="b"/>
                      <a:r>
                        <a:rPr kumimoji="0" lang="fr-BE" sz="1000" b="0" i="0" u="none" strike="noStrike" kern="1200" cap="none" spc="0" normalizeH="0" baseline="0" noProof="0">
                          <a:ln>
                            <a:noFill/>
                          </a:ln>
                          <a:solidFill>
                            <a:schemeClr val="tx1"/>
                          </a:solidFill>
                          <a:effectLst/>
                          <a:uLnTx/>
                          <a:uFillTx/>
                          <a:latin typeface="+mn-lt"/>
                          <a:ea typeface="+mn-ea"/>
                          <a:cs typeface="+mn-cs"/>
                        </a:rPr>
                        <a:t>Grâce à la facturation électronique, je peux mieux planifier mes paiements dans le temps*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0"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22730880"/>
                  </a:ext>
                </a:extLst>
              </a:tr>
              <a:tr h="369814">
                <a:tc>
                  <a:txBody>
                    <a:bodyPr/>
                    <a:lstStyle/>
                    <a:p>
                      <a:pPr algn="r" fontAlgn="b"/>
                      <a:r>
                        <a:rPr kumimoji="0" lang="fr-BE" sz="1000" b="0" i="0" u="none" strike="noStrike" kern="1200" cap="none" spc="0" normalizeH="0" baseline="0" noProof="0">
                          <a:ln>
                            <a:noFill/>
                          </a:ln>
                          <a:solidFill>
                            <a:schemeClr val="tx1"/>
                          </a:solidFill>
                          <a:effectLst/>
                          <a:uLnTx/>
                          <a:uFillTx/>
                          <a:latin typeface="+mn-lt"/>
                          <a:ea typeface="+mn-ea"/>
                          <a:cs typeface="+mn-cs"/>
                        </a:rPr>
                        <a:t>La facturation électronique est confuse en raison de la multitude de plateformes*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0"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65769287"/>
                  </a:ext>
                </a:extLst>
              </a:tr>
              <a:tr h="343687">
                <a:tc>
                  <a:txBody>
                    <a:bodyPr/>
                    <a:lstStyle/>
                    <a:p>
                      <a:pPr algn="r" fontAlgn="b"/>
                      <a:r>
                        <a:rPr kumimoji="0" lang="fr-BE" sz="1000" b="0" i="0" u="none" strike="noStrike" kern="1200" cap="none" spc="0" normalizeH="0" baseline="0" noProof="0">
                          <a:ln>
                            <a:noFill/>
                          </a:ln>
                          <a:solidFill>
                            <a:schemeClr val="tx1"/>
                          </a:solidFill>
                          <a:effectLst/>
                          <a:uLnTx/>
                          <a:uFillTx/>
                          <a:latin typeface="+mn-lt"/>
                          <a:ea typeface="+mn-ea"/>
                          <a:cs typeface="+mn-cs"/>
                        </a:rPr>
                        <a:t>Grâce à la facturation électronique, j’ai davantage le controle de ma situation financière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0"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70231086"/>
                  </a:ext>
                </a:extLst>
              </a:tr>
              <a:tr h="343687">
                <a:tc>
                  <a:txBody>
                    <a:bodyPr/>
                    <a:lstStyle/>
                    <a:p>
                      <a:pPr algn="r" fontAlgn="b"/>
                      <a:r>
                        <a:rPr kumimoji="0" lang="fr-BE" sz="1000" b="0" i="0" u="none" strike="noStrike" kern="1200" cap="none" spc="0" normalizeH="0" baseline="0" noProof="0">
                          <a:ln>
                            <a:noFill/>
                          </a:ln>
                          <a:solidFill>
                            <a:schemeClr val="tx1"/>
                          </a:solidFill>
                          <a:effectLst/>
                          <a:uLnTx/>
                          <a:uFillTx/>
                          <a:latin typeface="+mn-lt"/>
                          <a:ea typeface="+mn-ea"/>
                          <a:cs typeface="+mn-cs"/>
                        </a:rPr>
                        <a:t>Je suis préoccupée par les aspects “protection de la vie privée” et “sécurité”  dans le cadre de la facturation électronique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0"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22755155"/>
                  </a:ext>
                </a:extLst>
              </a:tr>
              <a:tr h="243219">
                <a:tc>
                  <a:txBody>
                    <a:bodyPr/>
                    <a:lstStyle/>
                    <a:p>
                      <a:pPr algn="r" fontAlgn="b"/>
                      <a:r>
                        <a:rPr kumimoji="0" lang="fr-BE" sz="1000" b="0" i="0" u="none" strike="noStrike" kern="1200" cap="none" spc="0" normalizeH="0" baseline="0" noProof="0">
                          <a:ln>
                            <a:noFill/>
                          </a:ln>
                          <a:solidFill>
                            <a:schemeClr val="tx1"/>
                          </a:solidFill>
                          <a:effectLst/>
                          <a:uLnTx/>
                          <a:uFillTx/>
                          <a:latin typeface="+mn-lt"/>
                          <a:ea typeface="+mn-ea"/>
                          <a:cs typeface="+mn-cs"/>
                        </a:rPr>
                        <a:t>Lorsque je reçois des factures sous format électronique, je veux recevoir des rappels de paiement sur papier*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0"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02527040"/>
                  </a:ext>
                </a:extLst>
              </a:tr>
              <a:tr h="343687">
                <a:tc>
                  <a:txBody>
                    <a:bodyPr/>
                    <a:lstStyle/>
                    <a:p>
                      <a:pPr algn="r" fontAlgn="b"/>
                      <a:r>
                        <a:rPr kumimoji="0" lang="fr-BE" sz="1000" b="0" i="0" u="none" strike="noStrike" kern="1200" cap="none" spc="0" normalizeH="0" baseline="0" noProof="0">
                          <a:ln>
                            <a:noFill/>
                          </a:ln>
                          <a:solidFill>
                            <a:schemeClr val="tx1"/>
                          </a:solidFill>
                          <a:effectLst/>
                          <a:uLnTx/>
                          <a:uFillTx/>
                          <a:latin typeface="+mn-lt"/>
                          <a:ea typeface="+mn-ea"/>
                          <a:cs typeface="+mn-cs"/>
                        </a:rPr>
                        <a:t>La facturation électronique augmente la fiabilité des paiements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0"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36639629"/>
                  </a:ext>
                </a:extLst>
              </a:tr>
              <a:tr h="343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a:ln>
                            <a:noFill/>
                          </a:ln>
                          <a:solidFill>
                            <a:schemeClr val="tx1"/>
                          </a:solidFill>
                          <a:effectLst/>
                          <a:uLnTx/>
                          <a:uFillTx/>
                          <a:latin typeface="+mn-lt"/>
                          <a:ea typeface="+mn-ea"/>
                          <a:cs typeface="+mn-cs"/>
                        </a:rPr>
                        <a:t>La facturation électronique est un mal nécessaire qui nous est imposé par les entreprises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fr-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32544691"/>
                  </a:ext>
                </a:extLst>
              </a:tr>
            </a:tbl>
          </a:graphicData>
        </a:graphic>
      </p:graphicFrame>
      <p:graphicFrame>
        <p:nvGraphicFramePr>
          <p:cNvPr id="17" name="Chart 16">
            <a:extLst>
              <a:ext uri="{FF2B5EF4-FFF2-40B4-BE49-F238E27FC236}">
                <a16:creationId xmlns:a16="http://schemas.microsoft.com/office/drawing/2014/main" id="{82311B39-F278-4DAD-8C7E-3363A0557750}"/>
              </a:ext>
            </a:extLst>
          </p:cNvPr>
          <p:cNvGraphicFramePr/>
          <p:nvPr>
            <p:extLst>
              <p:ext uri="{D42A27DB-BD31-4B8C-83A1-F6EECF244321}">
                <p14:modId xmlns:p14="http://schemas.microsoft.com/office/powerpoint/2010/main" val="1247345206"/>
              </p:ext>
            </p:extLst>
          </p:nvPr>
        </p:nvGraphicFramePr>
        <p:xfrm>
          <a:off x="3863975" y="2133600"/>
          <a:ext cx="7920038" cy="3779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72C1071D-FC2E-4C4D-BBBB-17621040C2C0}"/>
              </a:ext>
            </a:extLst>
          </p:cNvPr>
          <p:cNvGraphicFramePr>
            <a:graphicFrameLocks noGrp="1"/>
          </p:cNvGraphicFramePr>
          <p:nvPr>
            <p:extLst>
              <p:ext uri="{D42A27DB-BD31-4B8C-83A1-F6EECF244321}">
                <p14:modId xmlns:p14="http://schemas.microsoft.com/office/powerpoint/2010/main" val="584730564"/>
              </p:ext>
            </p:extLst>
          </p:nvPr>
        </p:nvGraphicFramePr>
        <p:xfrm>
          <a:off x="4488871" y="1782447"/>
          <a:ext cx="7295118" cy="351154"/>
        </p:xfrm>
        <a:graphic>
          <a:graphicData uri="http://schemas.openxmlformats.org/drawingml/2006/table">
            <a:tbl>
              <a:tblPr>
                <a:tableStyleId>{2D5ABB26-0587-4C30-8999-92F81FD0307C}</a:tableStyleId>
              </a:tblPr>
              <a:tblGrid>
                <a:gridCol w="2431706">
                  <a:extLst>
                    <a:ext uri="{9D8B030D-6E8A-4147-A177-3AD203B41FA5}">
                      <a16:colId xmlns:a16="http://schemas.microsoft.com/office/drawing/2014/main" val="2354454430"/>
                    </a:ext>
                  </a:extLst>
                </a:gridCol>
                <a:gridCol w="2431706">
                  <a:extLst>
                    <a:ext uri="{9D8B030D-6E8A-4147-A177-3AD203B41FA5}">
                      <a16:colId xmlns:a16="http://schemas.microsoft.com/office/drawing/2014/main" val="1331125203"/>
                    </a:ext>
                  </a:extLst>
                </a:gridCol>
                <a:gridCol w="2431706">
                  <a:extLst>
                    <a:ext uri="{9D8B030D-6E8A-4147-A177-3AD203B41FA5}">
                      <a16:colId xmlns:a16="http://schemas.microsoft.com/office/drawing/2014/main" val="402652069"/>
                    </a:ext>
                  </a:extLst>
                </a:gridCol>
              </a:tblGrid>
              <a:tr h="351154">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tx2">
                              <a:lumMod val="50000"/>
                            </a:schemeClr>
                          </a:solidFill>
                          <a:latin typeface="+mn-lt"/>
                        </a:rPr>
                        <a:t>(</a:t>
                      </a:r>
                      <a:r>
                        <a:rPr lang="nl-BE" sz="1000" dirty="0" err="1">
                          <a:solidFill>
                            <a:schemeClr val="tx2">
                              <a:lumMod val="50000"/>
                            </a:schemeClr>
                          </a:solidFill>
                          <a:latin typeface="+mn-lt"/>
                        </a:rPr>
                        <a:t>Tout</a:t>
                      </a:r>
                      <a:r>
                        <a:rPr lang="nl-BE" sz="1000" dirty="0">
                          <a:solidFill>
                            <a:schemeClr val="tx2">
                              <a:lumMod val="50000"/>
                            </a:schemeClr>
                          </a:solidFill>
                          <a:latin typeface="+mn-lt"/>
                        </a:rPr>
                        <a:t> à fait) </a:t>
                      </a:r>
                      <a:r>
                        <a:rPr lang="nl-BE" sz="1000" dirty="0" err="1">
                          <a:solidFill>
                            <a:schemeClr val="tx2">
                              <a:lumMod val="50000"/>
                            </a:schemeClr>
                          </a:solidFill>
                          <a:latin typeface="+mn-lt"/>
                        </a:rPr>
                        <a:t>d’accord</a:t>
                      </a:r>
                      <a:endParaRPr lang="nl-BE" sz="1000" dirty="0">
                        <a:solidFill>
                          <a:schemeClr val="tx2">
                            <a:lumMod val="50000"/>
                          </a:schemeClr>
                        </a:solidFill>
                        <a:latin typeface="+mn-lt"/>
                      </a:endParaRP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accent2"/>
                          </a:solidFill>
                          <a:latin typeface="+mn-lt"/>
                        </a:rPr>
                        <a:t>Ni </a:t>
                      </a:r>
                      <a:r>
                        <a:rPr lang="nl-BE" sz="1000" dirty="0" err="1">
                          <a:solidFill>
                            <a:schemeClr val="accent2"/>
                          </a:solidFill>
                          <a:latin typeface="+mn-lt"/>
                        </a:rPr>
                        <a:t>d’accord</a:t>
                      </a:r>
                      <a:r>
                        <a:rPr lang="nl-BE" sz="1000" dirty="0">
                          <a:solidFill>
                            <a:schemeClr val="accent2"/>
                          </a:solidFill>
                          <a:latin typeface="+mn-lt"/>
                        </a:rPr>
                        <a:t>, ni pas </a:t>
                      </a:r>
                      <a:r>
                        <a:rPr lang="nl-BE" sz="1000" dirty="0" err="1">
                          <a:solidFill>
                            <a:schemeClr val="accent2"/>
                          </a:solidFill>
                          <a:latin typeface="+mn-lt"/>
                        </a:rPr>
                        <a:t>d’accord</a:t>
                      </a:r>
                      <a:endParaRPr kumimoji="0" lang="nl-BE" sz="1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77800" algn="l"/>
                        </a:tabLst>
                        <a:defRPr/>
                      </a:pPr>
                      <a:r>
                        <a:rPr lang="nl-BE" sz="1000" dirty="0">
                          <a:solidFill>
                            <a:schemeClr val="accent5"/>
                          </a:solidFill>
                          <a:latin typeface="+mn-lt"/>
                          <a:sym typeface="Wingdings 2" panose="05020102010507070707" pitchFamily="18" charset="2"/>
                        </a:rPr>
                        <a:t>	Pas </a:t>
                      </a:r>
                      <a:r>
                        <a:rPr lang="nl-BE" sz="1000" dirty="0">
                          <a:solidFill>
                            <a:schemeClr val="accent5"/>
                          </a:solidFill>
                          <a:latin typeface="+mn-lt"/>
                        </a:rPr>
                        <a:t>(du </a:t>
                      </a:r>
                      <a:r>
                        <a:rPr lang="nl-BE" sz="1000" dirty="0" err="1">
                          <a:solidFill>
                            <a:schemeClr val="accent5"/>
                          </a:solidFill>
                          <a:latin typeface="+mn-lt"/>
                        </a:rPr>
                        <a:t>tout</a:t>
                      </a:r>
                      <a:r>
                        <a:rPr lang="nl-BE" sz="1000" dirty="0">
                          <a:solidFill>
                            <a:schemeClr val="accent5"/>
                          </a:solidFill>
                          <a:latin typeface="+mn-lt"/>
                        </a:rPr>
                        <a:t>) </a:t>
                      </a:r>
                      <a:r>
                        <a:rPr lang="nl-BE" sz="1000" dirty="0" err="1">
                          <a:solidFill>
                            <a:schemeClr val="accent5"/>
                          </a:solidFill>
                          <a:latin typeface="+mn-lt"/>
                        </a:rPr>
                        <a:t>d’accord</a:t>
                      </a:r>
                      <a:endParaRPr lang="nl-BE" sz="1000" dirty="0">
                        <a:solidFill>
                          <a:schemeClr val="accent5"/>
                        </a:solidFill>
                        <a:latin typeface="+mn-lt"/>
                      </a:endParaRPr>
                    </a:p>
                  </a:txBody>
                  <a:tcPr marL="0" marR="0" marT="0" marB="0">
                    <a:noFill/>
                  </a:tcPr>
                </a:tc>
                <a:extLst>
                  <a:ext uri="{0D108BD9-81ED-4DB2-BD59-A6C34878D82A}">
                    <a16:rowId xmlns:a16="http://schemas.microsoft.com/office/drawing/2014/main" val="2049083711"/>
                  </a:ext>
                </a:extLst>
              </a:tr>
            </a:tbl>
          </a:graphicData>
        </a:graphic>
      </p:graphicFrame>
      <p:graphicFrame>
        <p:nvGraphicFramePr>
          <p:cNvPr id="34" name="Table 6">
            <a:extLst>
              <a:ext uri="{FF2B5EF4-FFF2-40B4-BE49-F238E27FC236}">
                <a16:creationId xmlns:a16="http://schemas.microsoft.com/office/drawing/2014/main" id="{426555BB-4D91-47B0-AB2C-35BDED7EC5A9}"/>
              </a:ext>
            </a:extLst>
          </p:cNvPr>
          <p:cNvGraphicFramePr>
            <a:graphicFrameLocks noGrp="1"/>
          </p:cNvGraphicFramePr>
          <p:nvPr>
            <p:extLst>
              <p:ext uri="{D42A27DB-BD31-4B8C-83A1-F6EECF244321}">
                <p14:modId xmlns:p14="http://schemas.microsoft.com/office/powerpoint/2010/main" val="1764602148"/>
              </p:ext>
            </p:extLst>
          </p:nvPr>
        </p:nvGraphicFramePr>
        <p:xfrm>
          <a:off x="4460176" y="2354699"/>
          <a:ext cx="7703250" cy="200346"/>
        </p:xfrm>
        <a:graphic>
          <a:graphicData uri="http://schemas.openxmlformats.org/drawingml/2006/table">
            <a:tbl>
              <a:tblPr firstRow="1" bandRow="1">
                <a:tableStyleId>{2D5ABB26-0587-4C30-8999-92F81FD0307C}</a:tableStyleId>
              </a:tblPr>
              <a:tblGrid>
                <a:gridCol w="5655374">
                  <a:extLst>
                    <a:ext uri="{9D8B030D-6E8A-4147-A177-3AD203B41FA5}">
                      <a16:colId xmlns:a16="http://schemas.microsoft.com/office/drawing/2014/main" val="3661489778"/>
                    </a:ext>
                  </a:extLst>
                </a:gridCol>
                <a:gridCol w="895350">
                  <a:extLst>
                    <a:ext uri="{9D8B030D-6E8A-4147-A177-3AD203B41FA5}">
                      <a16:colId xmlns:a16="http://schemas.microsoft.com/office/drawing/2014/main" val="2268703382"/>
                    </a:ext>
                  </a:extLst>
                </a:gridCol>
                <a:gridCol w="466725">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i="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5" name="Table 6">
            <a:extLst>
              <a:ext uri="{FF2B5EF4-FFF2-40B4-BE49-F238E27FC236}">
                <a16:creationId xmlns:a16="http://schemas.microsoft.com/office/drawing/2014/main" id="{835283E8-419E-41F9-8018-DE476D1C7259}"/>
              </a:ext>
            </a:extLst>
          </p:cNvPr>
          <p:cNvGraphicFramePr>
            <a:graphicFrameLocks noGrp="1"/>
          </p:cNvGraphicFramePr>
          <p:nvPr>
            <p:extLst>
              <p:ext uri="{D42A27DB-BD31-4B8C-83A1-F6EECF244321}">
                <p14:modId xmlns:p14="http://schemas.microsoft.com/office/powerpoint/2010/main" val="3988623762"/>
              </p:ext>
            </p:extLst>
          </p:nvPr>
        </p:nvGraphicFramePr>
        <p:xfrm>
          <a:off x="4460176" y="2728872"/>
          <a:ext cx="7768591" cy="200346"/>
        </p:xfrm>
        <a:graphic>
          <a:graphicData uri="http://schemas.openxmlformats.org/drawingml/2006/table">
            <a:tbl>
              <a:tblPr firstRow="1" bandRow="1">
                <a:tableStyleId>{2D5ABB26-0587-4C30-8999-92F81FD0307C}</a:tableStyleId>
              </a:tblPr>
              <a:tblGrid>
                <a:gridCol w="4937760">
                  <a:extLst>
                    <a:ext uri="{9D8B030D-6E8A-4147-A177-3AD203B41FA5}">
                      <a16:colId xmlns:a16="http://schemas.microsoft.com/office/drawing/2014/main" val="3661489778"/>
                    </a:ext>
                  </a:extLst>
                </a:gridCol>
                <a:gridCol w="1554480">
                  <a:extLst>
                    <a:ext uri="{9D8B030D-6E8A-4147-A177-3AD203B41FA5}">
                      <a16:colId xmlns:a16="http://schemas.microsoft.com/office/drawing/2014/main" val="2268703382"/>
                    </a:ext>
                  </a:extLst>
                </a:gridCol>
                <a:gridCol w="59055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b="1" dirty="0">
                          <a:solidFill>
                            <a:srgbClr val="00B050"/>
                          </a:solidFill>
                        </a:rPr>
                        <a:t>+19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rgbClr val="C00000"/>
                          </a:solidFill>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i="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7" name="Table 6">
            <a:extLst>
              <a:ext uri="{FF2B5EF4-FFF2-40B4-BE49-F238E27FC236}">
                <a16:creationId xmlns:a16="http://schemas.microsoft.com/office/drawing/2014/main" id="{CA7767BE-C400-45AB-ADF1-97D5DC062469}"/>
              </a:ext>
            </a:extLst>
          </p:cNvPr>
          <p:cNvGraphicFramePr>
            <a:graphicFrameLocks noGrp="1"/>
          </p:cNvGraphicFramePr>
          <p:nvPr>
            <p:extLst>
              <p:ext uri="{D42A27DB-BD31-4B8C-83A1-F6EECF244321}">
                <p14:modId xmlns:p14="http://schemas.microsoft.com/office/powerpoint/2010/main" val="3235360758"/>
              </p:ext>
            </p:extLst>
          </p:nvPr>
        </p:nvGraphicFramePr>
        <p:xfrm>
          <a:off x="4460176" y="3407602"/>
          <a:ext cx="7818121" cy="20034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3661489778"/>
                    </a:ext>
                  </a:extLst>
                </a:gridCol>
                <a:gridCol w="2103120">
                  <a:extLst>
                    <a:ext uri="{9D8B030D-6E8A-4147-A177-3AD203B41FA5}">
                      <a16:colId xmlns:a16="http://schemas.microsoft.com/office/drawing/2014/main" val="2268703382"/>
                    </a:ext>
                  </a:extLst>
                </a:gridCol>
                <a:gridCol w="91440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b="0" i="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1" name="Table 6">
            <a:extLst>
              <a:ext uri="{FF2B5EF4-FFF2-40B4-BE49-F238E27FC236}">
                <a16:creationId xmlns:a16="http://schemas.microsoft.com/office/drawing/2014/main" id="{194DC2E6-E571-44AB-9444-DA1A8F1F2B1B}"/>
              </a:ext>
            </a:extLst>
          </p:cNvPr>
          <p:cNvGraphicFramePr>
            <a:graphicFrameLocks noGrp="1"/>
          </p:cNvGraphicFramePr>
          <p:nvPr>
            <p:extLst>
              <p:ext uri="{D42A27DB-BD31-4B8C-83A1-F6EECF244321}">
                <p14:modId xmlns:p14="http://schemas.microsoft.com/office/powerpoint/2010/main" val="3609586511"/>
              </p:ext>
            </p:extLst>
          </p:nvPr>
        </p:nvGraphicFramePr>
        <p:xfrm>
          <a:off x="4460176" y="4443515"/>
          <a:ext cx="7703250" cy="200346"/>
        </p:xfrm>
        <a:graphic>
          <a:graphicData uri="http://schemas.openxmlformats.org/drawingml/2006/table">
            <a:tbl>
              <a:tblPr firstRow="1" bandRow="1">
                <a:tableStyleId>{2D5ABB26-0587-4C30-8999-92F81FD0307C}</a:tableStyleId>
              </a:tblPr>
              <a:tblGrid>
                <a:gridCol w="3083624">
                  <a:extLst>
                    <a:ext uri="{9D8B030D-6E8A-4147-A177-3AD203B41FA5}">
                      <a16:colId xmlns:a16="http://schemas.microsoft.com/office/drawing/2014/main" val="3661489778"/>
                    </a:ext>
                  </a:extLst>
                </a:gridCol>
                <a:gridCol w="2409825">
                  <a:extLst>
                    <a:ext uri="{9D8B030D-6E8A-4147-A177-3AD203B41FA5}">
                      <a16:colId xmlns:a16="http://schemas.microsoft.com/office/drawing/2014/main" val="2268703382"/>
                    </a:ext>
                  </a:extLst>
                </a:gridCol>
                <a:gridCol w="152400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i="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2" name="Table 6">
            <a:extLst>
              <a:ext uri="{FF2B5EF4-FFF2-40B4-BE49-F238E27FC236}">
                <a16:creationId xmlns:a16="http://schemas.microsoft.com/office/drawing/2014/main" id="{C378F0F0-C4F6-4B9A-9091-0AB574D47966}"/>
              </a:ext>
            </a:extLst>
          </p:cNvPr>
          <p:cNvGraphicFramePr>
            <a:graphicFrameLocks noGrp="1"/>
          </p:cNvGraphicFramePr>
          <p:nvPr>
            <p:extLst>
              <p:ext uri="{D42A27DB-BD31-4B8C-83A1-F6EECF244321}">
                <p14:modId xmlns:p14="http://schemas.microsoft.com/office/powerpoint/2010/main" val="93647358"/>
              </p:ext>
            </p:extLst>
          </p:nvPr>
        </p:nvGraphicFramePr>
        <p:xfrm>
          <a:off x="4460176" y="4791973"/>
          <a:ext cx="7703250" cy="200346"/>
        </p:xfrm>
        <a:graphic>
          <a:graphicData uri="http://schemas.openxmlformats.org/drawingml/2006/table">
            <a:tbl>
              <a:tblPr firstRow="1" bandRow="1">
                <a:tableStyleId>{2D5ABB26-0587-4C30-8999-92F81FD0307C}</a:tableStyleId>
              </a:tblPr>
              <a:tblGrid>
                <a:gridCol w="2978849">
                  <a:extLst>
                    <a:ext uri="{9D8B030D-6E8A-4147-A177-3AD203B41FA5}">
                      <a16:colId xmlns:a16="http://schemas.microsoft.com/office/drawing/2014/main" val="3661489778"/>
                    </a:ext>
                  </a:extLst>
                </a:gridCol>
                <a:gridCol w="2305050">
                  <a:extLst>
                    <a:ext uri="{9D8B030D-6E8A-4147-A177-3AD203B41FA5}">
                      <a16:colId xmlns:a16="http://schemas.microsoft.com/office/drawing/2014/main" val="2268703382"/>
                    </a:ext>
                  </a:extLst>
                </a:gridCol>
                <a:gridCol w="173355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b="0" i="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4" name="Table 6">
            <a:extLst>
              <a:ext uri="{FF2B5EF4-FFF2-40B4-BE49-F238E27FC236}">
                <a16:creationId xmlns:a16="http://schemas.microsoft.com/office/drawing/2014/main" id="{669BF044-4B29-425F-9FE8-21D83A5EC165}"/>
              </a:ext>
            </a:extLst>
          </p:cNvPr>
          <p:cNvGraphicFramePr>
            <a:graphicFrameLocks noGrp="1"/>
          </p:cNvGraphicFramePr>
          <p:nvPr>
            <p:extLst>
              <p:ext uri="{D42A27DB-BD31-4B8C-83A1-F6EECF244321}">
                <p14:modId xmlns:p14="http://schemas.microsoft.com/office/powerpoint/2010/main" val="2329796810"/>
              </p:ext>
            </p:extLst>
          </p:nvPr>
        </p:nvGraphicFramePr>
        <p:xfrm>
          <a:off x="4460176" y="5468534"/>
          <a:ext cx="7695630" cy="200346"/>
        </p:xfrm>
        <a:graphic>
          <a:graphicData uri="http://schemas.openxmlformats.org/drawingml/2006/table">
            <a:tbl>
              <a:tblPr firstRow="1" bandRow="1">
                <a:tableStyleId>{2D5ABB26-0587-4C30-8999-92F81FD0307C}</a:tableStyleId>
              </a:tblPr>
              <a:tblGrid>
                <a:gridCol w="2712149">
                  <a:extLst>
                    <a:ext uri="{9D8B030D-6E8A-4147-A177-3AD203B41FA5}">
                      <a16:colId xmlns:a16="http://schemas.microsoft.com/office/drawing/2014/main" val="3661489778"/>
                    </a:ext>
                  </a:extLst>
                </a:gridCol>
                <a:gridCol w="3017520">
                  <a:extLst>
                    <a:ext uri="{9D8B030D-6E8A-4147-A177-3AD203B41FA5}">
                      <a16:colId xmlns:a16="http://schemas.microsoft.com/office/drawing/2014/main" val="2268703382"/>
                    </a:ext>
                  </a:extLst>
                </a:gridCol>
                <a:gridCol w="128016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b="1" dirty="0">
                          <a:solidFill>
                            <a:schemeClr val="tx1"/>
                          </a:solidFill>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b="1" i="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5" name="Table 6">
            <a:extLst>
              <a:ext uri="{FF2B5EF4-FFF2-40B4-BE49-F238E27FC236}">
                <a16:creationId xmlns:a16="http://schemas.microsoft.com/office/drawing/2014/main" id="{5E0403C6-07AF-4004-9868-DA82477B6B20}"/>
              </a:ext>
            </a:extLst>
          </p:cNvPr>
          <p:cNvGraphicFramePr>
            <a:graphicFrameLocks noGrp="1"/>
          </p:cNvGraphicFramePr>
          <p:nvPr>
            <p:extLst>
              <p:ext uri="{D42A27DB-BD31-4B8C-83A1-F6EECF244321}">
                <p14:modId xmlns:p14="http://schemas.microsoft.com/office/powerpoint/2010/main" val="2088227172"/>
              </p:ext>
            </p:extLst>
          </p:nvPr>
        </p:nvGraphicFramePr>
        <p:xfrm>
          <a:off x="4460176" y="5825660"/>
          <a:ext cx="7703250" cy="200346"/>
        </p:xfrm>
        <a:graphic>
          <a:graphicData uri="http://schemas.openxmlformats.org/drawingml/2006/table">
            <a:tbl>
              <a:tblPr firstRow="1" bandRow="1">
                <a:tableStyleId>{2D5ABB26-0587-4C30-8999-92F81FD0307C}</a:tableStyleId>
              </a:tblPr>
              <a:tblGrid>
                <a:gridCol w="2721674">
                  <a:extLst>
                    <a:ext uri="{9D8B030D-6E8A-4147-A177-3AD203B41FA5}">
                      <a16:colId xmlns:a16="http://schemas.microsoft.com/office/drawing/2014/main" val="3661489778"/>
                    </a:ext>
                  </a:extLst>
                </a:gridCol>
                <a:gridCol w="2124075">
                  <a:extLst>
                    <a:ext uri="{9D8B030D-6E8A-4147-A177-3AD203B41FA5}">
                      <a16:colId xmlns:a16="http://schemas.microsoft.com/office/drawing/2014/main" val="2268703382"/>
                    </a:ext>
                  </a:extLst>
                </a:gridCol>
                <a:gridCol w="217170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b="0" i="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pic>
        <p:nvPicPr>
          <p:cNvPr id="18" name="Picture 17"/>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24837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fr-BE" dirty="0"/>
              <a:t>Base :	Tous les sondés (n=1000)</a:t>
            </a:r>
          </a:p>
          <a:p>
            <a:r>
              <a:rPr lang="fr-BE" dirty="0"/>
              <a:t>Question :	Q17. Imaginez que vous disposez d’une boîte numérique spécifique qui vous permet de recevoir des fiches de salaire, attestations, factures et contrats. Dans quelle mesure êtes-vous d’accord avec les affirmations suivantes ?</a:t>
            </a:r>
          </a:p>
          <a:p>
            <a:r>
              <a:rPr lang="fr-BE" b="1" dirty="0">
                <a:solidFill>
                  <a:schemeClr val="tx2"/>
                </a:solidFill>
              </a:rPr>
              <a:t>+X</a:t>
            </a:r>
            <a:r>
              <a:rPr lang="fr-BE" dirty="0"/>
              <a:t> </a:t>
            </a:r>
            <a:r>
              <a:rPr lang="fr-BE" b="1" dirty="0">
                <a:solidFill>
                  <a:schemeClr val="accent5"/>
                </a:solidFill>
              </a:rPr>
              <a:t>-X</a:t>
            </a:r>
            <a:r>
              <a:rPr lang="fr-BE" dirty="0"/>
              <a:t>	Différence significative par rapport à la vague précédente</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27</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normAutofit/>
          </a:bodyPr>
          <a:lstStyle/>
          <a:p>
            <a:r>
              <a:rPr lang="fr-BE" dirty="0"/>
              <a:t>Quel est l’avis des belges sur la boîte numérique ?</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fr-BE" sz="1600" dirty="0"/>
              <a:t>Les citoyens préfèrent choisir la boîte numérique qu’ils utilisent pour recevoir leur courrier et utiliser celle-ci pour l’ensemble de leur correspondance.</a:t>
            </a:r>
          </a:p>
          <a:p>
            <a:endParaRPr lang="fr-BE" sz="1600" dirty="0"/>
          </a:p>
        </p:txBody>
      </p:sp>
      <p:graphicFrame>
        <p:nvGraphicFramePr>
          <p:cNvPr id="13" name="Table 12">
            <a:extLst>
              <a:ext uri="{FF2B5EF4-FFF2-40B4-BE49-F238E27FC236}">
                <a16:creationId xmlns:a16="http://schemas.microsoft.com/office/drawing/2014/main" id="{B00607C4-8696-42C0-AC60-761CBFCD6223}"/>
              </a:ext>
            </a:extLst>
          </p:cNvPr>
          <p:cNvGraphicFramePr>
            <a:graphicFrameLocks noGrp="1"/>
          </p:cNvGraphicFramePr>
          <p:nvPr>
            <p:extLst>
              <p:ext uri="{D42A27DB-BD31-4B8C-83A1-F6EECF244321}">
                <p14:modId xmlns:p14="http://schemas.microsoft.com/office/powerpoint/2010/main" val="3895606924"/>
              </p:ext>
            </p:extLst>
          </p:nvPr>
        </p:nvGraphicFramePr>
        <p:xfrm>
          <a:off x="4488871" y="1782447"/>
          <a:ext cx="7295118" cy="351154"/>
        </p:xfrm>
        <a:graphic>
          <a:graphicData uri="http://schemas.openxmlformats.org/drawingml/2006/table">
            <a:tbl>
              <a:tblPr>
                <a:tableStyleId>{2D5ABB26-0587-4C30-8999-92F81FD0307C}</a:tableStyleId>
              </a:tblPr>
              <a:tblGrid>
                <a:gridCol w="2431706">
                  <a:extLst>
                    <a:ext uri="{9D8B030D-6E8A-4147-A177-3AD203B41FA5}">
                      <a16:colId xmlns:a16="http://schemas.microsoft.com/office/drawing/2014/main" val="2354454430"/>
                    </a:ext>
                  </a:extLst>
                </a:gridCol>
                <a:gridCol w="2431706">
                  <a:extLst>
                    <a:ext uri="{9D8B030D-6E8A-4147-A177-3AD203B41FA5}">
                      <a16:colId xmlns:a16="http://schemas.microsoft.com/office/drawing/2014/main" val="1331125203"/>
                    </a:ext>
                  </a:extLst>
                </a:gridCol>
                <a:gridCol w="2431706">
                  <a:extLst>
                    <a:ext uri="{9D8B030D-6E8A-4147-A177-3AD203B41FA5}">
                      <a16:colId xmlns:a16="http://schemas.microsoft.com/office/drawing/2014/main" val="402652069"/>
                    </a:ext>
                  </a:extLst>
                </a:gridCol>
              </a:tblGrid>
              <a:tr h="351154">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tx2">
                              <a:lumMod val="50000"/>
                            </a:schemeClr>
                          </a:solidFill>
                          <a:latin typeface="+mn-lt"/>
                        </a:rPr>
                        <a:t>(</a:t>
                      </a:r>
                      <a:r>
                        <a:rPr lang="nl-BE" sz="1000" dirty="0" err="1">
                          <a:solidFill>
                            <a:schemeClr val="tx2">
                              <a:lumMod val="50000"/>
                            </a:schemeClr>
                          </a:solidFill>
                          <a:latin typeface="+mn-lt"/>
                        </a:rPr>
                        <a:t>Tout</a:t>
                      </a:r>
                      <a:r>
                        <a:rPr lang="nl-BE" sz="1000" dirty="0">
                          <a:solidFill>
                            <a:schemeClr val="tx2">
                              <a:lumMod val="50000"/>
                            </a:schemeClr>
                          </a:solidFill>
                          <a:latin typeface="+mn-lt"/>
                        </a:rPr>
                        <a:t> à fait) </a:t>
                      </a:r>
                      <a:r>
                        <a:rPr lang="nl-BE" sz="1000" dirty="0" err="1">
                          <a:solidFill>
                            <a:schemeClr val="tx2">
                              <a:lumMod val="50000"/>
                            </a:schemeClr>
                          </a:solidFill>
                          <a:latin typeface="+mn-lt"/>
                        </a:rPr>
                        <a:t>d’accord</a:t>
                      </a:r>
                      <a:endParaRPr lang="nl-BE" sz="1000" dirty="0">
                        <a:solidFill>
                          <a:schemeClr val="tx2">
                            <a:lumMod val="50000"/>
                          </a:schemeClr>
                        </a:solidFill>
                        <a:latin typeface="+mn-lt"/>
                      </a:endParaRP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accent2"/>
                          </a:solidFill>
                          <a:latin typeface="+mn-lt"/>
                        </a:rPr>
                        <a:t>Ni </a:t>
                      </a:r>
                      <a:r>
                        <a:rPr lang="nl-BE" sz="1000" dirty="0" err="1">
                          <a:solidFill>
                            <a:schemeClr val="accent2"/>
                          </a:solidFill>
                          <a:latin typeface="+mn-lt"/>
                        </a:rPr>
                        <a:t>d’accord</a:t>
                      </a:r>
                      <a:r>
                        <a:rPr lang="nl-BE" sz="1000" dirty="0">
                          <a:solidFill>
                            <a:schemeClr val="accent2"/>
                          </a:solidFill>
                          <a:latin typeface="+mn-lt"/>
                        </a:rPr>
                        <a:t>, ni pas </a:t>
                      </a:r>
                      <a:r>
                        <a:rPr lang="nl-BE" sz="1000" dirty="0" err="1">
                          <a:solidFill>
                            <a:schemeClr val="accent2"/>
                          </a:solidFill>
                          <a:latin typeface="+mn-lt"/>
                        </a:rPr>
                        <a:t>d’accord</a:t>
                      </a:r>
                      <a:endParaRPr kumimoji="0" lang="nl-BE" sz="1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77800" algn="l"/>
                        </a:tabLst>
                        <a:defRPr/>
                      </a:pPr>
                      <a:r>
                        <a:rPr lang="nl-BE" sz="1000" dirty="0">
                          <a:solidFill>
                            <a:schemeClr val="accent5"/>
                          </a:solidFill>
                          <a:latin typeface="+mn-lt"/>
                          <a:sym typeface="Wingdings 2" panose="05020102010507070707" pitchFamily="18" charset="2"/>
                        </a:rPr>
                        <a:t>	Pas </a:t>
                      </a:r>
                      <a:r>
                        <a:rPr lang="nl-BE" sz="1000" dirty="0">
                          <a:solidFill>
                            <a:schemeClr val="accent5"/>
                          </a:solidFill>
                          <a:latin typeface="+mn-lt"/>
                        </a:rPr>
                        <a:t>(du </a:t>
                      </a:r>
                      <a:r>
                        <a:rPr lang="nl-BE" sz="1000" dirty="0" err="1">
                          <a:solidFill>
                            <a:schemeClr val="accent5"/>
                          </a:solidFill>
                          <a:latin typeface="+mn-lt"/>
                        </a:rPr>
                        <a:t>tout</a:t>
                      </a:r>
                      <a:r>
                        <a:rPr lang="nl-BE" sz="1000" dirty="0">
                          <a:solidFill>
                            <a:schemeClr val="accent5"/>
                          </a:solidFill>
                          <a:latin typeface="+mn-lt"/>
                        </a:rPr>
                        <a:t>) </a:t>
                      </a:r>
                      <a:r>
                        <a:rPr lang="nl-BE" sz="1000" dirty="0" err="1">
                          <a:solidFill>
                            <a:schemeClr val="accent5"/>
                          </a:solidFill>
                          <a:latin typeface="+mn-lt"/>
                        </a:rPr>
                        <a:t>d’accord</a:t>
                      </a:r>
                      <a:endParaRPr lang="nl-BE" sz="1000" dirty="0">
                        <a:solidFill>
                          <a:schemeClr val="accent5"/>
                        </a:solidFill>
                        <a:latin typeface="+mn-lt"/>
                      </a:endParaRPr>
                    </a:p>
                  </a:txBody>
                  <a:tcPr marL="0" marR="0" marT="0" marB="0">
                    <a:noFill/>
                  </a:tcPr>
                </a:tc>
                <a:extLst>
                  <a:ext uri="{0D108BD9-81ED-4DB2-BD59-A6C34878D82A}">
                    <a16:rowId xmlns:a16="http://schemas.microsoft.com/office/drawing/2014/main" val="2049083711"/>
                  </a:ext>
                </a:extLst>
              </a:tr>
            </a:tbl>
          </a:graphicData>
        </a:graphic>
      </p:graphicFrame>
      <p:graphicFrame>
        <p:nvGraphicFramePr>
          <p:cNvPr id="14" name="Table 13">
            <a:extLst>
              <a:ext uri="{FF2B5EF4-FFF2-40B4-BE49-F238E27FC236}">
                <a16:creationId xmlns:a16="http://schemas.microsoft.com/office/drawing/2014/main" id="{EA78E2C3-EF5F-45F0-ACCF-47A879BD3A44}"/>
              </a:ext>
            </a:extLst>
          </p:cNvPr>
          <p:cNvGraphicFramePr>
            <a:graphicFrameLocks noGrp="1"/>
          </p:cNvGraphicFramePr>
          <p:nvPr>
            <p:extLst>
              <p:ext uri="{D42A27DB-BD31-4B8C-83A1-F6EECF244321}">
                <p14:modId xmlns:p14="http://schemas.microsoft.com/office/powerpoint/2010/main" val="672201282"/>
              </p:ext>
            </p:extLst>
          </p:nvPr>
        </p:nvGraphicFramePr>
        <p:xfrm>
          <a:off x="407988" y="2133600"/>
          <a:ext cx="11376000" cy="3779840"/>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755968">
                <a:tc>
                  <a:txBody>
                    <a:bodyPr/>
                    <a:lstStyle/>
                    <a:p>
                      <a:pPr algn="r" fontAlgn="b"/>
                      <a:r>
                        <a:rPr kumimoji="0" lang="fr-BE" sz="1300" b="0" i="0" u="none" strike="noStrike" kern="1200" cap="none" spc="0" normalizeH="0" baseline="0" noProof="0" dirty="0">
                          <a:ln>
                            <a:noFill/>
                          </a:ln>
                          <a:solidFill>
                            <a:srgbClr val="282828"/>
                          </a:solidFill>
                          <a:effectLst/>
                          <a:uLnTx/>
                          <a:uFillTx/>
                          <a:latin typeface="+mn-lt"/>
                          <a:ea typeface="+mn-ea"/>
                          <a:cs typeface="+mn-cs"/>
                        </a:rPr>
                        <a:t>Je veux choisir la boîte numérique via laquelle je reçois mon courrier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755968">
                <a:tc>
                  <a:txBody>
                    <a:bodyPr/>
                    <a:lstStyle/>
                    <a:p>
                      <a:pPr algn="r" fontAlgn="b"/>
                      <a:r>
                        <a:rPr kumimoji="0" lang="fr-BE" sz="1300" b="0" i="0" u="none" strike="noStrike" kern="1200" cap="none" spc="0" normalizeH="0" baseline="0" noProof="0" dirty="0">
                          <a:ln>
                            <a:noFill/>
                          </a:ln>
                          <a:solidFill>
                            <a:srgbClr val="282828"/>
                          </a:solidFill>
                          <a:effectLst/>
                          <a:uLnTx/>
                          <a:uFillTx/>
                          <a:latin typeface="+mn-lt"/>
                          <a:ea typeface="+mn-ea"/>
                          <a:cs typeface="+mn-cs"/>
                        </a:rPr>
                        <a:t>Je veux recevoir et archiver mon courrier sur une seule et même plateforme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755968">
                <a:tc>
                  <a:txBody>
                    <a:bodyPr/>
                    <a:lstStyle/>
                    <a:p>
                      <a:pPr algn="r" fontAlgn="b"/>
                      <a:r>
                        <a:rPr kumimoji="0" lang="fr-BE" sz="1300" b="0" i="0" u="none" strike="noStrike" kern="1200" cap="none" spc="0" normalizeH="0" baseline="0" noProof="0">
                          <a:ln>
                            <a:noFill/>
                          </a:ln>
                          <a:solidFill>
                            <a:srgbClr val="282828"/>
                          </a:solidFill>
                          <a:effectLst/>
                          <a:uLnTx/>
                          <a:uFillTx/>
                          <a:latin typeface="+mn-lt"/>
                          <a:ea typeface="+mn-ea"/>
                          <a:cs typeface="+mn-cs"/>
                        </a:rPr>
                        <a:t>Ce n’est que si je reçois l’ensemble de ma correspondance sur une seule boîte numérique que je préfèrerai utiliser celle-ci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755968">
                <a:tc>
                  <a:txBody>
                    <a:bodyPr/>
                    <a:lstStyle/>
                    <a:p>
                      <a:pPr algn="r" fontAlgn="b"/>
                      <a:r>
                        <a:rPr kumimoji="0" lang="fr-BE" sz="1300" b="0" i="0" u="none" strike="noStrike" kern="1200" cap="none" spc="0" normalizeH="0" baseline="0" noProof="0" dirty="0">
                          <a:ln>
                            <a:noFill/>
                          </a:ln>
                          <a:solidFill>
                            <a:srgbClr val="282828"/>
                          </a:solidFill>
                          <a:effectLst/>
                          <a:uLnTx/>
                          <a:uFillTx/>
                          <a:latin typeface="+mn-lt"/>
                          <a:ea typeface="+mn-ea"/>
                          <a:cs typeface="+mn-cs"/>
                        </a:rPr>
                        <a:t>Il est difficile de conserver un aperçu de ma correspondance lorsque je reçois des courriers papier et numériques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7559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300" b="0" i="0" u="none" strike="noStrike" kern="1200" cap="none" spc="0" normalizeH="0" baseline="0" noProof="0" dirty="0">
                          <a:ln>
                            <a:noFill/>
                          </a:ln>
                          <a:solidFill>
                            <a:srgbClr val="282828"/>
                          </a:solidFill>
                          <a:effectLst/>
                          <a:uLnTx/>
                          <a:uFillTx/>
                          <a:latin typeface="+mn-lt"/>
                          <a:ea typeface="+mn-ea"/>
                          <a:cs typeface="+mn-cs"/>
                        </a:rPr>
                        <a:t>Ce n’est que si je peux aussi utiliser cette boîte numérique pour envoyer des documents que je préfèrerai y recourir</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36822053"/>
                  </a:ext>
                </a:extLst>
              </a:tr>
            </a:tbl>
          </a:graphicData>
        </a:graphic>
      </p:graphicFrame>
      <p:graphicFrame>
        <p:nvGraphicFramePr>
          <p:cNvPr id="15" name="Chart 14">
            <a:extLst>
              <a:ext uri="{FF2B5EF4-FFF2-40B4-BE49-F238E27FC236}">
                <a16:creationId xmlns:a16="http://schemas.microsoft.com/office/drawing/2014/main" id="{45E70D0D-D116-4E2F-A21A-CD793CA8B6AD}"/>
              </a:ext>
            </a:extLst>
          </p:cNvPr>
          <p:cNvGraphicFramePr/>
          <p:nvPr>
            <p:extLst>
              <p:ext uri="{D42A27DB-BD31-4B8C-83A1-F6EECF244321}">
                <p14:modId xmlns:p14="http://schemas.microsoft.com/office/powerpoint/2010/main" val="376730118"/>
              </p:ext>
            </p:extLst>
          </p:nvPr>
        </p:nvGraphicFramePr>
        <p:xfrm>
          <a:off x="3863975" y="2133600"/>
          <a:ext cx="7920038" cy="3779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6">
            <a:extLst>
              <a:ext uri="{FF2B5EF4-FFF2-40B4-BE49-F238E27FC236}">
                <a16:creationId xmlns:a16="http://schemas.microsoft.com/office/drawing/2014/main" id="{7667C4E1-84F5-46AF-8DCA-9973C1CFCAF5}"/>
              </a:ext>
            </a:extLst>
          </p:cNvPr>
          <p:cNvGraphicFramePr>
            <a:graphicFrameLocks noGrp="1"/>
          </p:cNvGraphicFramePr>
          <p:nvPr>
            <p:extLst>
              <p:ext uri="{D42A27DB-BD31-4B8C-83A1-F6EECF244321}">
                <p14:modId xmlns:p14="http://schemas.microsoft.com/office/powerpoint/2010/main" val="2831621013"/>
              </p:ext>
            </p:extLst>
          </p:nvPr>
        </p:nvGraphicFramePr>
        <p:xfrm>
          <a:off x="4347424" y="2689539"/>
          <a:ext cx="7768375" cy="243840"/>
        </p:xfrm>
        <a:graphic>
          <a:graphicData uri="http://schemas.openxmlformats.org/drawingml/2006/table">
            <a:tbl>
              <a:tblPr firstRow="1" bandRow="1">
                <a:tableStyleId>{2D5ABB26-0587-4C30-8999-92F81FD0307C}</a:tableStyleId>
              </a:tblPr>
              <a:tblGrid>
                <a:gridCol w="4929926">
                  <a:extLst>
                    <a:ext uri="{9D8B030D-6E8A-4147-A177-3AD203B41FA5}">
                      <a16:colId xmlns:a16="http://schemas.microsoft.com/office/drawing/2014/main" val="3661489778"/>
                    </a:ext>
                  </a:extLst>
                </a:gridCol>
                <a:gridCol w="1790700">
                  <a:extLst>
                    <a:ext uri="{9D8B030D-6E8A-4147-A177-3AD203B41FA5}">
                      <a16:colId xmlns:a16="http://schemas.microsoft.com/office/drawing/2014/main" val="2268703382"/>
                    </a:ext>
                  </a:extLst>
                </a:gridCol>
                <a:gridCol w="356150">
                  <a:extLst>
                    <a:ext uri="{9D8B030D-6E8A-4147-A177-3AD203B41FA5}">
                      <a16:colId xmlns:a16="http://schemas.microsoft.com/office/drawing/2014/main" val="1072404075"/>
                    </a:ext>
                  </a:extLst>
                </a:gridCol>
                <a:gridCol w="691599">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800" b="0" i="1" dirty="0" err="1">
                          <a:solidFill>
                            <a:schemeClr val="tx1"/>
                          </a:solidFill>
                        </a:rPr>
                        <a:t>Différence</a:t>
                      </a:r>
                      <a:r>
                        <a:rPr lang="nl-BE" sz="800" b="0" i="1" dirty="0">
                          <a:solidFill>
                            <a:schemeClr val="tx1"/>
                          </a:solidFill>
                        </a:rPr>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16" name="Table 6">
            <a:extLst>
              <a:ext uri="{FF2B5EF4-FFF2-40B4-BE49-F238E27FC236}">
                <a16:creationId xmlns:a16="http://schemas.microsoft.com/office/drawing/2014/main" id="{7A632D2E-6502-40B7-BC24-E5EA3BC33CD4}"/>
              </a:ext>
            </a:extLst>
          </p:cNvPr>
          <p:cNvGraphicFramePr>
            <a:graphicFrameLocks noGrp="1"/>
          </p:cNvGraphicFramePr>
          <p:nvPr>
            <p:extLst>
              <p:ext uri="{D42A27DB-BD31-4B8C-83A1-F6EECF244321}">
                <p14:modId xmlns:p14="http://schemas.microsoft.com/office/powerpoint/2010/main" val="2107237308"/>
              </p:ext>
            </p:extLst>
          </p:nvPr>
        </p:nvGraphicFramePr>
        <p:xfrm>
          <a:off x="4347423" y="4190028"/>
          <a:ext cx="7768375" cy="243840"/>
        </p:xfrm>
        <a:graphic>
          <a:graphicData uri="http://schemas.openxmlformats.org/drawingml/2006/table">
            <a:tbl>
              <a:tblPr firstRow="1" bandRow="1">
                <a:tableStyleId>{2D5ABB26-0587-4C30-8999-92F81FD0307C}</a:tableStyleId>
              </a:tblPr>
              <a:tblGrid>
                <a:gridCol w="3805977">
                  <a:extLst>
                    <a:ext uri="{9D8B030D-6E8A-4147-A177-3AD203B41FA5}">
                      <a16:colId xmlns:a16="http://schemas.microsoft.com/office/drawing/2014/main" val="3661489778"/>
                    </a:ext>
                  </a:extLst>
                </a:gridCol>
                <a:gridCol w="2305050">
                  <a:extLst>
                    <a:ext uri="{9D8B030D-6E8A-4147-A177-3AD203B41FA5}">
                      <a16:colId xmlns:a16="http://schemas.microsoft.com/office/drawing/2014/main" val="2268703382"/>
                    </a:ext>
                  </a:extLst>
                </a:gridCol>
                <a:gridCol w="965749">
                  <a:extLst>
                    <a:ext uri="{9D8B030D-6E8A-4147-A177-3AD203B41FA5}">
                      <a16:colId xmlns:a16="http://schemas.microsoft.com/office/drawing/2014/main" val="1072404075"/>
                    </a:ext>
                  </a:extLst>
                </a:gridCol>
                <a:gridCol w="691599">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800" b="0" i="1" dirty="0" err="1">
                          <a:solidFill>
                            <a:schemeClr val="tx1"/>
                          </a:solidFill>
                        </a:rPr>
                        <a:t>Différence</a:t>
                      </a:r>
                      <a:r>
                        <a:rPr lang="nl-BE" sz="800" b="0" i="1" dirty="0">
                          <a:solidFill>
                            <a:schemeClr val="tx1"/>
                          </a:solidFill>
                        </a:rPr>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17" name="Table 6">
            <a:extLst>
              <a:ext uri="{FF2B5EF4-FFF2-40B4-BE49-F238E27FC236}">
                <a16:creationId xmlns:a16="http://schemas.microsoft.com/office/drawing/2014/main" id="{D36A14BD-2151-492C-B36C-DF426915371B}"/>
              </a:ext>
            </a:extLst>
          </p:cNvPr>
          <p:cNvGraphicFramePr>
            <a:graphicFrameLocks noGrp="1"/>
          </p:cNvGraphicFramePr>
          <p:nvPr>
            <p:extLst>
              <p:ext uri="{D42A27DB-BD31-4B8C-83A1-F6EECF244321}">
                <p14:modId xmlns:p14="http://schemas.microsoft.com/office/powerpoint/2010/main" val="4117573132"/>
              </p:ext>
            </p:extLst>
          </p:nvPr>
        </p:nvGraphicFramePr>
        <p:xfrm>
          <a:off x="4347424" y="3431043"/>
          <a:ext cx="7768375" cy="243840"/>
        </p:xfrm>
        <a:graphic>
          <a:graphicData uri="http://schemas.openxmlformats.org/drawingml/2006/table">
            <a:tbl>
              <a:tblPr firstRow="1" bandRow="1">
                <a:tableStyleId>{2D5ABB26-0587-4C30-8999-92F81FD0307C}</a:tableStyleId>
              </a:tblPr>
              <a:tblGrid>
                <a:gridCol w="4558451">
                  <a:extLst>
                    <a:ext uri="{9D8B030D-6E8A-4147-A177-3AD203B41FA5}">
                      <a16:colId xmlns:a16="http://schemas.microsoft.com/office/drawing/2014/main" val="3661489778"/>
                    </a:ext>
                  </a:extLst>
                </a:gridCol>
                <a:gridCol w="1952625">
                  <a:extLst>
                    <a:ext uri="{9D8B030D-6E8A-4147-A177-3AD203B41FA5}">
                      <a16:colId xmlns:a16="http://schemas.microsoft.com/office/drawing/2014/main" val="2268703382"/>
                    </a:ext>
                  </a:extLst>
                </a:gridCol>
                <a:gridCol w="565700">
                  <a:extLst>
                    <a:ext uri="{9D8B030D-6E8A-4147-A177-3AD203B41FA5}">
                      <a16:colId xmlns:a16="http://schemas.microsoft.com/office/drawing/2014/main" val="1072404075"/>
                    </a:ext>
                  </a:extLst>
                </a:gridCol>
                <a:gridCol w="691599">
                  <a:extLst>
                    <a:ext uri="{9D8B030D-6E8A-4147-A177-3AD203B41FA5}">
                      <a16:colId xmlns:a16="http://schemas.microsoft.com/office/drawing/2014/main" val="1533938862"/>
                    </a:ext>
                  </a:extLst>
                </a:gridCol>
              </a:tblGrid>
              <a:tr h="200346">
                <a:tc>
                  <a:txBody>
                    <a:bodyPr/>
                    <a:lstStyle/>
                    <a:p>
                      <a:pPr algn="ctr"/>
                      <a:r>
                        <a:rPr lang="nl-BE" sz="90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800" i="1" dirty="0" err="1">
                          <a:solidFill>
                            <a:schemeClr val="tx1"/>
                          </a:solidFill>
                        </a:rPr>
                        <a:t>Différence</a:t>
                      </a:r>
                      <a:r>
                        <a:rPr lang="nl-BE" sz="800" i="1" dirty="0">
                          <a:solidFill>
                            <a:schemeClr val="tx1"/>
                          </a:solidFill>
                        </a:rPr>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19" name="Table 6">
            <a:extLst>
              <a:ext uri="{FF2B5EF4-FFF2-40B4-BE49-F238E27FC236}">
                <a16:creationId xmlns:a16="http://schemas.microsoft.com/office/drawing/2014/main" id="{079AEAEE-E9BD-48EF-8BDA-57BAA4FA759B}"/>
              </a:ext>
            </a:extLst>
          </p:cNvPr>
          <p:cNvGraphicFramePr>
            <a:graphicFrameLocks noGrp="1"/>
          </p:cNvGraphicFramePr>
          <p:nvPr>
            <p:extLst>
              <p:ext uri="{D42A27DB-BD31-4B8C-83A1-F6EECF244321}">
                <p14:modId xmlns:p14="http://schemas.microsoft.com/office/powerpoint/2010/main" val="2905454849"/>
              </p:ext>
            </p:extLst>
          </p:nvPr>
        </p:nvGraphicFramePr>
        <p:xfrm>
          <a:off x="4347424" y="4946946"/>
          <a:ext cx="7768375" cy="243840"/>
        </p:xfrm>
        <a:graphic>
          <a:graphicData uri="http://schemas.openxmlformats.org/drawingml/2006/table">
            <a:tbl>
              <a:tblPr firstRow="1" bandRow="1">
                <a:tableStyleId>{2D5ABB26-0587-4C30-8999-92F81FD0307C}</a:tableStyleId>
              </a:tblPr>
              <a:tblGrid>
                <a:gridCol w="3244001">
                  <a:extLst>
                    <a:ext uri="{9D8B030D-6E8A-4147-A177-3AD203B41FA5}">
                      <a16:colId xmlns:a16="http://schemas.microsoft.com/office/drawing/2014/main" val="3661489778"/>
                    </a:ext>
                  </a:extLst>
                </a:gridCol>
                <a:gridCol w="2409825">
                  <a:extLst>
                    <a:ext uri="{9D8B030D-6E8A-4147-A177-3AD203B41FA5}">
                      <a16:colId xmlns:a16="http://schemas.microsoft.com/office/drawing/2014/main" val="2268703382"/>
                    </a:ext>
                  </a:extLst>
                </a:gridCol>
                <a:gridCol w="1422950">
                  <a:extLst>
                    <a:ext uri="{9D8B030D-6E8A-4147-A177-3AD203B41FA5}">
                      <a16:colId xmlns:a16="http://schemas.microsoft.com/office/drawing/2014/main" val="1072404075"/>
                    </a:ext>
                  </a:extLst>
                </a:gridCol>
                <a:gridCol w="691599">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800" b="0" i="1" dirty="0" err="1">
                          <a:solidFill>
                            <a:schemeClr val="tx1"/>
                          </a:solidFill>
                        </a:rPr>
                        <a:t>Différence</a:t>
                      </a:r>
                      <a:r>
                        <a:rPr lang="nl-BE" sz="800" b="0" i="1" dirty="0">
                          <a:solidFill>
                            <a:schemeClr val="tx1"/>
                          </a:solidFill>
                        </a:rPr>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20" name="Table 6">
            <a:extLst>
              <a:ext uri="{FF2B5EF4-FFF2-40B4-BE49-F238E27FC236}">
                <a16:creationId xmlns:a16="http://schemas.microsoft.com/office/drawing/2014/main" id="{B84D682E-0C77-49B6-9E68-212C3DF807FD}"/>
              </a:ext>
            </a:extLst>
          </p:cNvPr>
          <p:cNvGraphicFramePr>
            <a:graphicFrameLocks noGrp="1"/>
          </p:cNvGraphicFramePr>
          <p:nvPr>
            <p:extLst>
              <p:ext uri="{D42A27DB-BD31-4B8C-83A1-F6EECF244321}">
                <p14:modId xmlns:p14="http://schemas.microsoft.com/office/powerpoint/2010/main" val="3801568653"/>
              </p:ext>
            </p:extLst>
          </p:nvPr>
        </p:nvGraphicFramePr>
        <p:xfrm>
          <a:off x="4347424" y="5687817"/>
          <a:ext cx="7768375" cy="243840"/>
        </p:xfrm>
        <a:graphic>
          <a:graphicData uri="http://schemas.openxmlformats.org/drawingml/2006/table">
            <a:tbl>
              <a:tblPr firstRow="1" bandRow="1">
                <a:tableStyleId>{2D5ABB26-0587-4C30-8999-92F81FD0307C}</a:tableStyleId>
              </a:tblPr>
              <a:tblGrid>
                <a:gridCol w="3244001">
                  <a:extLst>
                    <a:ext uri="{9D8B030D-6E8A-4147-A177-3AD203B41FA5}">
                      <a16:colId xmlns:a16="http://schemas.microsoft.com/office/drawing/2014/main" val="3661489778"/>
                    </a:ext>
                  </a:extLst>
                </a:gridCol>
                <a:gridCol w="2409825">
                  <a:extLst>
                    <a:ext uri="{9D8B030D-6E8A-4147-A177-3AD203B41FA5}">
                      <a16:colId xmlns:a16="http://schemas.microsoft.com/office/drawing/2014/main" val="2268703382"/>
                    </a:ext>
                  </a:extLst>
                </a:gridCol>
                <a:gridCol w="1422950">
                  <a:extLst>
                    <a:ext uri="{9D8B030D-6E8A-4147-A177-3AD203B41FA5}">
                      <a16:colId xmlns:a16="http://schemas.microsoft.com/office/drawing/2014/main" val="1072404075"/>
                    </a:ext>
                  </a:extLst>
                </a:gridCol>
                <a:gridCol w="691599">
                  <a:extLst>
                    <a:ext uri="{9D8B030D-6E8A-4147-A177-3AD203B41FA5}">
                      <a16:colId xmlns:a16="http://schemas.microsoft.com/office/drawing/2014/main" val="1533938862"/>
                    </a:ext>
                  </a:extLst>
                </a:gridCol>
              </a:tblGrid>
              <a:tr h="200346">
                <a:tc>
                  <a:txBody>
                    <a:bodyPr/>
                    <a:lstStyle/>
                    <a:p>
                      <a:pPr algn="ctr"/>
                      <a:r>
                        <a:rPr lang="nl-BE" sz="900" b="1"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800" b="1" i="1" dirty="0" err="1">
                          <a:solidFill>
                            <a:schemeClr val="tx1"/>
                          </a:solidFill>
                        </a:rPr>
                        <a:t>Différence</a:t>
                      </a:r>
                      <a:r>
                        <a:rPr lang="nl-BE" sz="800" b="1" i="1" dirty="0">
                          <a:solidFill>
                            <a:schemeClr val="tx1"/>
                          </a:solidFill>
                        </a:rPr>
                        <a:t>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pic>
        <p:nvPicPr>
          <p:cNvPr id="18" name="Picture 17"/>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53403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fr-BE" dirty="0"/>
              <a:t>Base :	Tous les sondés (n=1000)</a:t>
            </a:r>
          </a:p>
          <a:p>
            <a:r>
              <a:rPr lang="fr-BE" dirty="0"/>
              <a:t>Question :	Q17A. Dans quelle mesure êtes-vous d’accord avec les affirmations suivantes ?</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28</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normAutofit/>
          </a:bodyPr>
          <a:lstStyle/>
          <a:p>
            <a:r>
              <a:rPr lang="fr-BE"/>
              <a:t>Changement de comportement des citoyens (concernant la facturation électronique) en 2020</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fr-BE" sz="1600" dirty="0"/>
              <a:t>La facturation électronique a connu une croissance énorme en 2020. En effet, une majorité de Belges ont effectué des achats en ligne et ont reçu plus souvent des factures électroniques.</a:t>
            </a:r>
          </a:p>
          <a:p>
            <a:endParaRPr lang="fr-BE" sz="1600" dirty="0"/>
          </a:p>
        </p:txBody>
      </p:sp>
      <p:graphicFrame>
        <p:nvGraphicFramePr>
          <p:cNvPr id="13" name="Table 12">
            <a:extLst>
              <a:ext uri="{FF2B5EF4-FFF2-40B4-BE49-F238E27FC236}">
                <a16:creationId xmlns:a16="http://schemas.microsoft.com/office/drawing/2014/main" id="{B00607C4-8696-42C0-AC60-761CBFCD6223}"/>
              </a:ext>
            </a:extLst>
          </p:cNvPr>
          <p:cNvGraphicFramePr>
            <a:graphicFrameLocks noGrp="1"/>
          </p:cNvGraphicFramePr>
          <p:nvPr>
            <p:extLst>
              <p:ext uri="{D42A27DB-BD31-4B8C-83A1-F6EECF244321}">
                <p14:modId xmlns:p14="http://schemas.microsoft.com/office/powerpoint/2010/main" val="3554135224"/>
              </p:ext>
            </p:extLst>
          </p:nvPr>
        </p:nvGraphicFramePr>
        <p:xfrm>
          <a:off x="4488871" y="1782447"/>
          <a:ext cx="7295118" cy="351154"/>
        </p:xfrm>
        <a:graphic>
          <a:graphicData uri="http://schemas.openxmlformats.org/drawingml/2006/table">
            <a:tbl>
              <a:tblPr>
                <a:tableStyleId>{2D5ABB26-0587-4C30-8999-92F81FD0307C}</a:tableStyleId>
              </a:tblPr>
              <a:tblGrid>
                <a:gridCol w="2431706">
                  <a:extLst>
                    <a:ext uri="{9D8B030D-6E8A-4147-A177-3AD203B41FA5}">
                      <a16:colId xmlns:a16="http://schemas.microsoft.com/office/drawing/2014/main" val="2354454430"/>
                    </a:ext>
                  </a:extLst>
                </a:gridCol>
                <a:gridCol w="2431706">
                  <a:extLst>
                    <a:ext uri="{9D8B030D-6E8A-4147-A177-3AD203B41FA5}">
                      <a16:colId xmlns:a16="http://schemas.microsoft.com/office/drawing/2014/main" val="1331125203"/>
                    </a:ext>
                  </a:extLst>
                </a:gridCol>
                <a:gridCol w="2431706">
                  <a:extLst>
                    <a:ext uri="{9D8B030D-6E8A-4147-A177-3AD203B41FA5}">
                      <a16:colId xmlns:a16="http://schemas.microsoft.com/office/drawing/2014/main" val="402652069"/>
                    </a:ext>
                  </a:extLst>
                </a:gridCol>
              </a:tblGrid>
              <a:tr h="351154">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tx2">
                              <a:lumMod val="50000"/>
                            </a:schemeClr>
                          </a:solidFill>
                          <a:latin typeface="+mn-lt"/>
                        </a:rPr>
                        <a:t>(</a:t>
                      </a:r>
                      <a:r>
                        <a:rPr lang="nl-BE" sz="1000" dirty="0" err="1">
                          <a:solidFill>
                            <a:schemeClr val="tx2">
                              <a:lumMod val="50000"/>
                            </a:schemeClr>
                          </a:solidFill>
                          <a:latin typeface="+mn-lt"/>
                        </a:rPr>
                        <a:t>Tout</a:t>
                      </a:r>
                      <a:r>
                        <a:rPr lang="nl-BE" sz="1000" dirty="0">
                          <a:solidFill>
                            <a:schemeClr val="tx2">
                              <a:lumMod val="50000"/>
                            </a:schemeClr>
                          </a:solidFill>
                          <a:latin typeface="+mn-lt"/>
                        </a:rPr>
                        <a:t> à fait) </a:t>
                      </a:r>
                      <a:r>
                        <a:rPr lang="nl-BE" sz="1000" dirty="0" err="1">
                          <a:solidFill>
                            <a:schemeClr val="tx2">
                              <a:lumMod val="50000"/>
                            </a:schemeClr>
                          </a:solidFill>
                          <a:latin typeface="+mn-lt"/>
                        </a:rPr>
                        <a:t>d’accord</a:t>
                      </a:r>
                      <a:endParaRPr lang="nl-BE" sz="1000" dirty="0">
                        <a:solidFill>
                          <a:schemeClr val="tx2">
                            <a:lumMod val="50000"/>
                          </a:schemeClr>
                        </a:solidFill>
                        <a:latin typeface="+mn-lt"/>
                      </a:endParaRP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accent2"/>
                          </a:solidFill>
                          <a:latin typeface="+mn-lt"/>
                        </a:rPr>
                        <a:t>Ni </a:t>
                      </a:r>
                      <a:r>
                        <a:rPr lang="nl-BE" sz="1000" dirty="0" err="1">
                          <a:solidFill>
                            <a:schemeClr val="accent2"/>
                          </a:solidFill>
                          <a:latin typeface="+mn-lt"/>
                        </a:rPr>
                        <a:t>d’accord</a:t>
                      </a:r>
                      <a:r>
                        <a:rPr lang="nl-BE" sz="1000" dirty="0">
                          <a:solidFill>
                            <a:schemeClr val="accent2"/>
                          </a:solidFill>
                          <a:latin typeface="+mn-lt"/>
                        </a:rPr>
                        <a:t>, ni pas </a:t>
                      </a:r>
                      <a:r>
                        <a:rPr lang="nl-BE" sz="1000" dirty="0" err="1">
                          <a:solidFill>
                            <a:schemeClr val="accent2"/>
                          </a:solidFill>
                          <a:latin typeface="+mn-lt"/>
                        </a:rPr>
                        <a:t>d’accord</a:t>
                      </a:r>
                      <a:endParaRPr kumimoji="0" lang="nl-BE" sz="1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77800" algn="l"/>
                        </a:tabLst>
                        <a:defRPr/>
                      </a:pPr>
                      <a:r>
                        <a:rPr lang="nl-BE" sz="1000" dirty="0">
                          <a:solidFill>
                            <a:schemeClr val="accent5"/>
                          </a:solidFill>
                          <a:latin typeface="+mn-lt"/>
                          <a:sym typeface="Wingdings 2" panose="05020102010507070707" pitchFamily="18" charset="2"/>
                        </a:rPr>
                        <a:t>	Pas </a:t>
                      </a:r>
                      <a:r>
                        <a:rPr lang="nl-BE" sz="1000" dirty="0">
                          <a:solidFill>
                            <a:schemeClr val="accent5"/>
                          </a:solidFill>
                          <a:latin typeface="+mn-lt"/>
                        </a:rPr>
                        <a:t>(du </a:t>
                      </a:r>
                      <a:r>
                        <a:rPr lang="nl-BE" sz="1000" dirty="0" err="1">
                          <a:solidFill>
                            <a:schemeClr val="accent5"/>
                          </a:solidFill>
                          <a:latin typeface="+mn-lt"/>
                        </a:rPr>
                        <a:t>tout</a:t>
                      </a:r>
                      <a:r>
                        <a:rPr lang="nl-BE" sz="1000" dirty="0">
                          <a:solidFill>
                            <a:schemeClr val="accent5"/>
                          </a:solidFill>
                          <a:latin typeface="+mn-lt"/>
                        </a:rPr>
                        <a:t>) </a:t>
                      </a:r>
                      <a:r>
                        <a:rPr lang="nl-BE" sz="1000" dirty="0" err="1">
                          <a:solidFill>
                            <a:schemeClr val="accent5"/>
                          </a:solidFill>
                          <a:latin typeface="+mn-lt"/>
                        </a:rPr>
                        <a:t>d’accord</a:t>
                      </a:r>
                      <a:endParaRPr lang="nl-BE" sz="1000" dirty="0">
                        <a:solidFill>
                          <a:schemeClr val="accent5"/>
                        </a:solidFill>
                        <a:latin typeface="+mn-lt"/>
                      </a:endParaRPr>
                    </a:p>
                  </a:txBody>
                  <a:tcPr marL="0" marR="0" marT="0" marB="0">
                    <a:noFill/>
                  </a:tcPr>
                </a:tc>
                <a:extLst>
                  <a:ext uri="{0D108BD9-81ED-4DB2-BD59-A6C34878D82A}">
                    <a16:rowId xmlns:a16="http://schemas.microsoft.com/office/drawing/2014/main" val="2049083711"/>
                  </a:ext>
                </a:extLst>
              </a:tr>
            </a:tbl>
          </a:graphicData>
        </a:graphic>
      </p:graphicFrame>
      <p:graphicFrame>
        <p:nvGraphicFramePr>
          <p:cNvPr id="14" name="Table 13">
            <a:extLst>
              <a:ext uri="{FF2B5EF4-FFF2-40B4-BE49-F238E27FC236}">
                <a16:creationId xmlns:a16="http://schemas.microsoft.com/office/drawing/2014/main" id="{EA78E2C3-EF5F-45F0-ACCF-47A879BD3A44}"/>
              </a:ext>
            </a:extLst>
          </p:cNvPr>
          <p:cNvGraphicFramePr>
            <a:graphicFrameLocks noGrp="1"/>
          </p:cNvGraphicFramePr>
          <p:nvPr>
            <p:extLst>
              <p:ext uri="{D42A27DB-BD31-4B8C-83A1-F6EECF244321}">
                <p14:modId xmlns:p14="http://schemas.microsoft.com/office/powerpoint/2010/main" val="1096414541"/>
              </p:ext>
            </p:extLst>
          </p:nvPr>
        </p:nvGraphicFramePr>
        <p:xfrm>
          <a:off x="407988" y="2133599"/>
          <a:ext cx="11376000" cy="3779838"/>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1259946">
                <a:tc>
                  <a:txBody>
                    <a:bodyPr/>
                    <a:lstStyle/>
                    <a:p>
                      <a:pPr algn="r" fontAlgn="b"/>
                      <a:r>
                        <a:rPr kumimoji="0" lang="fr-BE" sz="1300" b="0" i="0" u="none" strike="noStrike" kern="1200" cap="none" spc="0" normalizeH="0" baseline="0" noProof="0" dirty="0">
                          <a:ln>
                            <a:noFill/>
                          </a:ln>
                          <a:solidFill>
                            <a:srgbClr val="282828"/>
                          </a:solidFill>
                          <a:effectLst/>
                          <a:uLnTx/>
                          <a:uFillTx/>
                          <a:latin typeface="+mn-lt"/>
                          <a:ea typeface="+mn-ea"/>
                          <a:cs typeface="+mn-cs"/>
                        </a:rPr>
                        <a:t>En 2020, j’ai effectué davantage d’achats en ligne via des commerces en ligne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1259946">
                <a:tc>
                  <a:txBody>
                    <a:bodyPr/>
                    <a:lstStyle/>
                    <a:p>
                      <a:pPr algn="r" fontAlgn="b"/>
                      <a:r>
                        <a:rPr kumimoji="0" lang="fr-BE" sz="1300" b="0" i="0" u="none" strike="noStrike" kern="1200" cap="none" spc="0" normalizeH="0" baseline="0" noProof="0">
                          <a:ln>
                            <a:noFill/>
                          </a:ln>
                          <a:solidFill>
                            <a:srgbClr val="282828"/>
                          </a:solidFill>
                          <a:effectLst/>
                          <a:uLnTx/>
                          <a:uFillTx/>
                          <a:latin typeface="+mn-lt"/>
                          <a:ea typeface="+mn-ea"/>
                          <a:cs typeface="+mn-cs"/>
                        </a:rPr>
                        <a:t>En 2020, j’ai reçu plus de factures électroniques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1259946">
                <a:tc>
                  <a:txBody>
                    <a:bodyPr/>
                    <a:lstStyle/>
                    <a:p>
                      <a:pPr algn="r" fontAlgn="b"/>
                      <a:r>
                        <a:rPr kumimoji="0" lang="fr-BE" sz="1300" b="0" i="0" u="none" strike="noStrike" kern="1200" cap="none" spc="0" normalizeH="0" baseline="0" noProof="0">
                          <a:ln>
                            <a:noFill/>
                          </a:ln>
                          <a:solidFill>
                            <a:srgbClr val="282828"/>
                          </a:solidFill>
                          <a:effectLst/>
                          <a:uLnTx/>
                          <a:uFillTx/>
                          <a:latin typeface="+mn-lt"/>
                          <a:ea typeface="+mn-ea"/>
                          <a:cs typeface="+mn-cs"/>
                        </a:rPr>
                        <a:t>En 2020,  ma confiance en les factures électroniques s’est améliorée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bl>
          </a:graphicData>
        </a:graphic>
      </p:graphicFrame>
      <p:graphicFrame>
        <p:nvGraphicFramePr>
          <p:cNvPr id="15" name="Chart 14">
            <a:extLst>
              <a:ext uri="{FF2B5EF4-FFF2-40B4-BE49-F238E27FC236}">
                <a16:creationId xmlns:a16="http://schemas.microsoft.com/office/drawing/2014/main" id="{45E70D0D-D116-4E2F-A21A-CD793CA8B6AD}"/>
              </a:ext>
            </a:extLst>
          </p:cNvPr>
          <p:cNvGraphicFramePr/>
          <p:nvPr>
            <p:extLst>
              <p:ext uri="{D42A27DB-BD31-4B8C-83A1-F6EECF244321}">
                <p14:modId xmlns:p14="http://schemas.microsoft.com/office/powerpoint/2010/main" val="2326258953"/>
              </p:ext>
            </p:extLst>
          </p:nvPr>
        </p:nvGraphicFramePr>
        <p:xfrm>
          <a:off x="3863975" y="2133600"/>
          <a:ext cx="7920038" cy="377983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85035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896787" y="6234402"/>
            <a:ext cx="10080000" cy="246221"/>
          </a:xfrm>
        </p:spPr>
        <p:txBody>
          <a:bodyPr/>
          <a:lstStyle/>
          <a:p>
            <a:r>
              <a:rPr lang="fr-BE" dirty="0"/>
              <a:t>Base :	Tous les sondés (n=1000)</a:t>
            </a:r>
          </a:p>
          <a:p>
            <a:r>
              <a:rPr lang="fr-BE" dirty="0"/>
              <a:t>Question :	Q17B. Indiquez quelle affirmation s’applique à vous</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29</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normAutofit fontScale="90000"/>
          </a:bodyPr>
          <a:lstStyle/>
          <a:p>
            <a:r>
              <a:rPr lang="fr-BE" dirty="0"/>
              <a:t>Changement de comportement concernant l’envoi/la réception de factures électroniques en 2020</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fr-BE" sz="1600" dirty="0"/>
              <a:t>Ce sont plus souvent les fournisseurs de factures que les citoyens eux-mêmes qui demandent une facturation électronique.</a:t>
            </a:r>
            <a:endParaRPr lang="nl-BE" sz="1600" dirty="0"/>
          </a:p>
        </p:txBody>
      </p:sp>
      <p:sp>
        <p:nvSpPr>
          <p:cNvPr id="17" name="Rectangle 16">
            <a:extLst>
              <a:ext uri="{FF2B5EF4-FFF2-40B4-BE49-F238E27FC236}">
                <a16:creationId xmlns:a16="http://schemas.microsoft.com/office/drawing/2014/main" id="{6757BE17-0101-4DF8-ACA3-4D86581BA4BB}"/>
              </a:ext>
            </a:extLst>
          </p:cNvPr>
          <p:cNvSpPr/>
          <p:nvPr/>
        </p:nvSpPr>
        <p:spPr>
          <a:xfrm>
            <a:off x="427498" y="2147144"/>
            <a:ext cx="3694679" cy="347736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fr-BE" b="1">
                <a:solidFill>
                  <a:schemeClr val="bg2">
                    <a:lumMod val="50000"/>
                  </a:schemeClr>
                </a:solidFill>
              </a:rPr>
              <a:t>En 2020, j’ai </a:t>
            </a:r>
            <a:r>
              <a:rPr lang="fr-BE" b="1" u="sng">
                <a:solidFill>
                  <a:schemeClr val="bg2">
                    <a:lumMod val="50000"/>
                  </a:schemeClr>
                </a:solidFill>
              </a:rPr>
              <a:t>demandé</a:t>
            </a:r>
            <a:r>
              <a:rPr lang="fr-BE" b="1">
                <a:solidFill>
                  <a:schemeClr val="bg2">
                    <a:lumMod val="50000"/>
                  </a:schemeClr>
                </a:solidFill>
              </a:rPr>
              <a:t> à certains fournisseurs de m’envoyer des factures électroniques</a:t>
            </a:r>
          </a:p>
        </p:txBody>
      </p:sp>
      <p:sp>
        <p:nvSpPr>
          <p:cNvPr id="18" name="TextBox 17">
            <a:extLst>
              <a:ext uri="{FF2B5EF4-FFF2-40B4-BE49-F238E27FC236}">
                <a16:creationId xmlns:a16="http://schemas.microsoft.com/office/drawing/2014/main" id="{6963E2DE-C1DC-4923-A9B6-7CD812B54173}"/>
              </a:ext>
            </a:extLst>
          </p:cNvPr>
          <p:cNvSpPr txBox="1"/>
          <p:nvPr/>
        </p:nvSpPr>
        <p:spPr>
          <a:xfrm>
            <a:off x="1335317" y="3617205"/>
            <a:ext cx="1879041" cy="1107996"/>
          </a:xfrm>
          <a:prstGeom prst="rect">
            <a:avLst/>
          </a:prstGeom>
          <a:noFill/>
        </p:spPr>
        <p:txBody>
          <a:bodyPr wrap="none" rtlCol="0">
            <a:spAutoFit/>
          </a:bodyPr>
          <a:lstStyle/>
          <a:p>
            <a:pPr algn="r"/>
            <a:r>
              <a:rPr lang="nl-BE" sz="6600" b="1" dirty="0">
                <a:solidFill>
                  <a:schemeClr val="accent1"/>
                </a:solidFill>
              </a:rPr>
              <a:t>18%</a:t>
            </a:r>
          </a:p>
        </p:txBody>
      </p:sp>
      <p:sp>
        <p:nvSpPr>
          <p:cNvPr id="20" name="Rectangle 19">
            <a:extLst>
              <a:ext uri="{FF2B5EF4-FFF2-40B4-BE49-F238E27FC236}">
                <a16:creationId xmlns:a16="http://schemas.microsoft.com/office/drawing/2014/main" id="{47B7F0DA-5B84-493B-84C2-9FCF6FDD48A5}"/>
              </a:ext>
            </a:extLst>
          </p:cNvPr>
          <p:cNvSpPr/>
          <p:nvPr/>
        </p:nvSpPr>
        <p:spPr>
          <a:xfrm>
            <a:off x="4260005" y="2147144"/>
            <a:ext cx="3694679" cy="347736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fr-BE" b="1">
                <a:solidFill>
                  <a:schemeClr val="bg2">
                    <a:lumMod val="50000"/>
                  </a:schemeClr>
                </a:solidFill>
              </a:rPr>
              <a:t>En 2020, j’ai </a:t>
            </a:r>
            <a:r>
              <a:rPr lang="fr-BE" b="1" u="sng">
                <a:solidFill>
                  <a:schemeClr val="bg2">
                    <a:lumMod val="50000"/>
                  </a:schemeClr>
                </a:solidFill>
              </a:rPr>
              <a:t>accepté</a:t>
            </a:r>
            <a:r>
              <a:rPr lang="fr-BE" b="1">
                <a:solidFill>
                  <a:schemeClr val="bg2">
                    <a:lumMod val="50000"/>
                  </a:schemeClr>
                </a:solidFill>
              </a:rPr>
              <a:t> que certains fournisseurs me transmettent leurs factures sous format électronique</a:t>
            </a:r>
          </a:p>
        </p:txBody>
      </p:sp>
      <p:sp>
        <p:nvSpPr>
          <p:cNvPr id="21" name="Rectangle 20">
            <a:extLst>
              <a:ext uri="{FF2B5EF4-FFF2-40B4-BE49-F238E27FC236}">
                <a16:creationId xmlns:a16="http://schemas.microsoft.com/office/drawing/2014/main" id="{3B0AF6FF-1BFD-49DE-9762-A948A1140C7D}"/>
              </a:ext>
            </a:extLst>
          </p:cNvPr>
          <p:cNvSpPr/>
          <p:nvPr/>
        </p:nvSpPr>
        <p:spPr>
          <a:xfrm>
            <a:off x="8092511" y="2147144"/>
            <a:ext cx="3694679" cy="3477369"/>
          </a:xfrm>
          <a:prstGeom prst="rect">
            <a:avLst/>
          </a:prstGeom>
          <a:solidFill>
            <a:schemeClr val="bg1"/>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nl-BE" b="1" dirty="0" err="1">
                <a:solidFill>
                  <a:schemeClr val="accent6">
                    <a:lumMod val="75000"/>
                  </a:schemeClr>
                </a:solidFill>
              </a:rPr>
              <a:t>Aucun</a:t>
            </a:r>
            <a:r>
              <a:rPr lang="nl-BE" b="1" dirty="0">
                <a:solidFill>
                  <a:schemeClr val="accent6">
                    <a:lumMod val="75000"/>
                  </a:schemeClr>
                </a:solidFill>
              </a:rPr>
              <a:t> des deux</a:t>
            </a:r>
          </a:p>
        </p:txBody>
      </p:sp>
      <p:sp>
        <p:nvSpPr>
          <p:cNvPr id="22" name="TextBox 21">
            <a:extLst>
              <a:ext uri="{FF2B5EF4-FFF2-40B4-BE49-F238E27FC236}">
                <a16:creationId xmlns:a16="http://schemas.microsoft.com/office/drawing/2014/main" id="{B5A46897-3A3C-4E2E-96F9-9285D07873A7}"/>
              </a:ext>
            </a:extLst>
          </p:cNvPr>
          <p:cNvSpPr txBox="1"/>
          <p:nvPr/>
        </p:nvSpPr>
        <p:spPr>
          <a:xfrm>
            <a:off x="5167824" y="3617205"/>
            <a:ext cx="1879041" cy="1107996"/>
          </a:xfrm>
          <a:prstGeom prst="rect">
            <a:avLst/>
          </a:prstGeom>
          <a:noFill/>
        </p:spPr>
        <p:txBody>
          <a:bodyPr wrap="none" rtlCol="0">
            <a:spAutoFit/>
          </a:bodyPr>
          <a:lstStyle/>
          <a:p>
            <a:pPr algn="r"/>
            <a:r>
              <a:rPr lang="nl-BE" sz="6600" b="1" dirty="0">
                <a:solidFill>
                  <a:schemeClr val="accent1"/>
                </a:solidFill>
              </a:rPr>
              <a:t>46%</a:t>
            </a:r>
          </a:p>
        </p:txBody>
      </p:sp>
      <p:sp>
        <p:nvSpPr>
          <p:cNvPr id="24" name="TextBox 23">
            <a:extLst>
              <a:ext uri="{FF2B5EF4-FFF2-40B4-BE49-F238E27FC236}">
                <a16:creationId xmlns:a16="http://schemas.microsoft.com/office/drawing/2014/main" id="{1039A33A-BBA7-494F-8929-A453F9BD1413}"/>
              </a:ext>
            </a:extLst>
          </p:cNvPr>
          <p:cNvSpPr txBox="1"/>
          <p:nvPr/>
        </p:nvSpPr>
        <p:spPr>
          <a:xfrm>
            <a:off x="9000330" y="3617205"/>
            <a:ext cx="1879041" cy="1107996"/>
          </a:xfrm>
          <a:prstGeom prst="rect">
            <a:avLst/>
          </a:prstGeom>
          <a:noFill/>
        </p:spPr>
        <p:txBody>
          <a:bodyPr wrap="none" rtlCol="0">
            <a:spAutoFit/>
          </a:bodyPr>
          <a:lstStyle/>
          <a:p>
            <a:pPr algn="r"/>
            <a:r>
              <a:rPr lang="nl-BE" sz="6600" b="1" dirty="0">
                <a:solidFill>
                  <a:schemeClr val="accent6">
                    <a:lumMod val="75000"/>
                  </a:schemeClr>
                </a:solidFill>
              </a:rPr>
              <a:t>44%</a:t>
            </a:r>
          </a:p>
        </p:txBody>
      </p:sp>
      <p:pic>
        <p:nvPicPr>
          <p:cNvPr id="12" name="Picture 11"/>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70299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20A827-01D0-43D6-A001-4DFF8B6DC67A}"/>
              </a:ext>
            </a:extLst>
          </p:cNvPr>
          <p:cNvSpPr/>
          <p:nvPr/>
        </p:nvSpPr>
        <p:spPr>
          <a:xfrm>
            <a:off x="407988"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fr-BE" cap="all" dirty="0">
                <a:solidFill>
                  <a:schemeClr val="bg2"/>
                </a:solidFill>
                <a:latin typeface="+mj-lt"/>
              </a:rPr>
              <a:t>Population sujet de l’étude</a:t>
            </a:r>
          </a:p>
        </p:txBody>
      </p:sp>
      <p:cxnSp>
        <p:nvCxnSpPr>
          <p:cNvPr id="7" name="Straight Connector 6">
            <a:extLst>
              <a:ext uri="{FF2B5EF4-FFF2-40B4-BE49-F238E27FC236}">
                <a16:creationId xmlns:a16="http://schemas.microsoft.com/office/drawing/2014/main" id="{28E3E57B-32FA-44D0-861A-0743C0812759}"/>
              </a:ext>
            </a:extLst>
          </p:cNvPr>
          <p:cNvCxnSpPr/>
          <p:nvPr/>
        </p:nvCxnSpPr>
        <p:spPr>
          <a:xfrm>
            <a:off x="407988"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7CE816-18E5-4A4F-B3EB-B6E0A26953C9}"/>
              </a:ext>
            </a:extLst>
          </p:cNvPr>
          <p:cNvSpPr txBox="1"/>
          <p:nvPr/>
        </p:nvSpPr>
        <p:spPr>
          <a:xfrm>
            <a:off x="1306152" y="1874873"/>
            <a:ext cx="10676298" cy="276999"/>
          </a:xfrm>
          <a:prstGeom prst="rect">
            <a:avLst/>
          </a:prstGeom>
          <a:noFill/>
        </p:spPr>
        <p:txBody>
          <a:bodyPr wrap="square" lIns="0" tIns="0" rIns="0" bIns="0" rtlCol="0" anchor="ctr">
            <a:spAutoFit/>
          </a:bodyPr>
          <a:lstStyle/>
          <a:p>
            <a:pPr lvl="0">
              <a:buClr>
                <a:srgbClr val="CBA43E"/>
              </a:buClr>
            </a:pPr>
            <a:r>
              <a:rPr lang="fr-BE" dirty="0"/>
              <a:t>Population belge : responsable principal ou co-responsable des tâches quotidiennes liées aux finances</a:t>
            </a:r>
          </a:p>
        </p:txBody>
      </p:sp>
      <p:sp>
        <p:nvSpPr>
          <p:cNvPr id="34" name="Rectangle 33">
            <a:extLst>
              <a:ext uri="{FF2B5EF4-FFF2-40B4-BE49-F238E27FC236}">
                <a16:creationId xmlns:a16="http://schemas.microsoft.com/office/drawing/2014/main" id="{440804A8-12FF-415A-A50D-0F5752A55011}"/>
              </a:ext>
            </a:extLst>
          </p:cNvPr>
          <p:cNvSpPr/>
          <p:nvPr/>
        </p:nvSpPr>
        <p:spPr>
          <a:xfrm>
            <a:off x="407988"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fr-BE" cap="all" dirty="0">
                <a:solidFill>
                  <a:schemeClr val="bg2"/>
                </a:solidFill>
                <a:latin typeface="+mj-lt"/>
              </a:rPr>
              <a:t>Taille de l’échantillon</a:t>
            </a:r>
          </a:p>
        </p:txBody>
      </p:sp>
      <p:cxnSp>
        <p:nvCxnSpPr>
          <p:cNvPr id="35" name="Straight Connector 34">
            <a:extLst>
              <a:ext uri="{FF2B5EF4-FFF2-40B4-BE49-F238E27FC236}">
                <a16:creationId xmlns:a16="http://schemas.microsoft.com/office/drawing/2014/main" id="{285D3951-1D8D-4AD7-BBA6-7B8F6C5A47F3}"/>
              </a:ext>
            </a:extLst>
          </p:cNvPr>
          <p:cNvCxnSpPr/>
          <p:nvPr/>
        </p:nvCxnSpPr>
        <p:spPr>
          <a:xfrm>
            <a:off x="407988"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64FB320-940F-4E6B-92C0-0C9B70AB2429}"/>
              </a:ext>
            </a:extLst>
          </p:cNvPr>
          <p:cNvSpPr txBox="1"/>
          <p:nvPr/>
        </p:nvSpPr>
        <p:spPr>
          <a:xfrm>
            <a:off x="1306152" y="3358715"/>
            <a:ext cx="4141836" cy="276999"/>
          </a:xfrm>
          <a:prstGeom prst="rect">
            <a:avLst/>
          </a:prstGeom>
          <a:noFill/>
        </p:spPr>
        <p:txBody>
          <a:bodyPr wrap="square" lIns="0" tIns="0" rIns="0" bIns="0" rtlCol="0" anchor="ctr">
            <a:spAutoFit/>
          </a:bodyPr>
          <a:lstStyle/>
          <a:p>
            <a:pPr lvl="0">
              <a:buClr>
                <a:srgbClr val="CBA43E"/>
              </a:buClr>
            </a:pPr>
            <a:r>
              <a:rPr lang="fr-BE" dirty="0"/>
              <a:t>N = 1.000</a:t>
            </a:r>
          </a:p>
        </p:txBody>
      </p:sp>
      <p:sp>
        <p:nvSpPr>
          <p:cNvPr id="42" name="Rectangle 41">
            <a:extLst>
              <a:ext uri="{FF2B5EF4-FFF2-40B4-BE49-F238E27FC236}">
                <a16:creationId xmlns:a16="http://schemas.microsoft.com/office/drawing/2014/main" id="{7577CB46-55CA-47FE-991E-7CDE279857B5}"/>
              </a:ext>
            </a:extLst>
          </p:cNvPr>
          <p:cNvSpPr/>
          <p:nvPr/>
        </p:nvSpPr>
        <p:spPr>
          <a:xfrm>
            <a:off x="407988"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fr-BE" cap="all" dirty="0">
                <a:solidFill>
                  <a:schemeClr val="bg2"/>
                </a:solidFill>
                <a:latin typeface="+mj-lt"/>
              </a:rPr>
              <a:t>QUOTA</a:t>
            </a:r>
          </a:p>
        </p:txBody>
      </p:sp>
      <p:cxnSp>
        <p:nvCxnSpPr>
          <p:cNvPr id="43" name="Straight Connector 42">
            <a:extLst>
              <a:ext uri="{FF2B5EF4-FFF2-40B4-BE49-F238E27FC236}">
                <a16:creationId xmlns:a16="http://schemas.microsoft.com/office/drawing/2014/main" id="{C540E9BE-5520-4886-AF9E-2DDB7CC3FF82}"/>
              </a:ext>
            </a:extLst>
          </p:cNvPr>
          <p:cNvCxnSpPr/>
          <p:nvPr/>
        </p:nvCxnSpPr>
        <p:spPr>
          <a:xfrm>
            <a:off x="407988"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566F45B-3DFA-46F6-8EE7-97576CD48D9F}"/>
              </a:ext>
            </a:extLst>
          </p:cNvPr>
          <p:cNvSpPr txBox="1"/>
          <p:nvPr/>
        </p:nvSpPr>
        <p:spPr>
          <a:xfrm>
            <a:off x="1306152" y="4638076"/>
            <a:ext cx="4141836" cy="1107996"/>
          </a:xfrm>
          <a:prstGeom prst="rect">
            <a:avLst/>
          </a:prstGeom>
        </p:spPr>
        <p:txBody>
          <a:bodyPr vert="horz" wrap="square" lIns="0" tIns="0" rIns="0" bIns="0" rtlCol="0" anchor="ctr">
            <a:spAutoFit/>
          </a:bodyPr>
          <a:lstStyle>
            <a:defPPr>
              <a:defRPr lang="fr-FR"/>
            </a:defPPr>
            <a:lvl1pPr indent="0">
              <a:lnSpc>
                <a:spcPct val="100000"/>
              </a:lnSpc>
              <a:spcBef>
                <a:spcPts val="800"/>
              </a:spcBef>
              <a:buSzPct val="50000"/>
              <a:buFont typeface="Arial" panose="020B0406020202030204" pitchFamily="34" charset="0"/>
              <a:buNone/>
              <a:defRPr sz="1600" b="0"/>
            </a:lvl1pPr>
            <a:lvl2pPr marL="266700" lvl="1" indent="-219075" defTabSz="898525">
              <a:lnSpc>
                <a:spcPct val="100000"/>
              </a:lnSpc>
              <a:spcBef>
                <a:spcPts val="600"/>
              </a:spcBef>
              <a:buSzPct val="80000"/>
              <a:buFontTx/>
              <a:buBlip>
                <a:blip r:embed="rId2"/>
              </a:buBlip>
              <a:tabLst/>
              <a:defRPr sz="1600"/>
            </a:lvl2pPr>
            <a:lvl3pPr marL="539750" lvl="2" indent="-180975" defTabSz="898525">
              <a:lnSpc>
                <a:spcPct val="100000"/>
              </a:lnSpc>
              <a:spcBef>
                <a:spcPts val="600"/>
              </a:spcBef>
              <a:buFont typeface="Arial" panose="020B0604020202020204" pitchFamily="34" charset="0"/>
              <a:buChar char="‒"/>
              <a:defRPr sz="1400"/>
            </a:lvl3pPr>
            <a:lvl4pPr marL="808038" lvl="3" indent="-176213" defTabSz="898525">
              <a:lnSpc>
                <a:spcPct val="90000"/>
              </a:lnSpc>
              <a:spcBef>
                <a:spcPts val="500"/>
              </a:spcBef>
              <a:buFont typeface="Arial" panose="020B0604020202020204" pitchFamily="34" charset="0"/>
              <a:buChar char="‒"/>
              <a:tabLst/>
              <a:defRPr sz="1400"/>
            </a:lvl4pPr>
            <a:lvl5pPr marL="996950" lvl="4" indent="-146050" defTabSz="898525">
              <a:lnSpc>
                <a:spcPct val="90000"/>
              </a:lnSpc>
              <a:spcBef>
                <a:spcPts val="500"/>
              </a:spcBef>
              <a:buFont typeface="Arial" panose="020B0406020202030204" pitchFamily="34" charset="0"/>
              <a:buChar char="−"/>
              <a:tabLst/>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fr-BE" sz="1800" dirty="0"/>
              <a:t>Quota représentatif :</a:t>
            </a:r>
          </a:p>
          <a:p>
            <a:pPr lvl="1">
              <a:spcBef>
                <a:spcPts val="0"/>
              </a:spcBef>
            </a:pPr>
            <a:r>
              <a:rPr lang="fr-BE" sz="1800" dirty="0"/>
              <a:t>Âge </a:t>
            </a:r>
          </a:p>
          <a:p>
            <a:pPr lvl="1">
              <a:spcBef>
                <a:spcPts val="0"/>
              </a:spcBef>
            </a:pPr>
            <a:r>
              <a:rPr lang="fr-BE" sz="1800" dirty="0"/>
              <a:t>Sexe </a:t>
            </a:r>
          </a:p>
          <a:p>
            <a:pPr lvl="1">
              <a:spcBef>
                <a:spcPts val="0"/>
              </a:spcBef>
            </a:pPr>
            <a:r>
              <a:rPr lang="fr-BE" sz="1800" dirty="0"/>
              <a:t>Province </a:t>
            </a:r>
          </a:p>
        </p:txBody>
      </p:sp>
      <p:sp>
        <p:nvSpPr>
          <p:cNvPr id="50" name="Rectangle 49">
            <a:extLst>
              <a:ext uri="{FF2B5EF4-FFF2-40B4-BE49-F238E27FC236}">
                <a16:creationId xmlns:a16="http://schemas.microsoft.com/office/drawing/2014/main" id="{F8DA8565-7ED0-4130-8068-617E60D21CF8}"/>
              </a:ext>
            </a:extLst>
          </p:cNvPr>
          <p:cNvSpPr/>
          <p:nvPr/>
        </p:nvSpPr>
        <p:spPr>
          <a:xfrm>
            <a:off x="6049107" y="2753946"/>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endParaRPr lang="fr-BE" cap="all" dirty="0">
              <a:solidFill>
                <a:schemeClr val="bg2"/>
              </a:solidFill>
              <a:latin typeface="+mj-lt"/>
            </a:endParaRPr>
          </a:p>
          <a:p>
            <a:r>
              <a:rPr lang="fr-BE" cap="all" dirty="0">
                <a:solidFill>
                  <a:schemeClr val="bg2"/>
                </a:solidFill>
                <a:latin typeface="+mj-lt"/>
              </a:rPr>
              <a:t> méthode de collecte des données</a:t>
            </a:r>
          </a:p>
        </p:txBody>
      </p:sp>
      <p:cxnSp>
        <p:nvCxnSpPr>
          <p:cNvPr id="51" name="Straight Connector 50">
            <a:extLst>
              <a:ext uri="{FF2B5EF4-FFF2-40B4-BE49-F238E27FC236}">
                <a16:creationId xmlns:a16="http://schemas.microsoft.com/office/drawing/2014/main" id="{345DFD78-25BB-40EC-9DFE-7046AB5698D8}"/>
              </a:ext>
            </a:extLst>
          </p:cNvPr>
          <p:cNvCxnSpPr/>
          <p:nvPr/>
        </p:nvCxnSpPr>
        <p:spPr>
          <a:xfrm>
            <a:off x="6049107" y="3112721"/>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300002E-6B54-4C39-9C1D-C0DC1A62B0C8}"/>
              </a:ext>
            </a:extLst>
          </p:cNvPr>
          <p:cNvSpPr txBox="1"/>
          <p:nvPr/>
        </p:nvSpPr>
        <p:spPr>
          <a:xfrm>
            <a:off x="6947271" y="3422317"/>
            <a:ext cx="4141836" cy="276999"/>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fr-BE" sz="1800" dirty="0">
                <a:solidFill>
                  <a:schemeClr val="tx1"/>
                </a:solidFill>
              </a:rPr>
              <a:t>En ligne</a:t>
            </a:r>
          </a:p>
        </p:txBody>
      </p:sp>
      <p:sp>
        <p:nvSpPr>
          <p:cNvPr id="66" name="Rectangle 65">
            <a:extLst>
              <a:ext uri="{FF2B5EF4-FFF2-40B4-BE49-F238E27FC236}">
                <a16:creationId xmlns:a16="http://schemas.microsoft.com/office/drawing/2014/main" id="{FF159DED-5D91-43DF-86DB-639B4594EC3F}"/>
              </a:ext>
            </a:extLst>
          </p:cNvPr>
          <p:cNvSpPr/>
          <p:nvPr/>
        </p:nvSpPr>
        <p:spPr>
          <a:xfrm>
            <a:off x="6096000"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fr-BE" cap="all" dirty="0">
                <a:solidFill>
                  <a:schemeClr val="bg2"/>
                </a:solidFill>
                <a:latin typeface="+mj-lt"/>
              </a:rPr>
              <a:t>Période couverte</a:t>
            </a:r>
          </a:p>
        </p:txBody>
      </p:sp>
      <p:cxnSp>
        <p:nvCxnSpPr>
          <p:cNvPr id="67" name="Straight Connector 66">
            <a:extLst>
              <a:ext uri="{FF2B5EF4-FFF2-40B4-BE49-F238E27FC236}">
                <a16:creationId xmlns:a16="http://schemas.microsoft.com/office/drawing/2014/main" id="{1F1E9699-47B7-4CA3-A101-0B843C2C7D04}"/>
              </a:ext>
            </a:extLst>
          </p:cNvPr>
          <p:cNvCxnSpPr/>
          <p:nvPr/>
        </p:nvCxnSpPr>
        <p:spPr>
          <a:xfrm>
            <a:off x="6096000"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4A5D74A-133B-4E25-84C1-BF84DE9E9FE9}"/>
              </a:ext>
            </a:extLst>
          </p:cNvPr>
          <p:cNvSpPr txBox="1"/>
          <p:nvPr/>
        </p:nvSpPr>
        <p:spPr>
          <a:xfrm>
            <a:off x="6994164" y="4842560"/>
            <a:ext cx="4141836" cy="276999"/>
          </a:xfrm>
          <a:prstGeom prst="rect">
            <a:avLst/>
          </a:prstGeom>
          <a:noFill/>
        </p:spPr>
        <p:txBody>
          <a:bodyPr wrap="square" lIns="0" tIns="0" rIns="0" bIns="0" rtlCol="0" anchor="ctr">
            <a:spAutoFit/>
          </a:bodyPr>
          <a:lstStyle/>
          <a:p>
            <a:pPr lvl="0">
              <a:buClr>
                <a:srgbClr val="CBA43E"/>
              </a:buClr>
            </a:pPr>
            <a:r>
              <a:rPr lang="fr-BE" dirty="0"/>
              <a:t>22/12/2020 – 31/12/2020</a:t>
            </a:r>
          </a:p>
        </p:txBody>
      </p:sp>
      <p:grpSp>
        <p:nvGrpSpPr>
          <p:cNvPr id="30" name="Group 29">
            <a:extLst>
              <a:ext uri="{FF2B5EF4-FFF2-40B4-BE49-F238E27FC236}">
                <a16:creationId xmlns:a16="http://schemas.microsoft.com/office/drawing/2014/main" id="{35D0A2A3-7287-4805-AD36-9ABB41D07C32}"/>
              </a:ext>
            </a:extLst>
          </p:cNvPr>
          <p:cNvGrpSpPr/>
          <p:nvPr/>
        </p:nvGrpSpPr>
        <p:grpSpPr>
          <a:xfrm>
            <a:off x="6053616" y="3190194"/>
            <a:ext cx="741246" cy="741246"/>
            <a:chOff x="6100509" y="1642748"/>
            <a:chExt cx="741246" cy="741246"/>
          </a:xfrm>
        </p:grpSpPr>
        <p:sp>
          <p:nvSpPr>
            <p:cNvPr id="227" name="Ellipse 60">
              <a:extLst>
                <a:ext uri="{FF2B5EF4-FFF2-40B4-BE49-F238E27FC236}">
                  <a16:creationId xmlns:a16="http://schemas.microsoft.com/office/drawing/2014/main" id="{C6F0DC23-3119-45DD-8E30-9292571E7868}"/>
                </a:ext>
              </a:extLst>
            </p:cNvPr>
            <p:cNvSpPr/>
            <p:nvPr/>
          </p:nvSpPr>
          <p:spPr>
            <a:xfrm>
              <a:off x="6100509"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white"/>
                </a:solidFill>
                <a:effectLst/>
                <a:uLnTx/>
                <a:uFillTx/>
                <a:latin typeface="Arial"/>
                <a:ea typeface="+mn-ea"/>
                <a:cs typeface="+mn-cs"/>
              </a:endParaRPr>
            </a:p>
          </p:txBody>
        </p:sp>
        <p:grpSp>
          <p:nvGrpSpPr>
            <p:cNvPr id="228" name="Group 44">
              <a:extLst>
                <a:ext uri="{FF2B5EF4-FFF2-40B4-BE49-F238E27FC236}">
                  <a16:creationId xmlns:a16="http://schemas.microsoft.com/office/drawing/2014/main" id="{38462DFA-8A99-4523-8BB4-0925838B235E}"/>
                </a:ext>
              </a:extLst>
            </p:cNvPr>
            <p:cNvGrpSpPr>
              <a:grpSpLocks noChangeAspect="1"/>
            </p:cNvGrpSpPr>
            <p:nvPr/>
          </p:nvGrpSpPr>
          <p:grpSpPr bwMode="auto">
            <a:xfrm>
              <a:off x="6306900" y="1793374"/>
              <a:ext cx="328464" cy="439995"/>
              <a:chOff x="2996" y="2490"/>
              <a:chExt cx="268" cy="359"/>
            </a:xfrm>
          </p:grpSpPr>
          <p:sp>
            <p:nvSpPr>
              <p:cNvPr id="229" name="Freeform 45">
                <a:extLst>
                  <a:ext uri="{FF2B5EF4-FFF2-40B4-BE49-F238E27FC236}">
                    <a16:creationId xmlns:a16="http://schemas.microsoft.com/office/drawing/2014/main" id="{67CA1BCA-A710-4409-AA17-3A827829AD1E}"/>
                  </a:ext>
                </a:extLst>
              </p:cNvPr>
              <p:cNvSpPr>
                <a:spLocks/>
              </p:cNvSpPr>
              <p:nvPr/>
            </p:nvSpPr>
            <p:spPr bwMode="auto">
              <a:xfrm>
                <a:off x="3059" y="2490"/>
                <a:ext cx="142" cy="47"/>
              </a:xfrm>
              <a:custGeom>
                <a:avLst/>
                <a:gdLst>
                  <a:gd name="T0" fmla="*/ 36 w 36"/>
                  <a:gd name="T1" fmla="*/ 12 h 12"/>
                  <a:gd name="T2" fmla="*/ 0 w 36"/>
                  <a:gd name="T3" fmla="*/ 12 h 12"/>
                  <a:gd name="T4" fmla="*/ 0 w 36"/>
                  <a:gd name="T5" fmla="*/ 8 h 12"/>
                  <a:gd name="T6" fmla="*/ 8 w 36"/>
                  <a:gd name="T7" fmla="*/ 0 h 12"/>
                  <a:gd name="T8" fmla="*/ 28 w 36"/>
                  <a:gd name="T9" fmla="*/ 0 h 12"/>
                  <a:gd name="T10" fmla="*/ 36 w 36"/>
                  <a:gd name="T11" fmla="*/ 8 h 12"/>
                  <a:gd name="T12" fmla="*/ 36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12"/>
                    </a:moveTo>
                    <a:cubicBezTo>
                      <a:pt x="0" y="12"/>
                      <a:pt x="0" y="12"/>
                      <a:pt x="0" y="12"/>
                    </a:cubicBezTo>
                    <a:cubicBezTo>
                      <a:pt x="0" y="8"/>
                      <a:pt x="0" y="8"/>
                      <a:pt x="0" y="8"/>
                    </a:cubicBezTo>
                    <a:cubicBezTo>
                      <a:pt x="0" y="4"/>
                      <a:pt x="4" y="0"/>
                      <a:pt x="8" y="0"/>
                    </a:cubicBezTo>
                    <a:cubicBezTo>
                      <a:pt x="28" y="0"/>
                      <a:pt x="28" y="0"/>
                      <a:pt x="28" y="0"/>
                    </a:cubicBezTo>
                    <a:cubicBezTo>
                      <a:pt x="32" y="0"/>
                      <a:pt x="36" y="4"/>
                      <a:pt x="36" y="8"/>
                    </a:cubicBezTo>
                    <a:lnTo>
                      <a:pt x="36" y="12"/>
                    </a:lnTo>
                    <a:close/>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230" name="Freeform 46">
                <a:extLst>
                  <a:ext uri="{FF2B5EF4-FFF2-40B4-BE49-F238E27FC236}">
                    <a16:creationId xmlns:a16="http://schemas.microsoft.com/office/drawing/2014/main" id="{ACB7DE73-36CC-40B3-B392-71C0B1A319F4}"/>
                  </a:ext>
                </a:extLst>
              </p:cNvPr>
              <p:cNvSpPr>
                <a:spLocks/>
              </p:cNvSpPr>
              <p:nvPr/>
            </p:nvSpPr>
            <p:spPr bwMode="auto">
              <a:xfrm>
                <a:off x="2996" y="2521"/>
                <a:ext cx="268" cy="328"/>
              </a:xfrm>
              <a:custGeom>
                <a:avLst/>
                <a:gdLst>
                  <a:gd name="T0" fmla="*/ 237 w 268"/>
                  <a:gd name="T1" fmla="*/ 0 h 328"/>
                  <a:gd name="T2" fmla="*/ 268 w 268"/>
                  <a:gd name="T3" fmla="*/ 0 h 328"/>
                  <a:gd name="T4" fmla="*/ 268 w 268"/>
                  <a:gd name="T5" fmla="*/ 328 h 328"/>
                  <a:gd name="T6" fmla="*/ 0 w 268"/>
                  <a:gd name="T7" fmla="*/ 328 h 328"/>
                  <a:gd name="T8" fmla="*/ 0 w 268"/>
                  <a:gd name="T9" fmla="*/ 0 h 328"/>
                  <a:gd name="T10" fmla="*/ 32 w 268"/>
                  <a:gd name="T11" fmla="*/ 0 h 328"/>
                </a:gdLst>
                <a:ahLst/>
                <a:cxnLst>
                  <a:cxn ang="0">
                    <a:pos x="T0" y="T1"/>
                  </a:cxn>
                  <a:cxn ang="0">
                    <a:pos x="T2" y="T3"/>
                  </a:cxn>
                  <a:cxn ang="0">
                    <a:pos x="T4" y="T5"/>
                  </a:cxn>
                  <a:cxn ang="0">
                    <a:pos x="T6" y="T7"/>
                  </a:cxn>
                  <a:cxn ang="0">
                    <a:pos x="T8" y="T9"/>
                  </a:cxn>
                  <a:cxn ang="0">
                    <a:pos x="T10" y="T11"/>
                  </a:cxn>
                </a:cxnLst>
                <a:rect l="0" t="0" r="r" b="b"/>
                <a:pathLst>
                  <a:path w="268" h="328">
                    <a:moveTo>
                      <a:pt x="237" y="0"/>
                    </a:moveTo>
                    <a:lnTo>
                      <a:pt x="268" y="0"/>
                    </a:lnTo>
                    <a:lnTo>
                      <a:pt x="268" y="328"/>
                    </a:lnTo>
                    <a:lnTo>
                      <a:pt x="0" y="328"/>
                    </a:lnTo>
                    <a:lnTo>
                      <a:pt x="0" y="0"/>
                    </a:lnTo>
                    <a:lnTo>
                      <a:pt x="32"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231" name="Freeform 47">
                <a:extLst>
                  <a:ext uri="{FF2B5EF4-FFF2-40B4-BE49-F238E27FC236}">
                    <a16:creationId xmlns:a16="http://schemas.microsoft.com/office/drawing/2014/main" id="{70E465B1-4B03-45F5-A4C9-60A0423BDFDF}"/>
                  </a:ext>
                </a:extLst>
              </p:cNvPr>
              <p:cNvSpPr>
                <a:spLocks/>
              </p:cNvSpPr>
              <p:nvPr/>
            </p:nvSpPr>
            <p:spPr bwMode="auto">
              <a:xfrm>
                <a:off x="3028" y="2615"/>
                <a:ext cx="78" cy="47"/>
              </a:xfrm>
              <a:custGeom>
                <a:avLst/>
                <a:gdLst>
                  <a:gd name="T0" fmla="*/ 0 w 78"/>
                  <a:gd name="T1" fmla="*/ 15 h 47"/>
                  <a:gd name="T2" fmla="*/ 31 w 78"/>
                  <a:gd name="T3" fmla="*/ 47 h 47"/>
                  <a:gd name="T4" fmla="*/ 78 w 78"/>
                  <a:gd name="T5" fmla="*/ 0 h 47"/>
                </a:gdLst>
                <a:ahLst/>
                <a:cxnLst>
                  <a:cxn ang="0">
                    <a:pos x="T0" y="T1"/>
                  </a:cxn>
                  <a:cxn ang="0">
                    <a:pos x="T2" y="T3"/>
                  </a:cxn>
                  <a:cxn ang="0">
                    <a:pos x="T4" y="T5"/>
                  </a:cxn>
                </a:cxnLst>
                <a:rect l="0" t="0" r="r" b="b"/>
                <a:pathLst>
                  <a:path w="78" h="47">
                    <a:moveTo>
                      <a:pt x="0" y="15"/>
                    </a:moveTo>
                    <a:lnTo>
                      <a:pt x="31" y="47"/>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232" name="Line 48">
                <a:extLst>
                  <a:ext uri="{FF2B5EF4-FFF2-40B4-BE49-F238E27FC236}">
                    <a16:creationId xmlns:a16="http://schemas.microsoft.com/office/drawing/2014/main" id="{E1C24694-0EE7-4FE3-8DFE-A05D48E83B89}"/>
                  </a:ext>
                </a:extLst>
              </p:cNvPr>
              <p:cNvSpPr>
                <a:spLocks noChangeShapeType="1"/>
              </p:cNvSpPr>
              <p:nvPr/>
            </p:nvSpPr>
            <p:spPr bwMode="auto">
              <a:xfrm>
                <a:off x="3154" y="2646"/>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233" name="Freeform 49">
                <a:extLst>
                  <a:ext uri="{FF2B5EF4-FFF2-40B4-BE49-F238E27FC236}">
                    <a16:creationId xmlns:a16="http://schemas.microsoft.com/office/drawing/2014/main" id="{211DDAF6-7017-4EA8-B7EE-23E1925BE913}"/>
                  </a:ext>
                </a:extLst>
              </p:cNvPr>
              <p:cNvSpPr>
                <a:spLocks/>
              </p:cNvSpPr>
              <p:nvPr/>
            </p:nvSpPr>
            <p:spPr bwMode="auto">
              <a:xfrm>
                <a:off x="3028" y="2709"/>
                <a:ext cx="78" cy="46"/>
              </a:xfrm>
              <a:custGeom>
                <a:avLst/>
                <a:gdLst>
                  <a:gd name="T0" fmla="*/ 0 w 78"/>
                  <a:gd name="T1" fmla="*/ 15 h 46"/>
                  <a:gd name="T2" fmla="*/ 31 w 78"/>
                  <a:gd name="T3" fmla="*/ 46 h 46"/>
                  <a:gd name="T4" fmla="*/ 78 w 78"/>
                  <a:gd name="T5" fmla="*/ 0 h 46"/>
                </a:gdLst>
                <a:ahLst/>
                <a:cxnLst>
                  <a:cxn ang="0">
                    <a:pos x="T0" y="T1"/>
                  </a:cxn>
                  <a:cxn ang="0">
                    <a:pos x="T2" y="T3"/>
                  </a:cxn>
                  <a:cxn ang="0">
                    <a:pos x="T4" y="T5"/>
                  </a:cxn>
                </a:cxnLst>
                <a:rect l="0" t="0" r="r" b="b"/>
                <a:pathLst>
                  <a:path w="78" h="46">
                    <a:moveTo>
                      <a:pt x="0" y="15"/>
                    </a:moveTo>
                    <a:lnTo>
                      <a:pt x="31" y="46"/>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234" name="Line 50">
                <a:extLst>
                  <a:ext uri="{FF2B5EF4-FFF2-40B4-BE49-F238E27FC236}">
                    <a16:creationId xmlns:a16="http://schemas.microsoft.com/office/drawing/2014/main" id="{5E36E8DA-31A3-4479-B450-610AA6439EAE}"/>
                  </a:ext>
                </a:extLst>
              </p:cNvPr>
              <p:cNvSpPr>
                <a:spLocks noChangeShapeType="1"/>
              </p:cNvSpPr>
              <p:nvPr/>
            </p:nvSpPr>
            <p:spPr bwMode="auto">
              <a:xfrm>
                <a:off x="3154" y="2740"/>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250" name="Group 249">
            <a:extLst>
              <a:ext uri="{FF2B5EF4-FFF2-40B4-BE49-F238E27FC236}">
                <a16:creationId xmlns:a16="http://schemas.microsoft.com/office/drawing/2014/main" id="{56CE69C4-4F37-4630-840C-6A544B1D1C4A}"/>
              </a:ext>
            </a:extLst>
          </p:cNvPr>
          <p:cNvGrpSpPr/>
          <p:nvPr/>
        </p:nvGrpSpPr>
        <p:grpSpPr>
          <a:xfrm>
            <a:off x="6100509" y="4610436"/>
            <a:ext cx="741246" cy="741246"/>
            <a:chOff x="6100509" y="4610436"/>
            <a:chExt cx="741246" cy="741246"/>
          </a:xfrm>
        </p:grpSpPr>
        <p:sp>
          <p:nvSpPr>
            <p:cNvPr id="244" name="Ellipse 60">
              <a:extLst>
                <a:ext uri="{FF2B5EF4-FFF2-40B4-BE49-F238E27FC236}">
                  <a16:creationId xmlns:a16="http://schemas.microsoft.com/office/drawing/2014/main" id="{4E29BA90-E170-4A4F-87BD-111CC4CFCAA1}"/>
                </a:ext>
              </a:extLst>
            </p:cNvPr>
            <p:cNvSpPr/>
            <p:nvPr/>
          </p:nvSpPr>
          <p:spPr>
            <a:xfrm>
              <a:off x="6100509"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white"/>
                </a:solidFill>
                <a:effectLst/>
                <a:uLnTx/>
                <a:uFillTx/>
                <a:latin typeface="Arial"/>
                <a:ea typeface="+mn-ea"/>
                <a:cs typeface="+mn-cs"/>
              </a:endParaRPr>
            </a:p>
          </p:txBody>
        </p:sp>
        <p:grpSp>
          <p:nvGrpSpPr>
            <p:cNvPr id="114" name="Group 19">
              <a:extLst>
                <a:ext uri="{FF2B5EF4-FFF2-40B4-BE49-F238E27FC236}">
                  <a16:creationId xmlns:a16="http://schemas.microsoft.com/office/drawing/2014/main" id="{9DF58B0E-B734-43DE-B791-DDC26E110519}"/>
                </a:ext>
              </a:extLst>
            </p:cNvPr>
            <p:cNvGrpSpPr>
              <a:grpSpLocks noChangeAspect="1"/>
            </p:cNvGrpSpPr>
            <p:nvPr/>
          </p:nvGrpSpPr>
          <p:grpSpPr bwMode="auto">
            <a:xfrm>
              <a:off x="6258362" y="4739118"/>
              <a:ext cx="425541" cy="426733"/>
              <a:chOff x="5448" y="2047"/>
              <a:chExt cx="357" cy="358"/>
            </a:xfrm>
          </p:grpSpPr>
          <p:sp>
            <p:nvSpPr>
              <p:cNvPr id="115" name="Freeform 20">
                <a:extLst>
                  <a:ext uri="{FF2B5EF4-FFF2-40B4-BE49-F238E27FC236}">
                    <a16:creationId xmlns:a16="http://schemas.microsoft.com/office/drawing/2014/main" id="{8F7179F3-BAEA-42C4-9BBE-F3EEDE650922}"/>
                  </a:ext>
                </a:extLst>
              </p:cNvPr>
              <p:cNvSpPr>
                <a:spLocks/>
              </p:cNvSpPr>
              <p:nvPr/>
            </p:nvSpPr>
            <p:spPr bwMode="auto">
              <a:xfrm>
                <a:off x="5541" y="2218"/>
                <a:ext cx="78" cy="125"/>
              </a:xfrm>
              <a:custGeom>
                <a:avLst/>
                <a:gdLst>
                  <a:gd name="T0" fmla="*/ 0 w 20"/>
                  <a:gd name="T1" fmla="*/ 24 h 32"/>
                  <a:gd name="T2" fmla="*/ 0 w 20"/>
                  <a:gd name="T3" fmla="*/ 24 h 32"/>
                  <a:gd name="T4" fmla="*/ 8 w 20"/>
                  <a:gd name="T5" fmla="*/ 32 h 32"/>
                  <a:gd name="T6" fmla="*/ 12 w 20"/>
                  <a:gd name="T7" fmla="*/ 32 h 32"/>
                  <a:gd name="T8" fmla="*/ 20 w 20"/>
                  <a:gd name="T9" fmla="*/ 24 h 32"/>
                  <a:gd name="T10" fmla="*/ 20 w 20"/>
                  <a:gd name="T11" fmla="*/ 24 h 32"/>
                  <a:gd name="T12" fmla="*/ 20 w 20"/>
                  <a:gd name="T13" fmla="*/ 24 h 32"/>
                  <a:gd name="T14" fmla="*/ 12 w 20"/>
                  <a:gd name="T15" fmla="*/ 16 h 32"/>
                  <a:gd name="T16" fmla="*/ 8 w 20"/>
                  <a:gd name="T17" fmla="*/ 16 h 32"/>
                  <a:gd name="T18" fmla="*/ 12 w 20"/>
                  <a:gd name="T19" fmla="*/ 16 h 32"/>
                  <a:gd name="T20" fmla="*/ 20 w 20"/>
                  <a:gd name="T21" fmla="*/ 8 h 32"/>
                  <a:gd name="T22" fmla="*/ 20 w 20"/>
                  <a:gd name="T23" fmla="*/ 8 h 32"/>
                  <a:gd name="T24" fmla="*/ 20 w 20"/>
                  <a:gd name="T25" fmla="*/ 8 h 32"/>
                  <a:gd name="T26" fmla="*/ 12 w 20"/>
                  <a:gd name="T27" fmla="*/ 0 h 32"/>
                  <a:gd name="T28" fmla="*/ 8 w 20"/>
                  <a:gd name="T29" fmla="*/ 0 h 32"/>
                  <a:gd name="T30" fmla="*/ 0 w 20"/>
                  <a:gd name="T31" fmla="*/ 8 h 32"/>
                  <a:gd name="T32" fmla="*/ 0 w 20"/>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2">
                    <a:moveTo>
                      <a:pt x="0" y="24"/>
                    </a:moveTo>
                    <a:cubicBezTo>
                      <a:pt x="0" y="24"/>
                      <a:pt x="0" y="24"/>
                      <a:pt x="0" y="24"/>
                    </a:cubicBezTo>
                    <a:cubicBezTo>
                      <a:pt x="0" y="28"/>
                      <a:pt x="4" y="32"/>
                      <a:pt x="8" y="32"/>
                    </a:cubicBezTo>
                    <a:cubicBezTo>
                      <a:pt x="12" y="32"/>
                      <a:pt x="12" y="32"/>
                      <a:pt x="12" y="32"/>
                    </a:cubicBezTo>
                    <a:cubicBezTo>
                      <a:pt x="16" y="32"/>
                      <a:pt x="20" y="28"/>
                      <a:pt x="20" y="24"/>
                    </a:cubicBezTo>
                    <a:cubicBezTo>
                      <a:pt x="20" y="24"/>
                      <a:pt x="20" y="24"/>
                      <a:pt x="20" y="24"/>
                    </a:cubicBezTo>
                    <a:cubicBezTo>
                      <a:pt x="20" y="24"/>
                      <a:pt x="20" y="24"/>
                      <a:pt x="20" y="24"/>
                    </a:cubicBezTo>
                    <a:cubicBezTo>
                      <a:pt x="20" y="20"/>
                      <a:pt x="16" y="16"/>
                      <a:pt x="12" y="16"/>
                    </a:cubicBezTo>
                    <a:cubicBezTo>
                      <a:pt x="8" y="16"/>
                      <a:pt x="8" y="16"/>
                      <a:pt x="8" y="16"/>
                    </a:cubicBezTo>
                    <a:cubicBezTo>
                      <a:pt x="12" y="16"/>
                      <a:pt x="12" y="16"/>
                      <a:pt x="12" y="16"/>
                    </a:cubicBezTo>
                    <a:cubicBezTo>
                      <a:pt x="16" y="16"/>
                      <a:pt x="20" y="12"/>
                      <a:pt x="20" y="8"/>
                    </a:cubicBezTo>
                    <a:cubicBezTo>
                      <a:pt x="20" y="8"/>
                      <a:pt x="20" y="8"/>
                      <a:pt x="20" y="8"/>
                    </a:cubicBezTo>
                    <a:cubicBezTo>
                      <a:pt x="20" y="8"/>
                      <a:pt x="20" y="8"/>
                      <a:pt x="20" y="8"/>
                    </a:cubicBezTo>
                    <a:cubicBezTo>
                      <a:pt x="20" y="4"/>
                      <a:pt x="16" y="0"/>
                      <a:pt x="12" y="0"/>
                    </a:cubicBezTo>
                    <a:cubicBezTo>
                      <a:pt x="8" y="0"/>
                      <a:pt x="8" y="0"/>
                      <a:pt x="8" y="0"/>
                    </a:cubicBezTo>
                    <a:cubicBezTo>
                      <a:pt x="4" y="0"/>
                      <a:pt x="0" y="4"/>
                      <a:pt x="0" y="8"/>
                    </a:cubicBezTo>
                    <a:cubicBezTo>
                      <a:pt x="0" y="8"/>
                      <a:pt x="0" y="8"/>
                      <a:pt x="0" y="8"/>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16" name="Freeform 21">
                <a:extLst>
                  <a:ext uri="{FF2B5EF4-FFF2-40B4-BE49-F238E27FC236}">
                    <a16:creationId xmlns:a16="http://schemas.microsoft.com/office/drawing/2014/main" id="{FC0E18B7-6BD3-42EB-BBE5-22D0B6FF8C0C}"/>
                  </a:ext>
                </a:extLst>
              </p:cNvPr>
              <p:cNvSpPr>
                <a:spLocks/>
              </p:cNvSpPr>
              <p:nvPr/>
            </p:nvSpPr>
            <p:spPr bwMode="auto">
              <a:xfrm>
                <a:off x="5448" y="2094"/>
                <a:ext cx="357" cy="311"/>
              </a:xfrm>
              <a:custGeom>
                <a:avLst/>
                <a:gdLst>
                  <a:gd name="T0" fmla="*/ 88 w 92"/>
                  <a:gd name="T1" fmla="*/ 80 h 80"/>
                  <a:gd name="T2" fmla="*/ 4 w 92"/>
                  <a:gd name="T3" fmla="*/ 80 h 80"/>
                  <a:gd name="T4" fmla="*/ 0 w 92"/>
                  <a:gd name="T5" fmla="*/ 76 h 80"/>
                  <a:gd name="T6" fmla="*/ 0 w 92"/>
                  <a:gd name="T7" fmla="*/ 4 h 80"/>
                  <a:gd name="T8" fmla="*/ 4 w 92"/>
                  <a:gd name="T9" fmla="*/ 0 h 80"/>
                  <a:gd name="T10" fmla="*/ 88 w 92"/>
                  <a:gd name="T11" fmla="*/ 0 h 80"/>
                  <a:gd name="T12" fmla="*/ 92 w 92"/>
                  <a:gd name="T13" fmla="*/ 4 h 80"/>
                  <a:gd name="T14" fmla="*/ 92 w 92"/>
                  <a:gd name="T15" fmla="*/ 76 h 80"/>
                  <a:gd name="T16" fmla="*/ 88 w 92"/>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8" y="80"/>
                    </a:moveTo>
                    <a:cubicBezTo>
                      <a:pt x="4" y="80"/>
                      <a:pt x="4" y="80"/>
                      <a:pt x="4" y="80"/>
                    </a:cubicBezTo>
                    <a:cubicBezTo>
                      <a:pt x="2" y="80"/>
                      <a:pt x="0" y="78"/>
                      <a:pt x="0" y="76"/>
                    </a:cubicBezTo>
                    <a:cubicBezTo>
                      <a:pt x="0" y="4"/>
                      <a:pt x="0" y="4"/>
                      <a:pt x="0" y="4"/>
                    </a:cubicBezTo>
                    <a:cubicBezTo>
                      <a:pt x="0" y="2"/>
                      <a:pt x="2" y="0"/>
                      <a:pt x="4" y="0"/>
                    </a:cubicBezTo>
                    <a:cubicBezTo>
                      <a:pt x="88" y="0"/>
                      <a:pt x="88" y="0"/>
                      <a:pt x="88" y="0"/>
                    </a:cubicBezTo>
                    <a:cubicBezTo>
                      <a:pt x="90" y="0"/>
                      <a:pt x="92" y="2"/>
                      <a:pt x="92" y="4"/>
                    </a:cubicBezTo>
                    <a:cubicBezTo>
                      <a:pt x="92" y="76"/>
                      <a:pt x="92" y="76"/>
                      <a:pt x="92" y="76"/>
                    </a:cubicBezTo>
                    <a:cubicBezTo>
                      <a:pt x="92" y="78"/>
                      <a:pt x="90" y="80"/>
                      <a:pt x="88" y="80"/>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17" name="Line 22">
                <a:extLst>
                  <a:ext uri="{FF2B5EF4-FFF2-40B4-BE49-F238E27FC236}">
                    <a16:creationId xmlns:a16="http://schemas.microsoft.com/office/drawing/2014/main" id="{F3A640B4-46F0-4409-A73E-B9E81059C66E}"/>
                  </a:ext>
                </a:extLst>
              </p:cNvPr>
              <p:cNvSpPr>
                <a:spLocks noChangeShapeType="1"/>
              </p:cNvSpPr>
              <p:nvPr/>
            </p:nvSpPr>
            <p:spPr bwMode="auto">
              <a:xfrm>
                <a:off x="5448" y="2172"/>
                <a:ext cx="357"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18" name="Line 23">
                <a:extLst>
                  <a:ext uri="{FF2B5EF4-FFF2-40B4-BE49-F238E27FC236}">
                    <a16:creationId xmlns:a16="http://schemas.microsoft.com/office/drawing/2014/main" id="{E25A87EA-1CFB-4C4A-8E69-B2D4AD89BE41}"/>
                  </a:ext>
                </a:extLst>
              </p:cNvPr>
              <p:cNvSpPr>
                <a:spLocks noChangeShapeType="1"/>
              </p:cNvSpPr>
              <p:nvPr/>
            </p:nvSpPr>
            <p:spPr bwMode="auto">
              <a:xfrm>
                <a:off x="5743"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19" name="Line 24">
                <a:extLst>
                  <a:ext uri="{FF2B5EF4-FFF2-40B4-BE49-F238E27FC236}">
                    <a16:creationId xmlns:a16="http://schemas.microsoft.com/office/drawing/2014/main" id="{43E117CF-B6A4-4128-8A9D-B814D692EB4A}"/>
                  </a:ext>
                </a:extLst>
              </p:cNvPr>
              <p:cNvSpPr>
                <a:spLocks noChangeShapeType="1"/>
              </p:cNvSpPr>
              <p:nvPr/>
            </p:nvSpPr>
            <p:spPr bwMode="auto">
              <a:xfrm>
                <a:off x="5510"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20" name="Freeform 25">
                <a:extLst>
                  <a:ext uri="{FF2B5EF4-FFF2-40B4-BE49-F238E27FC236}">
                    <a16:creationId xmlns:a16="http://schemas.microsoft.com/office/drawing/2014/main" id="{D2A52365-6044-4B9E-9706-C7EE8F9C39AF}"/>
                  </a:ext>
                </a:extLst>
              </p:cNvPr>
              <p:cNvSpPr>
                <a:spLocks/>
              </p:cNvSpPr>
              <p:nvPr/>
            </p:nvSpPr>
            <p:spPr bwMode="auto">
              <a:xfrm>
                <a:off x="5665" y="2218"/>
                <a:ext cx="31" cy="125"/>
              </a:xfrm>
              <a:custGeom>
                <a:avLst/>
                <a:gdLst>
                  <a:gd name="T0" fmla="*/ 31 w 31"/>
                  <a:gd name="T1" fmla="*/ 125 h 125"/>
                  <a:gd name="T2" fmla="*/ 31 w 31"/>
                  <a:gd name="T3" fmla="*/ 0 h 125"/>
                  <a:gd name="T4" fmla="*/ 0 w 31"/>
                  <a:gd name="T5" fmla="*/ 31 h 125"/>
                </a:gdLst>
                <a:ahLst/>
                <a:cxnLst>
                  <a:cxn ang="0">
                    <a:pos x="T0" y="T1"/>
                  </a:cxn>
                  <a:cxn ang="0">
                    <a:pos x="T2" y="T3"/>
                  </a:cxn>
                  <a:cxn ang="0">
                    <a:pos x="T4" y="T5"/>
                  </a:cxn>
                </a:cxnLst>
                <a:rect l="0" t="0" r="r" b="b"/>
                <a:pathLst>
                  <a:path w="31" h="125">
                    <a:moveTo>
                      <a:pt x="31" y="125"/>
                    </a:moveTo>
                    <a:lnTo>
                      <a:pt x="31" y="0"/>
                    </a:lnTo>
                    <a:lnTo>
                      <a:pt x="0" y="31"/>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28" name="Group 27">
            <a:extLst>
              <a:ext uri="{FF2B5EF4-FFF2-40B4-BE49-F238E27FC236}">
                <a16:creationId xmlns:a16="http://schemas.microsoft.com/office/drawing/2014/main" id="{22D8010E-F780-4324-9F13-54DEF6D18A51}"/>
              </a:ext>
            </a:extLst>
          </p:cNvPr>
          <p:cNvGrpSpPr/>
          <p:nvPr/>
        </p:nvGrpSpPr>
        <p:grpSpPr>
          <a:xfrm>
            <a:off x="407988" y="4610436"/>
            <a:ext cx="741246" cy="741246"/>
            <a:chOff x="407988" y="4610436"/>
            <a:chExt cx="741246" cy="741246"/>
          </a:xfrm>
        </p:grpSpPr>
        <p:sp>
          <p:nvSpPr>
            <p:cNvPr id="247" name="Ellipse 60">
              <a:extLst>
                <a:ext uri="{FF2B5EF4-FFF2-40B4-BE49-F238E27FC236}">
                  <a16:creationId xmlns:a16="http://schemas.microsoft.com/office/drawing/2014/main" id="{75883A40-F435-4FAB-947E-3B335A924667}"/>
                </a:ext>
              </a:extLst>
            </p:cNvPr>
            <p:cNvSpPr/>
            <p:nvPr/>
          </p:nvSpPr>
          <p:spPr>
            <a:xfrm>
              <a:off x="407988"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white"/>
                </a:solidFill>
                <a:effectLst/>
                <a:uLnTx/>
                <a:uFillTx/>
                <a:latin typeface="Arial"/>
                <a:ea typeface="+mn-ea"/>
                <a:cs typeface="+mn-cs"/>
              </a:endParaRPr>
            </a:p>
          </p:txBody>
        </p:sp>
        <p:grpSp>
          <p:nvGrpSpPr>
            <p:cNvPr id="121" name="Group 41">
              <a:extLst>
                <a:ext uri="{FF2B5EF4-FFF2-40B4-BE49-F238E27FC236}">
                  <a16:creationId xmlns:a16="http://schemas.microsoft.com/office/drawing/2014/main" id="{69CE6579-925A-4198-8BD0-781C05B5A776}"/>
                </a:ext>
              </a:extLst>
            </p:cNvPr>
            <p:cNvGrpSpPr>
              <a:grpSpLocks noChangeAspect="1"/>
            </p:cNvGrpSpPr>
            <p:nvPr/>
          </p:nvGrpSpPr>
          <p:grpSpPr bwMode="auto">
            <a:xfrm>
              <a:off x="554238" y="4721694"/>
              <a:ext cx="476524" cy="477122"/>
              <a:chOff x="5380" y="106"/>
              <a:chExt cx="798" cy="799"/>
            </a:xfrm>
          </p:grpSpPr>
          <p:sp>
            <p:nvSpPr>
              <p:cNvPr id="122" name="Freeform 42">
                <a:extLst>
                  <a:ext uri="{FF2B5EF4-FFF2-40B4-BE49-F238E27FC236}">
                    <a16:creationId xmlns:a16="http://schemas.microsoft.com/office/drawing/2014/main" id="{E4060558-67B5-40C3-BBBD-5B72B9760E27}"/>
                  </a:ext>
                </a:extLst>
              </p:cNvPr>
              <p:cNvSpPr>
                <a:spLocks/>
              </p:cNvSpPr>
              <p:nvPr/>
            </p:nvSpPr>
            <p:spPr bwMode="auto">
              <a:xfrm>
                <a:off x="5380" y="208"/>
                <a:ext cx="697" cy="697"/>
              </a:xfrm>
              <a:custGeom>
                <a:avLst/>
                <a:gdLst>
                  <a:gd name="T0" fmla="*/ 173 w 337"/>
                  <a:gd name="T1" fmla="*/ 0 h 337"/>
                  <a:gd name="T2" fmla="*/ 11 w 337"/>
                  <a:gd name="T3" fmla="*/ 182 h 337"/>
                  <a:gd name="T4" fmla="*/ 155 w 337"/>
                  <a:gd name="T5" fmla="*/ 326 h 337"/>
                  <a:gd name="T6" fmla="*/ 337 w 337"/>
                  <a:gd name="T7" fmla="*/ 164 h 337"/>
                  <a:gd name="T8" fmla="*/ 173 w 337"/>
                  <a:gd name="T9" fmla="*/ 164 h 337"/>
                  <a:gd name="T10" fmla="*/ 173 w 337"/>
                  <a:gd name="T11" fmla="*/ 0 h 337"/>
                </a:gdLst>
                <a:ahLst/>
                <a:cxnLst>
                  <a:cxn ang="0">
                    <a:pos x="T0" y="T1"/>
                  </a:cxn>
                  <a:cxn ang="0">
                    <a:pos x="T2" y="T3"/>
                  </a:cxn>
                  <a:cxn ang="0">
                    <a:pos x="T4" y="T5"/>
                  </a:cxn>
                  <a:cxn ang="0">
                    <a:pos x="T6" y="T7"/>
                  </a:cxn>
                  <a:cxn ang="0">
                    <a:pos x="T8" y="T9"/>
                  </a:cxn>
                  <a:cxn ang="0">
                    <a:pos x="T10" y="T11"/>
                  </a:cxn>
                </a:cxnLst>
                <a:rect l="0" t="0" r="r" b="b"/>
                <a:pathLst>
                  <a:path w="337" h="337">
                    <a:moveTo>
                      <a:pt x="173" y="0"/>
                    </a:moveTo>
                    <a:cubicBezTo>
                      <a:pt x="77" y="0"/>
                      <a:pt x="0" y="84"/>
                      <a:pt x="11" y="182"/>
                    </a:cubicBezTo>
                    <a:cubicBezTo>
                      <a:pt x="19" y="257"/>
                      <a:pt x="80" y="318"/>
                      <a:pt x="155" y="326"/>
                    </a:cubicBezTo>
                    <a:cubicBezTo>
                      <a:pt x="253" y="337"/>
                      <a:pt x="337" y="260"/>
                      <a:pt x="337" y="164"/>
                    </a:cubicBezTo>
                    <a:cubicBezTo>
                      <a:pt x="173" y="164"/>
                      <a:pt x="173" y="164"/>
                      <a:pt x="173" y="164"/>
                    </a:cubicBezTo>
                    <a:lnTo>
                      <a:pt x="173" y="0"/>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23" name="Freeform 43">
                <a:extLst>
                  <a:ext uri="{FF2B5EF4-FFF2-40B4-BE49-F238E27FC236}">
                    <a16:creationId xmlns:a16="http://schemas.microsoft.com/office/drawing/2014/main" id="{719CCF36-8D1D-4468-9BEC-8A074132DD22}"/>
                  </a:ext>
                </a:extLst>
              </p:cNvPr>
              <p:cNvSpPr>
                <a:spLocks/>
              </p:cNvSpPr>
              <p:nvPr/>
            </p:nvSpPr>
            <p:spPr bwMode="auto">
              <a:xfrm>
                <a:off x="5841" y="106"/>
                <a:ext cx="337" cy="337"/>
              </a:xfrm>
              <a:custGeom>
                <a:avLst/>
                <a:gdLst>
                  <a:gd name="T0" fmla="*/ 0 w 163"/>
                  <a:gd name="T1" fmla="*/ 163 h 163"/>
                  <a:gd name="T2" fmla="*/ 163 w 163"/>
                  <a:gd name="T3" fmla="*/ 163 h 163"/>
                  <a:gd name="T4" fmla="*/ 0 w 163"/>
                  <a:gd name="T5" fmla="*/ 0 h 163"/>
                  <a:gd name="T6" fmla="*/ 0 w 163"/>
                  <a:gd name="T7" fmla="*/ 163 h 163"/>
                </a:gdLst>
                <a:ahLst/>
                <a:cxnLst>
                  <a:cxn ang="0">
                    <a:pos x="T0" y="T1"/>
                  </a:cxn>
                  <a:cxn ang="0">
                    <a:pos x="T2" y="T3"/>
                  </a:cxn>
                  <a:cxn ang="0">
                    <a:pos x="T4" y="T5"/>
                  </a:cxn>
                  <a:cxn ang="0">
                    <a:pos x="T6" y="T7"/>
                  </a:cxn>
                </a:cxnLst>
                <a:rect l="0" t="0" r="r" b="b"/>
                <a:pathLst>
                  <a:path w="163" h="163">
                    <a:moveTo>
                      <a:pt x="0" y="163"/>
                    </a:moveTo>
                    <a:cubicBezTo>
                      <a:pt x="163" y="163"/>
                      <a:pt x="163" y="163"/>
                      <a:pt x="163" y="163"/>
                    </a:cubicBezTo>
                    <a:cubicBezTo>
                      <a:pt x="163" y="73"/>
                      <a:pt x="90" y="0"/>
                      <a:pt x="0" y="0"/>
                    </a:cubicBezTo>
                    <a:lnTo>
                      <a:pt x="0" y="163"/>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27" name="Group 26">
            <a:extLst>
              <a:ext uri="{FF2B5EF4-FFF2-40B4-BE49-F238E27FC236}">
                <a16:creationId xmlns:a16="http://schemas.microsoft.com/office/drawing/2014/main" id="{61E2F72B-9B06-47F7-A8C4-36539F88418B}"/>
              </a:ext>
            </a:extLst>
          </p:cNvPr>
          <p:cNvGrpSpPr/>
          <p:nvPr/>
        </p:nvGrpSpPr>
        <p:grpSpPr>
          <a:xfrm>
            <a:off x="407988" y="1642748"/>
            <a:ext cx="741246" cy="741246"/>
            <a:chOff x="407988" y="1642748"/>
            <a:chExt cx="741246" cy="741246"/>
          </a:xfrm>
        </p:grpSpPr>
        <p:sp>
          <p:nvSpPr>
            <p:cNvPr id="245" name="Ellipse 60">
              <a:extLst>
                <a:ext uri="{FF2B5EF4-FFF2-40B4-BE49-F238E27FC236}">
                  <a16:creationId xmlns:a16="http://schemas.microsoft.com/office/drawing/2014/main" id="{ADF6D461-3D47-46A3-99C9-214F03239CF4}"/>
                </a:ext>
              </a:extLst>
            </p:cNvPr>
            <p:cNvSpPr/>
            <p:nvPr/>
          </p:nvSpPr>
          <p:spPr>
            <a:xfrm>
              <a:off x="407988"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white"/>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E1BFED18-9C3D-46FB-903F-1E7BD1D4DC2D}"/>
                </a:ext>
              </a:extLst>
            </p:cNvPr>
            <p:cNvGrpSpPr/>
            <p:nvPr/>
          </p:nvGrpSpPr>
          <p:grpSpPr>
            <a:xfrm>
              <a:off x="536561" y="1777772"/>
              <a:ext cx="467474" cy="471199"/>
              <a:chOff x="-280784" y="1727394"/>
              <a:chExt cx="361897" cy="364781"/>
            </a:xfrm>
          </p:grpSpPr>
          <p:sp>
            <p:nvSpPr>
              <p:cNvPr id="138" name="Freeform 20">
                <a:extLst>
                  <a:ext uri="{FF2B5EF4-FFF2-40B4-BE49-F238E27FC236}">
                    <a16:creationId xmlns:a16="http://schemas.microsoft.com/office/drawing/2014/main" id="{4A5C2860-942A-45BF-9E31-9E94C4DC02BA}"/>
                  </a:ext>
                </a:extLst>
              </p:cNvPr>
              <p:cNvSpPr>
                <a:spLocks/>
              </p:cNvSpPr>
              <p:nvPr/>
            </p:nvSpPr>
            <p:spPr bwMode="auto">
              <a:xfrm>
                <a:off x="-207251" y="1874460"/>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39" name="Oval 21">
                <a:extLst>
                  <a:ext uri="{FF2B5EF4-FFF2-40B4-BE49-F238E27FC236}">
                    <a16:creationId xmlns:a16="http://schemas.microsoft.com/office/drawing/2014/main" id="{00328716-B4A4-4858-A913-579D68E1432B}"/>
                  </a:ext>
                </a:extLst>
              </p:cNvPr>
              <p:cNvSpPr>
                <a:spLocks noChangeArrowheads="1"/>
              </p:cNvSpPr>
              <p:nvPr/>
            </p:nvSpPr>
            <p:spPr bwMode="auto">
              <a:xfrm>
                <a:off x="-280784" y="1727394"/>
                <a:ext cx="269621" cy="269621"/>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40" name="Freeform 22">
                <a:extLst>
                  <a:ext uri="{FF2B5EF4-FFF2-40B4-BE49-F238E27FC236}">
                    <a16:creationId xmlns:a16="http://schemas.microsoft.com/office/drawing/2014/main" id="{63C7EF10-9D29-47CF-B13E-0618202628AB}"/>
                  </a:ext>
                </a:extLst>
              </p:cNvPr>
              <p:cNvSpPr>
                <a:spLocks/>
              </p:cNvSpPr>
              <p:nvPr/>
            </p:nvSpPr>
            <p:spPr bwMode="auto">
              <a:xfrm>
                <a:off x="-182740" y="1776416"/>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49" name="Freeform 31">
                <a:extLst>
                  <a:ext uri="{FF2B5EF4-FFF2-40B4-BE49-F238E27FC236}">
                    <a16:creationId xmlns:a16="http://schemas.microsoft.com/office/drawing/2014/main" id="{D5E00411-A534-44E2-9457-6B5576852470}"/>
                  </a:ext>
                </a:extLst>
              </p:cNvPr>
              <p:cNvSpPr>
                <a:spLocks/>
              </p:cNvSpPr>
              <p:nvPr/>
            </p:nvSpPr>
            <p:spPr bwMode="auto">
              <a:xfrm>
                <a:off x="-76045" y="1936458"/>
                <a:ext cx="157158" cy="155717"/>
              </a:xfrm>
              <a:custGeom>
                <a:avLst/>
                <a:gdLst>
                  <a:gd name="T0" fmla="*/ 14 w 51"/>
                  <a:gd name="T1" fmla="*/ 0 h 51"/>
                  <a:gd name="T2" fmla="*/ 48 w 51"/>
                  <a:gd name="T3" fmla="*/ 34 h 51"/>
                  <a:gd name="T4" fmla="*/ 48 w 51"/>
                  <a:gd name="T5" fmla="*/ 45 h 51"/>
                  <a:gd name="T6" fmla="*/ 45 w 51"/>
                  <a:gd name="T7" fmla="*/ 48 h 51"/>
                  <a:gd name="T8" fmla="*/ 34 w 51"/>
                  <a:gd name="T9" fmla="*/ 48 h 51"/>
                  <a:gd name="T10" fmla="*/ 0 w 51"/>
                  <a:gd name="T11" fmla="*/ 14 h 51"/>
                </a:gdLst>
                <a:ahLst/>
                <a:cxnLst>
                  <a:cxn ang="0">
                    <a:pos x="T0" y="T1"/>
                  </a:cxn>
                  <a:cxn ang="0">
                    <a:pos x="T2" y="T3"/>
                  </a:cxn>
                  <a:cxn ang="0">
                    <a:pos x="T4" y="T5"/>
                  </a:cxn>
                  <a:cxn ang="0">
                    <a:pos x="T6" y="T7"/>
                  </a:cxn>
                  <a:cxn ang="0">
                    <a:pos x="T8" y="T9"/>
                  </a:cxn>
                  <a:cxn ang="0">
                    <a:pos x="T10" y="T11"/>
                  </a:cxn>
                </a:cxnLst>
                <a:rect l="0" t="0" r="r" b="b"/>
                <a:pathLst>
                  <a:path w="51" h="51">
                    <a:moveTo>
                      <a:pt x="14" y="0"/>
                    </a:moveTo>
                    <a:cubicBezTo>
                      <a:pt x="48" y="34"/>
                      <a:pt x="48" y="34"/>
                      <a:pt x="48" y="34"/>
                    </a:cubicBezTo>
                    <a:cubicBezTo>
                      <a:pt x="51" y="37"/>
                      <a:pt x="51" y="42"/>
                      <a:pt x="48" y="45"/>
                    </a:cubicBezTo>
                    <a:cubicBezTo>
                      <a:pt x="45" y="48"/>
                      <a:pt x="45" y="48"/>
                      <a:pt x="45" y="48"/>
                    </a:cubicBezTo>
                    <a:cubicBezTo>
                      <a:pt x="42" y="51"/>
                      <a:pt x="37" y="51"/>
                      <a:pt x="34" y="48"/>
                    </a:cubicBezTo>
                    <a:cubicBezTo>
                      <a:pt x="0" y="14"/>
                      <a:pt x="0" y="14"/>
                      <a:pt x="0" y="1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26" name="Group 25">
            <a:extLst>
              <a:ext uri="{FF2B5EF4-FFF2-40B4-BE49-F238E27FC236}">
                <a16:creationId xmlns:a16="http://schemas.microsoft.com/office/drawing/2014/main" id="{7C358D8D-86FD-4864-AB4C-10A7CA6FD1EC}"/>
              </a:ext>
            </a:extLst>
          </p:cNvPr>
          <p:cNvGrpSpPr/>
          <p:nvPr/>
        </p:nvGrpSpPr>
        <p:grpSpPr>
          <a:xfrm>
            <a:off x="407988" y="3126592"/>
            <a:ext cx="741246" cy="741246"/>
            <a:chOff x="-1279867" y="3126592"/>
            <a:chExt cx="741246" cy="741246"/>
          </a:xfrm>
        </p:grpSpPr>
        <p:sp>
          <p:nvSpPr>
            <p:cNvPr id="248" name="Ellipse 60">
              <a:extLst>
                <a:ext uri="{FF2B5EF4-FFF2-40B4-BE49-F238E27FC236}">
                  <a16:creationId xmlns:a16="http://schemas.microsoft.com/office/drawing/2014/main" id="{30B8CB96-42FB-44BC-8587-56C0B1AD110D}"/>
                </a:ext>
              </a:extLst>
            </p:cNvPr>
            <p:cNvSpPr/>
            <p:nvPr/>
          </p:nvSpPr>
          <p:spPr>
            <a:xfrm>
              <a:off x="-1279867"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white"/>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FED01553-093A-4B7D-A2D9-1D4A6A17E94D}"/>
                </a:ext>
              </a:extLst>
            </p:cNvPr>
            <p:cNvGrpSpPr/>
            <p:nvPr/>
          </p:nvGrpSpPr>
          <p:grpSpPr>
            <a:xfrm>
              <a:off x="-1151707" y="3266393"/>
              <a:ext cx="484926" cy="461644"/>
              <a:chOff x="-323410" y="4022814"/>
              <a:chExt cx="382143" cy="363797"/>
            </a:xfrm>
          </p:grpSpPr>
          <p:grpSp>
            <p:nvGrpSpPr>
              <p:cNvPr id="8" name="Group 7">
                <a:extLst>
                  <a:ext uri="{FF2B5EF4-FFF2-40B4-BE49-F238E27FC236}">
                    <a16:creationId xmlns:a16="http://schemas.microsoft.com/office/drawing/2014/main" id="{41D52CEF-5EF6-43F3-9432-0740A48ACCCF}"/>
                  </a:ext>
                </a:extLst>
              </p:cNvPr>
              <p:cNvGrpSpPr/>
              <p:nvPr/>
            </p:nvGrpSpPr>
            <p:grpSpPr>
              <a:xfrm>
                <a:off x="-193616" y="4215034"/>
                <a:ext cx="122555" cy="171577"/>
                <a:chOff x="-193616" y="4215034"/>
                <a:chExt cx="122555" cy="171577"/>
              </a:xfrm>
            </p:grpSpPr>
            <p:sp>
              <p:nvSpPr>
                <p:cNvPr id="191" name="Freeform 20">
                  <a:extLst>
                    <a:ext uri="{FF2B5EF4-FFF2-40B4-BE49-F238E27FC236}">
                      <a16:creationId xmlns:a16="http://schemas.microsoft.com/office/drawing/2014/main" id="{8955A99D-1EB6-4AA5-8BFE-6B45425B9B3C}"/>
                    </a:ext>
                  </a:extLst>
                </p:cNvPr>
                <p:cNvSpPr>
                  <a:spLocks/>
                </p:cNvSpPr>
                <p:nvPr/>
              </p:nvSpPr>
              <p:spPr bwMode="auto">
                <a:xfrm>
                  <a:off x="-193616" y="4313078"/>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92" name="Freeform 22">
                  <a:extLst>
                    <a:ext uri="{FF2B5EF4-FFF2-40B4-BE49-F238E27FC236}">
                      <a16:creationId xmlns:a16="http://schemas.microsoft.com/office/drawing/2014/main" id="{C9365944-83F7-450B-8BD8-68A4DEDDAA8C}"/>
                    </a:ext>
                  </a:extLst>
                </p:cNvPr>
                <p:cNvSpPr>
                  <a:spLocks/>
                </p:cNvSpPr>
                <p:nvPr/>
              </p:nvSpPr>
              <p:spPr bwMode="auto">
                <a:xfrm>
                  <a:off x="-169105" y="4215034"/>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B8D6C0C5-595D-4A67-8A5F-E04B2EBFE295}"/>
                  </a:ext>
                </a:extLst>
              </p:cNvPr>
              <p:cNvGrpSpPr/>
              <p:nvPr/>
            </p:nvGrpSpPr>
            <p:grpSpPr>
              <a:xfrm>
                <a:off x="-323410" y="4158722"/>
                <a:ext cx="122555" cy="173019"/>
                <a:chOff x="-323410" y="4158722"/>
                <a:chExt cx="122555" cy="173019"/>
              </a:xfrm>
            </p:grpSpPr>
            <p:sp>
              <p:nvSpPr>
                <p:cNvPr id="193" name="Freeform 23">
                  <a:extLst>
                    <a:ext uri="{FF2B5EF4-FFF2-40B4-BE49-F238E27FC236}">
                      <a16:creationId xmlns:a16="http://schemas.microsoft.com/office/drawing/2014/main" id="{A9BA327D-88EB-4F23-ACB0-C71EBB94D1C6}"/>
                    </a:ext>
                  </a:extLst>
                </p:cNvPr>
                <p:cNvSpPr>
                  <a:spLocks/>
                </p:cNvSpPr>
                <p:nvPr/>
              </p:nvSpPr>
              <p:spPr bwMode="auto">
                <a:xfrm>
                  <a:off x="-323410" y="4256766"/>
                  <a:ext cx="122555" cy="74975"/>
                </a:xfrm>
                <a:custGeom>
                  <a:avLst/>
                  <a:gdLst>
                    <a:gd name="T0" fmla="*/ 40 w 40"/>
                    <a:gd name="T1" fmla="*/ 12 h 24"/>
                    <a:gd name="T2" fmla="*/ 20 w 40"/>
                    <a:gd name="T3" fmla="*/ 0 h 24"/>
                    <a:gd name="T4" fmla="*/ 0 w 40"/>
                    <a:gd name="T5" fmla="*/ 12 h 24"/>
                    <a:gd name="T6" fmla="*/ 0 w 40"/>
                    <a:gd name="T7" fmla="*/ 24 h 24"/>
                  </a:gdLst>
                  <a:ahLst/>
                  <a:cxnLst>
                    <a:cxn ang="0">
                      <a:pos x="T0" y="T1"/>
                    </a:cxn>
                    <a:cxn ang="0">
                      <a:pos x="T2" y="T3"/>
                    </a:cxn>
                    <a:cxn ang="0">
                      <a:pos x="T4" y="T5"/>
                    </a:cxn>
                    <a:cxn ang="0">
                      <a:pos x="T6" y="T7"/>
                    </a:cxn>
                  </a:cxnLst>
                  <a:rect l="0" t="0" r="r" b="b"/>
                  <a:pathLst>
                    <a:path w="40" h="24">
                      <a:moveTo>
                        <a:pt x="40" y="12"/>
                      </a:move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94" name="Freeform 24">
                  <a:extLst>
                    <a:ext uri="{FF2B5EF4-FFF2-40B4-BE49-F238E27FC236}">
                      <a16:creationId xmlns:a16="http://schemas.microsoft.com/office/drawing/2014/main" id="{6883B98E-11D0-4168-B84E-8AEA8F1B4A41}"/>
                    </a:ext>
                  </a:extLst>
                </p:cNvPr>
                <p:cNvSpPr>
                  <a:spLocks/>
                </p:cNvSpPr>
                <p:nvPr/>
              </p:nvSpPr>
              <p:spPr bwMode="auto">
                <a:xfrm>
                  <a:off x="-298899" y="4158722"/>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7F7C64DB-3CD9-41DA-BBF9-3A239301597E}"/>
                  </a:ext>
                </a:extLst>
              </p:cNvPr>
              <p:cNvGrpSpPr/>
              <p:nvPr/>
            </p:nvGrpSpPr>
            <p:grpSpPr>
              <a:xfrm>
                <a:off x="-63822" y="4158722"/>
                <a:ext cx="122555" cy="173019"/>
                <a:chOff x="-63822" y="4158722"/>
                <a:chExt cx="122555" cy="173019"/>
              </a:xfrm>
            </p:grpSpPr>
            <p:sp>
              <p:nvSpPr>
                <p:cNvPr id="195" name="Freeform 25">
                  <a:extLst>
                    <a:ext uri="{FF2B5EF4-FFF2-40B4-BE49-F238E27FC236}">
                      <a16:creationId xmlns:a16="http://schemas.microsoft.com/office/drawing/2014/main" id="{E1E857F3-50E5-4477-8617-B1D14F20DE5F}"/>
                    </a:ext>
                  </a:extLst>
                </p:cNvPr>
                <p:cNvSpPr>
                  <a:spLocks/>
                </p:cNvSpPr>
                <p:nvPr/>
              </p:nvSpPr>
              <p:spPr bwMode="auto">
                <a:xfrm>
                  <a:off x="-63822" y="4256766"/>
                  <a:ext cx="122555" cy="74975"/>
                </a:xfrm>
                <a:custGeom>
                  <a:avLst/>
                  <a:gdLst>
                    <a:gd name="T0" fmla="*/ 0 w 40"/>
                    <a:gd name="T1" fmla="*/ 12 h 24"/>
                    <a:gd name="T2" fmla="*/ 20 w 40"/>
                    <a:gd name="T3" fmla="*/ 0 h 24"/>
                    <a:gd name="T4" fmla="*/ 40 w 40"/>
                    <a:gd name="T5" fmla="*/ 12 h 24"/>
                    <a:gd name="T6" fmla="*/ 40 w 40"/>
                    <a:gd name="T7" fmla="*/ 24 h 24"/>
                  </a:gdLst>
                  <a:ahLst/>
                  <a:cxnLst>
                    <a:cxn ang="0">
                      <a:pos x="T0" y="T1"/>
                    </a:cxn>
                    <a:cxn ang="0">
                      <a:pos x="T2" y="T3"/>
                    </a:cxn>
                    <a:cxn ang="0">
                      <a:pos x="T4" y="T5"/>
                    </a:cxn>
                    <a:cxn ang="0">
                      <a:pos x="T6" y="T7"/>
                    </a:cxn>
                  </a:cxnLst>
                  <a:rect l="0" t="0" r="r" b="b"/>
                  <a:pathLst>
                    <a:path w="40" h="24">
                      <a:moveTo>
                        <a:pt x="0" y="12"/>
                      </a:moveTo>
                      <a:cubicBezTo>
                        <a:pt x="0" y="7"/>
                        <a:pt x="11" y="0"/>
                        <a:pt x="20" y="0"/>
                      </a:cubicBezTo>
                      <a:cubicBezTo>
                        <a:pt x="29" y="0"/>
                        <a:pt x="40" y="7"/>
                        <a:pt x="40" y="12"/>
                      </a:cubicBezTo>
                      <a:cubicBezTo>
                        <a:pt x="40" y="24"/>
                        <a:pt x="40" y="24"/>
                        <a:pt x="4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96" name="Freeform 26">
                  <a:extLst>
                    <a:ext uri="{FF2B5EF4-FFF2-40B4-BE49-F238E27FC236}">
                      <a16:creationId xmlns:a16="http://schemas.microsoft.com/office/drawing/2014/main" id="{380B88D4-8E1F-4B5A-821D-EC6D6EABDED5}"/>
                    </a:ext>
                  </a:extLst>
                </p:cNvPr>
                <p:cNvSpPr>
                  <a:spLocks/>
                </p:cNvSpPr>
                <p:nvPr/>
              </p:nvSpPr>
              <p:spPr bwMode="auto">
                <a:xfrm>
                  <a:off x="-39311" y="4158722"/>
                  <a:ext cx="73533" cy="98044"/>
                </a:xfrm>
                <a:custGeom>
                  <a:avLst/>
                  <a:gdLst>
                    <a:gd name="T0" fmla="*/ 12 w 24"/>
                    <a:gd name="T1" fmla="*/ 32 h 32"/>
                    <a:gd name="T2" fmla="*/ 24 w 24"/>
                    <a:gd name="T3" fmla="*/ 18 h 32"/>
                    <a:gd name="T4" fmla="*/ 24 w 24"/>
                    <a:gd name="T5" fmla="*/ 14 h 32"/>
                    <a:gd name="T6" fmla="*/ 12 w 24"/>
                    <a:gd name="T7" fmla="*/ 0 h 32"/>
                    <a:gd name="T8" fmla="*/ 0 w 24"/>
                    <a:gd name="T9" fmla="*/ 14 h 32"/>
                    <a:gd name="T10" fmla="*/ 0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19" y="32"/>
                        <a:pt x="24" y="26"/>
                        <a:pt x="24" y="18"/>
                      </a:cubicBezTo>
                      <a:cubicBezTo>
                        <a:pt x="24" y="14"/>
                        <a:pt x="24" y="14"/>
                        <a:pt x="24" y="14"/>
                      </a:cubicBezTo>
                      <a:cubicBezTo>
                        <a:pt x="24" y="6"/>
                        <a:pt x="19" y="0"/>
                        <a:pt x="12" y="0"/>
                      </a:cubicBezTo>
                      <a:cubicBezTo>
                        <a:pt x="5" y="0"/>
                        <a:pt x="0" y="6"/>
                        <a:pt x="0" y="14"/>
                      </a:cubicBezTo>
                      <a:cubicBezTo>
                        <a:pt x="0" y="18"/>
                        <a:pt x="0" y="18"/>
                        <a:pt x="0" y="18"/>
                      </a:cubicBezTo>
                      <a:cubicBezTo>
                        <a:pt x="0" y="26"/>
                        <a:pt x="5"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grpSp>
          <p:sp>
            <p:nvSpPr>
              <p:cNvPr id="197" name="Freeform 22">
                <a:extLst>
                  <a:ext uri="{FF2B5EF4-FFF2-40B4-BE49-F238E27FC236}">
                    <a16:creationId xmlns:a16="http://schemas.microsoft.com/office/drawing/2014/main" id="{58F3A878-74AB-4DD8-BE97-F1BE7AECEE89}"/>
                  </a:ext>
                </a:extLst>
              </p:cNvPr>
              <p:cNvSpPr>
                <a:spLocks/>
              </p:cNvSpPr>
              <p:nvPr/>
            </p:nvSpPr>
            <p:spPr bwMode="auto">
              <a:xfrm>
                <a:off x="-206283"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198" name="Freeform 22">
                <a:extLst>
                  <a:ext uri="{FF2B5EF4-FFF2-40B4-BE49-F238E27FC236}">
                    <a16:creationId xmlns:a16="http://schemas.microsoft.com/office/drawing/2014/main" id="{18B4E1C1-531D-40E4-90BE-D6BAD90037CE}"/>
                  </a:ext>
                </a:extLst>
              </p:cNvPr>
              <p:cNvSpPr>
                <a:spLocks/>
              </p:cNvSpPr>
              <p:nvPr/>
            </p:nvSpPr>
            <p:spPr bwMode="auto">
              <a:xfrm>
                <a:off x="-117225"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200" name="Freeform 22">
                <a:extLst>
                  <a:ext uri="{FF2B5EF4-FFF2-40B4-BE49-F238E27FC236}">
                    <a16:creationId xmlns:a16="http://schemas.microsoft.com/office/drawing/2014/main" id="{193C95BD-A8C4-4A2A-902D-5EFAD966E843}"/>
                  </a:ext>
                </a:extLst>
              </p:cNvPr>
              <p:cNvSpPr>
                <a:spLocks/>
              </p:cNvSpPr>
              <p:nvPr/>
            </p:nvSpPr>
            <p:spPr bwMode="auto">
              <a:xfrm>
                <a:off x="-155199" y="4022814"/>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201" name="Freeform 22">
                <a:extLst>
                  <a:ext uri="{FF2B5EF4-FFF2-40B4-BE49-F238E27FC236}">
                    <a16:creationId xmlns:a16="http://schemas.microsoft.com/office/drawing/2014/main" id="{981C8CA4-7303-4F03-941B-4C661B91905F}"/>
                  </a:ext>
                </a:extLst>
              </p:cNvPr>
              <p:cNvSpPr>
                <a:spLocks/>
              </p:cNvSpPr>
              <p:nvPr/>
            </p:nvSpPr>
            <p:spPr bwMode="auto">
              <a:xfrm>
                <a:off x="-273073"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sp>
            <p:nvSpPr>
              <p:cNvPr id="202" name="Freeform 22">
                <a:extLst>
                  <a:ext uri="{FF2B5EF4-FFF2-40B4-BE49-F238E27FC236}">
                    <a16:creationId xmlns:a16="http://schemas.microsoft.com/office/drawing/2014/main" id="{DEF560D7-493E-4433-9E67-72CAF6131294}"/>
                  </a:ext>
                </a:extLst>
              </p:cNvPr>
              <p:cNvSpPr>
                <a:spLocks/>
              </p:cNvSpPr>
              <p:nvPr/>
            </p:nvSpPr>
            <p:spPr bwMode="auto">
              <a:xfrm>
                <a:off x="-37325"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dirty="0">
                  <a:ln>
                    <a:noFill/>
                  </a:ln>
                  <a:solidFill>
                    <a:prstClr val="black"/>
                  </a:solidFill>
                  <a:effectLst/>
                  <a:uLnTx/>
                  <a:uFillTx/>
                  <a:latin typeface="Arial"/>
                  <a:ea typeface="+mn-ea"/>
                  <a:cs typeface="+mn-cs"/>
                </a:endParaRPr>
              </a:p>
            </p:txBody>
          </p:sp>
        </p:grpSp>
      </p:grpSp>
      <p:sp>
        <p:nvSpPr>
          <p:cNvPr id="3" name="Slide Number Placeholder 2">
            <a:extLst>
              <a:ext uri="{FF2B5EF4-FFF2-40B4-BE49-F238E27FC236}">
                <a16:creationId xmlns:a16="http://schemas.microsoft.com/office/drawing/2014/main" id="{C9255FDF-4E28-43FF-AF0C-ED9704CC0249}"/>
              </a:ext>
            </a:extLst>
          </p:cNvPr>
          <p:cNvSpPr>
            <a:spLocks noGrp="1"/>
          </p:cNvSpPr>
          <p:nvPr>
            <p:ph type="sldNum" sz="quarter" idx="18"/>
          </p:nvPr>
        </p:nvSpPr>
        <p:spPr/>
        <p:txBody>
          <a:bodyPr/>
          <a:lstStyle/>
          <a:p>
            <a:fld id="{D61AABEC-672F-4B68-B914-690DA978312C}" type="slidenum">
              <a:rPr lang="fr-BE" smtClean="0"/>
              <a:pPr/>
              <a:t>3</a:t>
            </a:fld>
            <a:r>
              <a:rPr lang="fr-BE" dirty="0"/>
              <a:t> </a:t>
            </a:r>
          </a:p>
        </p:txBody>
      </p:sp>
      <p:sp>
        <p:nvSpPr>
          <p:cNvPr id="9" name="Titel 8">
            <a:extLst>
              <a:ext uri="{FF2B5EF4-FFF2-40B4-BE49-F238E27FC236}">
                <a16:creationId xmlns:a16="http://schemas.microsoft.com/office/drawing/2014/main" id="{EA9CB74B-8E58-49A2-92CD-A747CF12052C}"/>
              </a:ext>
            </a:extLst>
          </p:cNvPr>
          <p:cNvSpPr>
            <a:spLocks noGrp="1"/>
          </p:cNvSpPr>
          <p:nvPr>
            <p:ph type="title"/>
          </p:nvPr>
        </p:nvSpPr>
        <p:spPr/>
        <p:txBody>
          <a:bodyPr/>
          <a:lstStyle/>
          <a:p>
            <a:r>
              <a:rPr lang="fr-BE" b="1" dirty="0"/>
              <a:t>Structure de l’échantillon</a:t>
            </a:r>
          </a:p>
        </p:txBody>
      </p:sp>
      <p:pic>
        <p:nvPicPr>
          <p:cNvPr id="68" name="Picture 67"/>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414038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B97CD-DA92-46C9-8A37-4D7F85E5C5A2}"/>
              </a:ext>
            </a:extLst>
          </p:cNvPr>
          <p:cNvSpPr>
            <a:spLocks noGrp="1"/>
          </p:cNvSpPr>
          <p:nvPr>
            <p:ph type="title"/>
          </p:nvPr>
        </p:nvSpPr>
        <p:spPr>
          <a:xfrm>
            <a:off x="407988" y="368300"/>
            <a:ext cx="11376024" cy="332399"/>
          </a:xfrm>
        </p:spPr>
        <p:txBody>
          <a:bodyPr/>
          <a:lstStyle/>
          <a:p>
            <a:r>
              <a:rPr lang="nl-BE" dirty="0"/>
              <a:t>résumé</a:t>
            </a:r>
          </a:p>
        </p:txBody>
      </p:sp>
      <p:graphicFrame>
        <p:nvGraphicFramePr>
          <p:cNvPr id="6" name="Tableau 66">
            <a:extLst>
              <a:ext uri="{FF2B5EF4-FFF2-40B4-BE49-F238E27FC236}">
                <a16:creationId xmlns:a16="http://schemas.microsoft.com/office/drawing/2014/main" id="{C15231F9-7271-4874-A2D7-C95FC00AECF5}"/>
              </a:ext>
            </a:extLst>
          </p:cNvPr>
          <p:cNvGraphicFramePr>
            <a:graphicFrameLocks noGrp="1"/>
          </p:cNvGraphicFramePr>
          <p:nvPr>
            <p:extLst>
              <p:ext uri="{D42A27DB-BD31-4B8C-83A1-F6EECF244321}">
                <p14:modId xmlns:p14="http://schemas.microsoft.com/office/powerpoint/2010/main" val="3698084345"/>
              </p:ext>
            </p:extLst>
          </p:nvPr>
        </p:nvGraphicFramePr>
        <p:xfrm>
          <a:off x="407988" y="836614"/>
          <a:ext cx="11376000" cy="5049836"/>
        </p:xfrm>
        <a:graphic>
          <a:graphicData uri="http://schemas.openxmlformats.org/drawingml/2006/table">
            <a:tbl>
              <a:tblPr firstRow="1" lastRow="1">
                <a:tableStyleId>{5C22544A-7EE6-4342-B048-85BDC9FD1C3A}</a:tableStyleId>
              </a:tblPr>
              <a:tblGrid>
                <a:gridCol w="936000">
                  <a:extLst>
                    <a:ext uri="{9D8B030D-6E8A-4147-A177-3AD203B41FA5}">
                      <a16:colId xmlns:a16="http://schemas.microsoft.com/office/drawing/2014/main" val="310438399"/>
                    </a:ext>
                  </a:extLst>
                </a:gridCol>
                <a:gridCol w="10440000">
                  <a:extLst>
                    <a:ext uri="{9D8B030D-6E8A-4147-A177-3AD203B41FA5}">
                      <a16:colId xmlns:a16="http://schemas.microsoft.com/office/drawing/2014/main" val="2994831520"/>
                    </a:ext>
                  </a:extLst>
                </a:gridCol>
              </a:tblGrid>
              <a:tr h="1262459">
                <a:tc>
                  <a:txBody>
                    <a:bodyPr/>
                    <a:lstStyle/>
                    <a:p>
                      <a:pPr algn="ctr"/>
                      <a:r>
                        <a:rPr lang="nl-BE" sz="54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kern="1200" dirty="0">
                          <a:solidFill>
                            <a:schemeClr val="tx1"/>
                          </a:solidFill>
                          <a:latin typeface="+mn-lt"/>
                          <a:ea typeface="+mn-ea"/>
                          <a:cs typeface="+mn-cs"/>
                        </a:rPr>
                        <a:t>L'essor de la facturation électronique se poursuit en 2020, et s'accélère même avec la pandémie de coronavirus. Dans près de la moitié des cas (46 %), l'initiative a été prise par le fournisseur qui a proposé des factures électroniques pour la première fois en 2020. Cette évolution n'a pas eu d'impact négatif sur la confiance dans la facturation électronique. Au contraire. Pour 1 personne sur 3, la confiance dans la facturation électronique s’est améliorée en 2020.</a:t>
                      </a:r>
                      <a:endParaRPr lang="nl-BE" sz="1400" b="0" kern="1200" noProof="0" dirty="0">
                        <a:solidFill>
                          <a:schemeClr val="tx1"/>
                        </a:solidFill>
                        <a:latin typeface="+mn-lt"/>
                        <a:ea typeface="+mn-ea"/>
                        <a:cs typeface="+mn-cs"/>
                      </a:endParaRP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262459">
                <a:tc>
                  <a:txBody>
                    <a:bodyPr/>
                    <a:lstStyle/>
                    <a:p>
                      <a:pPr algn="ctr"/>
                      <a:r>
                        <a:rPr lang="nl-BE" sz="54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kern="1200" baseline="0" dirty="0">
                          <a:solidFill>
                            <a:schemeClr val="tx1"/>
                          </a:solidFill>
                          <a:latin typeface="+mn-lt"/>
                          <a:ea typeface="+mn-ea"/>
                          <a:cs typeface="+mn-cs"/>
                        </a:rPr>
                        <a:t>Les Belges veulent garder le contrôle sur la façon dont ils reçoivent les factures et les documents. Selon le type de facture/document, ils préfèrent une communication soit électronique, soit sur papier. Le courrier traditionnel et l’e-mail restent les moyens les plus utilisés pour recevoir des factures et des documents. Les citoyens indiquent qu'ils aimeraient utiliser moins souvent que ce n’est actuellement le cas des applications telles que </a:t>
                      </a:r>
                      <a:r>
                        <a:rPr lang="fr-BE" sz="1400" b="0" kern="1200" baseline="0" dirty="0" err="1">
                          <a:solidFill>
                            <a:schemeClr val="tx1"/>
                          </a:solidFill>
                          <a:latin typeface="+mn-lt"/>
                          <a:ea typeface="+mn-ea"/>
                          <a:cs typeface="+mn-cs"/>
                        </a:rPr>
                        <a:t>My</a:t>
                      </a:r>
                      <a:r>
                        <a:rPr lang="fr-BE" sz="1400" b="0" kern="1200" baseline="0" dirty="0">
                          <a:solidFill>
                            <a:schemeClr val="tx1"/>
                          </a:solidFill>
                          <a:latin typeface="+mn-lt"/>
                          <a:ea typeface="+mn-ea"/>
                          <a:cs typeface="+mn-cs"/>
                        </a:rPr>
                        <a:t> e-box, </a:t>
                      </a:r>
                      <a:r>
                        <a:rPr lang="fr-BE" sz="1400" b="0" kern="1200" baseline="0" dirty="0" err="1">
                          <a:solidFill>
                            <a:schemeClr val="tx1"/>
                          </a:solidFill>
                          <a:latin typeface="+mn-lt"/>
                          <a:ea typeface="+mn-ea"/>
                          <a:cs typeface="+mn-cs"/>
                        </a:rPr>
                        <a:t>Doccle</a:t>
                      </a:r>
                      <a:r>
                        <a:rPr lang="fr-BE" sz="1400" b="0" kern="1200" baseline="0" dirty="0">
                          <a:solidFill>
                            <a:schemeClr val="tx1"/>
                          </a:solidFill>
                          <a:latin typeface="+mn-lt"/>
                          <a:ea typeface="+mn-ea"/>
                          <a:cs typeface="+mn-cs"/>
                        </a:rPr>
                        <a:t> et </a:t>
                      </a:r>
                      <a:r>
                        <a:rPr lang="fr-BE" sz="1400" b="0" kern="1200" baseline="0" dirty="0" err="1">
                          <a:solidFill>
                            <a:schemeClr val="tx1"/>
                          </a:solidFill>
                          <a:latin typeface="+mn-lt"/>
                          <a:ea typeface="+mn-ea"/>
                          <a:cs typeface="+mn-cs"/>
                        </a:rPr>
                        <a:t>Zoomit</a:t>
                      </a:r>
                      <a:r>
                        <a:rPr lang="fr-BE" sz="1400" b="0" kern="1200" baseline="0" dirty="0">
                          <a:solidFill>
                            <a:schemeClr val="tx1"/>
                          </a:solidFill>
                          <a:latin typeface="+mn-lt"/>
                          <a:ea typeface="+mn-ea"/>
                          <a:cs typeface="+mn-cs"/>
                        </a:rPr>
                        <a:t> : la boîte email de leur </a:t>
                      </a:r>
                      <a:r>
                        <a:rPr lang="fr-BE" sz="1400" b="0" kern="1200" baseline="0">
                          <a:solidFill>
                            <a:schemeClr val="tx1"/>
                          </a:solidFill>
                          <a:latin typeface="+mn-lt"/>
                          <a:ea typeface="+mn-ea"/>
                          <a:cs typeface="+mn-cs"/>
                        </a:rPr>
                        <a:t>choix reste </a:t>
                      </a:r>
                      <a:r>
                        <a:rPr lang="fr-BE" sz="1400" b="0" kern="1200" baseline="0" dirty="0">
                          <a:solidFill>
                            <a:schemeClr val="tx1"/>
                          </a:solidFill>
                          <a:latin typeface="+mn-lt"/>
                          <a:ea typeface="+mn-ea"/>
                          <a:cs typeface="+mn-cs"/>
                        </a:rPr>
                        <a:t>très </a:t>
                      </a:r>
                      <a:r>
                        <a:rPr lang="fr-BE" sz="1400" b="0" kern="1200" baseline="0">
                          <a:solidFill>
                            <a:schemeClr val="tx1"/>
                          </a:solidFill>
                          <a:latin typeface="+mn-lt"/>
                          <a:ea typeface="+mn-ea"/>
                          <a:cs typeface="+mn-cs"/>
                        </a:rPr>
                        <a:t>largement plébiscitée.</a:t>
                      </a:r>
                      <a:endParaRPr lang="nl-BE" sz="1400" b="0" kern="1200" noProof="0" dirty="0">
                        <a:solidFill>
                          <a:schemeClr val="tx1"/>
                        </a:solidFill>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262459">
                <a:tc>
                  <a:txBody>
                    <a:bodyPr/>
                    <a:lstStyle/>
                    <a:p>
                      <a:pPr algn="ctr"/>
                      <a:r>
                        <a:rPr lang="nl-BE" sz="5400" b="1" dirty="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kern="1200" baseline="0" dirty="0">
                          <a:solidFill>
                            <a:schemeClr val="tx1"/>
                          </a:solidFill>
                          <a:latin typeface="+mn-lt"/>
                          <a:ea typeface="+mn-ea"/>
                          <a:cs typeface="+mn-cs"/>
                        </a:rPr>
                        <a:t>L'âge ne semble pas être un facteur déterminant dans la confiance à recevoir des factures par voie électronique, à payer des factures par voie électronique et à gérer des finances en ligne. Nous constatons que les catégories d'âge plus élevés sont moins confiants quand il s’agit de fournir des données personnelles en ligne.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400" b="0" kern="1200" dirty="0">
                        <a:solidFill>
                          <a:schemeClr val="tx1"/>
                        </a:solidFill>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r h="12624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5400" b="1" i="0" u="none" strike="noStrike" kern="1200" cap="none" spc="0" normalizeH="0" baseline="0" noProof="0" dirty="0">
                          <a:ln>
                            <a:noFill/>
                          </a:ln>
                          <a:solidFill>
                            <a:schemeClr val="tx2"/>
                          </a:solidFill>
                          <a:effectLst/>
                          <a:uLnTx/>
                          <a:uFillTx/>
                          <a:latin typeface="+mj-lt"/>
                          <a:ea typeface="+mn-ea"/>
                          <a:cs typeface="+mn-cs"/>
                        </a:rPr>
                        <a:t>4</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0" kern="1200" dirty="0">
                          <a:solidFill>
                            <a:schemeClr val="tx1"/>
                          </a:solidFill>
                          <a:latin typeface="+mn-lt"/>
                          <a:ea typeface="+mn-ea"/>
                          <a:cs typeface="+mn-cs"/>
                        </a:rPr>
                        <a:t>Les services publics ont en général encore une marge de progression s'agissant de l'utilisation de la communication et de l'administration électroniques, surtout si on les compare aux secteurs commerciaux. Les plateformes liées au secteur bancaire sont de loin les plus connues et les plus utilisées. Mais les applications d'administration électronique sont également très connues. La fréquence d'utilisation des plateformes et applications (publiques), en revanche, dépend fortement de leur fonction.</a:t>
                      </a:r>
                      <a:endParaRPr lang="nl-BE" sz="1400" b="0" kern="1200" noProof="0" dirty="0">
                        <a:solidFill>
                          <a:schemeClr val="tx1"/>
                        </a:solidFill>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6784945"/>
                  </a:ext>
                </a:extLst>
              </a:tr>
            </a:tbl>
          </a:graphicData>
        </a:graphic>
      </p:graphicFrame>
      <p:sp>
        <p:nvSpPr>
          <p:cNvPr id="2" name="Slide Number Placeholder 1">
            <a:extLst>
              <a:ext uri="{FF2B5EF4-FFF2-40B4-BE49-F238E27FC236}">
                <a16:creationId xmlns:a16="http://schemas.microsoft.com/office/drawing/2014/main" id="{469E7CF7-74D0-422B-AFA3-908F60DE8599}"/>
              </a:ext>
            </a:extLst>
          </p:cNvPr>
          <p:cNvSpPr>
            <a:spLocks noGrp="1"/>
          </p:cNvSpPr>
          <p:nvPr>
            <p:ph type="sldNum" sz="quarter" idx="18"/>
          </p:nvPr>
        </p:nvSpPr>
        <p:spPr/>
        <p:txBody>
          <a:bodyPr/>
          <a:lstStyle/>
          <a:p>
            <a:fld id="{D61AABEC-672F-4B68-B914-690DA978312C}" type="slidenum">
              <a:rPr lang="nl-BE" smtClean="0"/>
              <a:pPr/>
              <a:t>30</a:t>
            </a:fld>
            <a:r>
              <a:rPr lang="nl-BE" dirty="0"/>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89727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fr-BE" dirty="0"/>
              <a:t>Base :	Tous les sondés (n=1000)</a:t>
            </a:r>
          </a:p>
          <a:p>
            <a:r>
              <a:rPr lang="fr-BE" dirty="0"/>
              <a:t>Question :	RESP_SEXE | RESP_AGE | </a:t>
            </a:r>
            <a:r>
              <a:rPr lang="fr-BE" dirty="0" err="1"/>
              <a:t>QMktSize_BE</a:t>
            </a:r>
            <a:r>
              <a:rPr lang="fr-BE" dirty="0"/>
              <a:t> | S1. De quelles tâches et/ou décisions êtes vous le co-responsable dans votre foyer ?</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fr-BE" smtClean="0"/>
              <a:pPr/>
              <a:t>4</a:t>
            </a:fld>
            <a:r>
              <a:rPr lang="fr-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33867" y="492666"/>
            <a:ext cx="11376024" cy="387798"/>
          </a:xfrm>
        </p:spPr>
        <p:txBody>
          <a:bodyPr>
            <a:normAutofit fontScale="90000"/>
          </a:bodyPr>
          <a:lstStyle/>
          <a:p>
            <a:r>
              <a:rPr lang="fr-BE" sz="2400" b="1" dirty="0"/>
              <a:t>Structure de l’échantillon</a:t>
            </a:r>
          </a:p>
        </p:txBody>
      </p:sp>
      <p:sp>
        <p:nvSpPr>
          <p:cNvPr id="10" name="Rectangle 9">
            <a:extLst>
              <a:ext uri="{FF2B5EF4-FFF2-40B4-BE49-F238E27FC236}">
                <a16:creationId xmlns:a16="http://schemas.microsoft.com/office/drawing/2014/main" id="{7F4BE349-426A-4757-8840-35247CD07D6B}"/>
              </a:ext>
            </a:extLst>
          </p:cNvPr>
          <p:cNvSpPr/>
          <p:nvPr/>
        </p:nvSpPr>
        <p:spPr>
          <a:xfrm>
            <a:off x="398922" y="1247026"/>
            <a:ext cx="3853790" cy="212175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fr-BE" sz="1200" b="1" dirty="0">
                <a:solidFill>
                  <a:schemeClr val="bg2">
                    <a:lumMod val="50000"/>
                  </a:schemeClr>
                </a:solidFill>
              </a:rPr>
              <a:t>SEXE</a:t>
            </a:r>
          </a:p>
        </p:txBody>
      </p:sp>
      <p:sp>
        <p:nvSpPr>
          <p:cNvPr id="15" name="Rectangle 14">
            <a:extLst>
              <a:ext uri="{FF2B5EF4-FFF2-40B4-BE49-F238E27FC236}">
                <a16:creationId xmlns:a16="http://schemas.microsoft.com/office/drawing/2014/main" id="{F04E163F-29D1-4CF9-88A0-6AB791E6667B}"/>
              </a:ext>
            </a:extLst>
          </p:cNvPr>
          <p:cNvSpPr/>
          <p:nvPr/>
        </p:nvSpPr>
        <p:spPr>
          <a:xfrm>
            <a:off x="4359162" y="1247026"/>
            <a:ext cx="3853790" cy="212175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fr-BE" sz="1200" b="1" dirty="0">
                <a:solidFill>
                  <a:schemeClr val="bg2">
                    <a:lumMod val="50000"/>
                  </a:schemeClr>
                </a:solidFill>
              </a:rPr>
              <a:t>ÂGE</a:t>
            </a:r>
          </a:p>
        </p:txBody>
      </p:sp>
      <p:sp>
        <p:nvSpPr>
          <p:cNvPr id="18" name="Rectangle 17">
            <a:extLst>
              <a:ext uri="{FF2B5EF4-FFF2-40B4-BE49-F238E27FC236}">
                <a16:creationId xmlns:a16="http://schemas.microsoft.com/office/drawing/2014/main" id="{61E5A158-5384-4CA0-B9A2-9D4E175CC386}"/>
              </a:ext>
            </a:extLst>
          </p:cNvPr>
          <p:cNvSpPr/>
          <p:nvPr/>
        </p:nvSpPr>
        <p:spPr>
          <a:xfrm>
            <a:off x="8319401" y="1247026"/>
            <a:ext cx="3456425" cy="414020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fr-BE" sz="1200" b="1" dirty="0">
                <a:solidFill>
                  <a:schemeClr val="bg2">
                    <a:lumMod val="50000"/>
                  </a:schemeClr>
                </a:solidFill>
              </a:rPr>
              <a:t>Responsable principal ou co-responsable des tâches quotidiennes liées aux finances</a:t>
            </a:r>
          </a:p>
        </p:txBody>
      </p:sp>
      <p:sp>
        <p:nvSpPr>
          <p:cNvPr id="19" name="Rectangle 18">
            <a:extLst>
              <a:ext uri="{FF2B5EF4-FFF2-40B4-BE49-F238E27FC236}">
                <a16:creationId xmlns:a16="http://schemas.microsoft.com/office/drawing/2014/main" id="{C9759C2A-83B2-42F5-B125-C5265FF11FB3}"/>
              </a:ext>
            </a:extLst>
          </p:cNvPr>
          <p:cNvSpPr/>
          <p:nvPr/>
        </p:nvSpPr>
        <p:spPr>
          <a:xfrm>
            <a:off x="339430" y="3465496"/>
            <a:ext cx="7814030" cy="19217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fr-BE" sz="1200" b="1" dirty="0">
                <a:solidFill>
                  <a:schemeClr val="bg2">
                    <a:lumMod val="50000"/>
                  </a:schemeClr>
                </a:solidFill>
              </a:rPr>
              <a:t>RÉGION</a:t>
            </a:r>
          </a:p>
        </p:txBody>
      </p:sp>
      <p:sp>
        <p:nvSpPr>
          <p:cNvPr id="20" name="Freeform 43">
            <a:extLst>
              <a:ext uri="{FF2B5EF4-FFF2-40B4-BE49-F238E27FC236}">
                <a16:creationId xmlns:a16="http://schemas.microsoft.com/office/drawing/2014/main" id="{E3841C00-1316-46CA-AD6B-6E1007BD69DE}"/>
              </a:ext>
            </a:extLst>
          </p:cNvPr>
          <p:cNvSpPr>
            <a:spLocks noChangeAspect="1" noEditPoints="1"/>
          </p:cNvSpPr>
          <p:nvPr/>
        </p:nvSpPr>
        <p:spPr bwMode="auto">
          <a:xfrm>
            <a:off x="2546691" y="1616361"/>
            <a:ext cx="762693" cy="799717"/>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fr-BE" sz="1400" dirty="0">
              <a:solidFill>
                <a:srgbClr val="1F497D"/>
              </a:solidFill>
            </a:endParaRPr>
          </a:p>
        </p:txBody>
      </p:sp>
      <p:sp>
        <p:nvSpPr>
          <p:cNvPr id="21" name="Freeform 45">
            <a:extLst>
              <a:ext uri="{FF2B5EF4-FFF2-40B4-BE49-F238E27FC236}">
                <a16:creationId xmlns:a16="http://schemas.microsoft.com/office/drawing/2014/main" id="{FB578406-08B7-444A-9193-559BD35D7DB5}"/>
              </a:ext>
            </a:extLst>
          </p:cNvPr>
          <p:cNvSpPr>
            <a:spLocks noChangeAspect="1" noEditPoints="1"/>
          </p:cNvSpPr>
          <p:nvPr/>
        </p:nvSpPr>
        <p:spPr bwMode="auto">
          <a:xfrm>
            <a:off x="1346008" y="1616361"/>
            <a:ext cx="559317" cy="929189"/>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tx2"/>
          </a:solidFill>
          <a:ln w="12700">
            <a:noFill/>
            <a:round/>
            <a:headEnd/>
            <a:tailEnd/>
          </a:ln>
        </p:spPr>
        <p:txBody>
          <a:bodyPr vert="horz" wrap="square" lIns="91440" tIns="45720" rIns="91440" bIns="45720" numCol="1" anchor="t" anchorCtr="0" compatLnSpc="1">
            <a:prstTxWarp prst="textNoShape">
              <a:avLst/>
            </a:prstTxWarp>
          </a:bodyPr>
          <a:lstStyle/>
          <a:p>
            <a:endParaRPr lang="fr-BE" sz="1400" dirty="0">
              <a:solidFill>
                <a:srgbClr val="1F497D"/>
              </a:solidFill>
            </a:endParaRPr>
          </a:p>
        </p:txBody>
      </p:sp>
      <p:sp>
        <p:nvSpPr>
          <p:cNvPr id="22" name="TextBox 21">
            <a:extLst>
              <a:ext uri="{FF2B5EF4-FFF2-40B4-BE49-F238E27FC236}">
                <a16:creationId xmlns:a16="http://schemas.microsoft.com/office/drawing/2014/main" id="{271DB8FB-1B9A-4786-9C84-78E5D6D661B2}"/>
              </a:ext>
            </a:extLst>
          </p:cNvPr>
          <p:cNvSpPr txBox="1"/>
          <p:nvPr/>
        </p:nvSpPr>
        <p:spPr>
          <a:xfrm>
            <a:off x="2361074" y="2717087"/>
            <a:ext cx="1005403" cy="584775"/>
          </a:xfrm>
          <a:prstGeom prst="rect">
            <a:avLst/>
          </a:prstGeom>
          <a:noFill/>
        </p:spPr>
        <p:txBody>
          <a:bodyPr wrap="none" rtlCol="0">
            <a:spAutoFit/>
          </a:bodyPr>
          <a:lstStyle/>
          <a:p>
            <a:pPr algn="r"/>
            <a:r>
              <a:rPr lang="fr-BE" sz="3200" b="1" dirty="0">
                <a:solidFill>
                  <a:schemeClr val="accent1"/>
                </a:solidFill>
              </a:rPr>
              <a:t>49%</a:t>
            </a:r>
          </a:p>
        </p:txBody>
      </p:sp>
      <p:sp>
        <p:nvSpPr>
          <p:cNvPr id="23" name="TextBox 22">
            <a:extLst>
              <a:ext uri="{FF2B5EF4-FFF2-40B4-BE49-F238E27FC236}">
                <a16:creationId xmlns:a16="http://schemas.microsoft.com/office/drawing/2014/main" id="{5DEAF7F2-3D1C-4C59-999F-923F021127A6}"/>
              </a:ext>
            </a:extLst>
          </p:cNvPr>
          <p:cNvSpPr txBox="1"/>
          <p:nvPr/>
        </p:nvSpPr>
        <p:spPr>
          <a:xfrm>
            <a:off x="1121487" y="2717087"/>
            <a:ext cx="1005403" cy="584775"/>
          </a:xfrm>
          <a:prstGeom prst="rect">
            <a:avLst/>
          </a:prstGeom>
          <a:noFill/>
        </p:spPr>
        <p:txBody>
          <a:bodyPr wrap="none" rtlCol="0">
            <a:spAutoFit/>
          </a:bodyPr>
          <a:lstStyle/>
          <a:p>
            <a:r>
              <a:rPr lang="fr-BE" sz="3200" b="1" dirty="0">
                <a:solidFill>
                  <a:schemeClr val="tx2"/>
                </a:solidFill>
              </a:rPr>
              <a:t>51%</a:t>
            </a:r>
          </a:p>
        </p:txBody>
      </p:sp>
      <p:graphicFrame>
        <p:nvGraphicFramePr>
          <p:cNvPr id="24" name="Table 23">
            <a:extLst>
              <a:ext uri="{FF2B5EF4-FFF2-40B4-BE49-F238E27FC236}">
                <a16:creationId xmlns:a16="http://schemas.microsoft.com/office/drawing/2014/main" id="{7C32D49D-E116-469F-BFD6-EF818BC3A9A3}"/>
              </a:ext>
            </a:extLst>
          </p:cNvPr>
          <p:cNvGraphicFramePr>
            <a:graphicFrameLocks noGrp="1"/>
          </p:cNvGraphicFramePr>
          <p:nvPr>
            <p:extLst>
              <p:ext uri="{D42A27DB-BD31-4B8C-83A1-F6EECF244321}">
                <p14:modId xmlns:p14="http://schemas.microsoft.com/office/powerpoint/2010/main" val="3602861048"/>
              </p:ext>
            </p:extLst>
          </p:nvPr>
        </p:nvGraphicFramePr>
        <p:xfrm>
          <a:off x="6734145" y="1750263"/>
          <a:ext cx="1283856" cy="1404939"/>
        </p:xfrm>
        <a:graphic>
          <a:graphicData uri="http://schemas.openxmlformats.org/drawingml/2006/table">
            <a:tbl>
              <a:tblPr>
                <a:tableStyleId>{2D5ABB26-0587-4C30-8999-92F81FD0307C}</a:tableStyleId>
              </a:tblPr>
              <a:tblGrid>
                <a:gridCol w="278016">
                  <a:extLst>
                    <a:ext uri="{9D8B030D-6E8A-4147-A177-3AD203B41FA5}">
                      <a16:colId xmlns:a16="http://schemas.microsoft.com/office/drawing/2014/main" val="2354454430"/>
                    </a:ext>
                  </a:extLst>
                </a:gridCol>
                <a:gridCol w="1005840">
                  <a:extLst>
                    <a:ext uri="{9D8B030D-6E8A-4147-A177-3AD203B41FA5}">
                      <a16:colId xmlns:a16="http://schemas.microsoft.com/office/drawing/2014/main" val="2015932734"/>
                    </a:ext>
                  </a:extLst>
                </a:gridCol>
              </a:tblGrid>
              <a:tr h="468313">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r>
                        <a:rPr lang="nl-BE" sz="1200" dirty="0">
                          <a:solidFill>
                            <a:schemeClr val="tx1"/>
                          </a:solidFill>
                          <a:latin typeface="+mn-lt"/>
                        </a:rPr>
                        <a:t>&lt; 35 </a:t>
                      </a:r>
                      <a:r>
                        <a:rPr lang="nl-BE" sz="1200" dirty="0" err="1">
                          <a:solidFill>
                            <a:schemeClr val="tx1"/>
                          </a:solidFill>
                          <a:latin typeface="+mn-lt"/>
                        </a:rPr>
                        <a:t>ans</a:t>
                      </a:r>
                      <a:endParaRPr lang="nl-BE" sz="1200" dirty="0">
                        <a:solidFill>
                          <a:schemeClr val="tx1"/>
                        </a:solidFill>
                        <a:latin typeface="+mn-lt"/>
                      </a:endParaRPr>
                    </a:p>
                  </a:txBody>
                  <a:tcPr marL="36000" marR="36000" marT="0" marB="0" anchor="ctr">
                    <a:noFill/>
                  </a:tcPr>
                </a:tc>
                <a:extLst>
                  <a:ext uri="{0D108BD9-81ED-4DB2-BD59-A6C34878D82A}">
                    <a16:rowId xmlns:a16="http://schemas.microsoft.com/office/drawing/2014/main" val="2049083711"/>
                  </a:ext>
                </a:extLst>
              </a:tr>
              <a:tr h="468313">
                <a:tc>
                  <a:txBody>
                    <a:bodyPr/>
                    <a:lstStyle/>
                    <a:p>
                      <a:pPr algn="r"/>
                      <a:r>
                        <a:rPr lang="nl-BE" sz="1200" dirty="0">
                          <a:solidFill>
                            <a:schemeClr val="bg2"/>
                          </a:solidFill>
                          <a:latin typeface="+mn-lt"/>
                          <a:sym typeface="Wingdings 2" panose="05020102010507070707" pitchFamily="18" charset="2"/>
                        </a:rPr>
                        <a:t></a:t>
                      </a:r>
                      <a:endParaRPr lang="nl-BE" sz="1200" dirty="0">
                        <a:solidFill>
                          <a:schemeClr val="bg2"/>
                        </a:solidFill>
                        <a:latin typeface="+mn-lt"/>
                      </a:endParaRPr>
                    </a:p>
                  </a:txBody>
                  <a:tcPr marL="36000" marR="36000" marT="0" marB="0" anchor="ctr">
                    <a:noFill/>
                  </a:tcPr>
                </a:tc>
                <a:tc>
                  <a:txBody>
                    <a:bodyPr/>
                    <a:lstStyle/>
                    <a:p>
                      <a:r>
                        <a:rPr lang="nl-BE" sz="1200" dirty="0">
                          <a:solidFill>
                            <a:schemeClr val="tx1"/>
                          </a:solidFill>
                          <a:latin typeface="+mn-lt"/>
                        </a:rPr>
                        <a:t>35-54 </a:t>
                      </a:r>
                      <a:r>
                        <a:rPr lang="nl-BE" sz="1200" dirty="0" err="1">
                          <a:solidFill>
                            <a:schemeClr val="tx1"/>
                          </a:solidFill>
                          <a:latin typeface="+mn-lt"/>
                        </a:rPr>
                        <a:t>ans</a:t>
                      </a:r>
                      <a:endParaRPr lang="nl-BE" sz="1200" dirty="0">
                        <a:solidFill>
                          <a:schemeClr val="tx1"/>
                        </a:solidFill>
                        <a:latin typeface="+mn-lt"/>
                      </a:endParaRPr>
                    </a:p>
                  </a:txBody>
                  <a:tcPr marL="36000" marR="36000" marT="0" marB="0" anchor="ctr">
                    <a:noFill/>
                  </a:tcPr>
                </a:tc>
                <a:extLst>
                  <a:ext uri="{0D108BD9-81ED-4DB2-BD59-A6C34878D82A}">
                    <a16:rowId xmlns:a16="http://schemas.microsoft.com/office/drawing/2014/main" val="2428566398"/>
                  </a:ext>
                </a:extLst>
              </a:tr>
              <a:tr h="468313">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r>
                        <a:rPr lang="nl-BE" sz="1200" dirty="0">
                          <a:solidFill>
                            <a:schemeClr val="tx1"/>
                          </a:solidFill>
                          <a:latin typeface="+mn-lt"/>
                        </a:rPr>
                        <a:t>&gt; 54 </a:t>
                      </a:r>
                      <a:r>
                        <a:rPr lang="nl-BE" sz="1200" dirty="0" err="1">
                          <a:solidFill>
                            <a:schemeClr val="tx1"/>
                          </a:solidFill>
                          <a:latin typeface="+mn-lt"/>
                        </a:rPr>
                        <a:t>ans</a:t>
                      </a:r>
                      <a:endParaRPr lang="nl-BE" sz="1200" dirty="0">
                        <a:solidFill>
                          <a:schemeClr val="tx1"/>
                        </a:solidFill>
                        <a:latin typeface="+mn-lt"/>
                      </a:endParaRPr>
                    </a:p>
                  </a:txBody>
                  <a:tcPr marL="36000" marR="36000" marT="0" marB="0" anchor="ctr">
                    <a:noFill/>
                  </a:tcPr>
                </a:tc>
                <a:extLst>
                  <a:ext uri="{0D108BD9-81ED-4DB2-BD59-A6C34878D82A}">
                    <a16:rowId xmlns:a16="http://schemas.microsoft.com/office/drawing/2014/main" val="2426978870"/>
                  </a:ext>
                </a:extLst>
              </a:tr>
            </a:tbl>
          </a:graphicData>
        </a:graphic>
      </p:graphicFrame>
      <p:graphicFrame>
        <p:nvGraphicFramePr>
          <p:cNvPr id="25" name="Chart 24">
            <a:extLst>
              <a:ext uri="{FF2B5EF4-FFF2-40B4-BE49-F238E27FC236}">
                <a16:creationId xmlns:a16="http://schemas.microsoft.com/office/drawing/2014/main" id="{D745DC48-A484-4F46-B555-FAFB023991C8}"/>
              </a:ext>
            </a:extLst>
          </p:cNvPr>
          <p:cNvGraphicFramePr>
            <a:graphicFrameLocks noChangeAspect="1"/>
          </p:cNvGraphicFramePr>
          <p:nvPr>
            <p:extLst>
              <p:ext uri="{D42A27DB-BD31-4B8C-83A1-F6EECF244321}">
                <p14:modId xmlns:p14="http://schemas.microsoft.com/office/powerpoint/2010/main" val="4101169124"/>
              </p:ext>
            </p:extLst>
          </p:nvPr>
        </p:nvGraphicFramePr>
        <p:xfrm>
          <a:off x="4704070" y="1552067"/>
          <a:ext cx="1759500" cy="1759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a:extLst>
              <a:ext uri="{FF2B5EF4-FFF2-40B4-BE49-F238E27FC236}">
                <a16:creationId xmlns:a16="http://schemas.microsoft.com/office/drawing/2014/main" id="{2B7AF81A-8E91-44E2-88B4-312F5C6442B5}"/>
              </a:ext>
            </a:extLst>
          </p:cNvPr>
          <p:cNvGraphicFramePr/>
          <p:nvPr>
            <p:extLst>
              <p:ext uri="{D42A27DB-BD31-4B8C-83A1-F6EECF244321}">
                <p14:modId xmlns:p14="http://schemas.microsoft.com/office/powerpoint/2010/main" val="761637471"/>
              </p:ext>
            </p:extLst>
          </p:nvPr>
        </p:nvGraphicFramePr>
        <p:xfrm>
          <a:off x="4151901" y="3573851"/>
          <a:ext cx="3496733" cy="1705021"/>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roup 26">
            <a:extLst>
              <a:ext uri="{FF2B5EF4-FFF2-40B4-BE49-F238E27FC236}">
                <a16:creationId xmlns:a16="http://schemas.microsoft.com/office/drawing/2014/main" id="{4DA7F840-5D4A-4A2E-8626-9BB90ACF2C18}"/>
              </a:ext>
            </a:extLst>
          </p:cNvPr>
          <p:cNvGrpSpPr>
            <a:grpSpLocks noChangeAspect="1"/>
          </p:cNvGrpSpPr>
          <p:nvPr/>
        </p:nvGrpSpPr>
        <p:grpSpPr>
          <a:xfrm>
            <a:off x="666269" y="3978847"/>
            <a:ext cx="2700208" cy="1074098"/>
            <a:chOff x="1394612" y="6169225"/>
            <a:chExt cx="846507" cy="336726"/>
          </a:xfrm>
          <a:solidFill>
            <a:schemeClr val="tx2">
              <a:alpha val="95000"/>
            </a:schemeClr>
          </a:solidFill>
        </p:grpSpPr>
        <p:sp>
          <p:nvSpPr>
            <p:cNvPr id="28" name="Freeform 32">
              <a:extLst>
                <a:ext uri="{FF2B5EF4-FFF2-40B4-BE49-F238E27FC236}">
                  <a16:creationId xmlns:a16="http://schemas.microsoft.com/office/drawing/2014/main" id="{8B09A91F-B792-4266-9CE3-8D09DAE474E0}"/>
                </a:ext>
              </a:extLst>
            </p:cNvPr>
            <p:cNvSpPr>
              <a:spLocks noChangeAspect="1" noEditPoints="1"/>
            </p:cNvSpPr>
            <p:nvPr/>
          </p:nvSpPr>
          <p:spPr bwMode="auto">
            <a:xfrm>
              <a:off x="1562101" y="6169225"/>
              <a:ext cx="679018" cy="336726"/>
            </a:xfrm>
            <a:custGeom>
              <a:avLst/>
              <a:gdLst/>
              <a:ahLst/>
              <a:cxnLst>
                <a:cxn ang="0">
                  <a:pos x="11" y="219"/>
                </a:cxn>
                <a:cxn ang="0">
                  <a:pos x="7" y="163"/>
                </a:cxn>
                <a:cxn ang="0">
                  <a:pos x="6" y="197"/>
                </a:cxn>
                <a:cxn ang="0">
                  <a:pos x="15" y="223"/>
                </a:cxn>
                <a:cxn ang="0">
                  <a:pos x="25" y="176"/>
                </a:cxn>
                <a:cxn ang="0">
                  <a:pos x="25" y="186"/>
                </a:cxn>
                <a:cxn ang="0">
                  <a:pos x="21" y="197"/>
                </a:cxn>
                <a:cxn ang="0">
                  <a:pos x="30" y="182"/>
                </a:cxn>
                <a:cxn ang="0">
                  <a:pos x="38" y="206"/>
                </a:cxn>
                <a:cxn ang="0">
                  <a:pos x="34" y="214"/>
                </a:cxn>
                <a:cxn ang="0">
                  <a:pos x="44" y="182"/>
                </a:cxn>
                <a:cxn ang="0">
                  <a:pos x="42" y="206"/>
                </a:cxn>
                <a:cxn ang="0">
                  <a:pos x="52" y="226"/>
                </a:cxn>
                <a:cxn ang="0">
                  <a:pos x="61" y="150"/>
                </a:cxn>
                <a:cxn ang="0">
                  <a:pos x="45" y="156"/>
                </a:cxn>
                <a:cxn ang="0">
                  <a:pos x="48" y="15"/>
                </a:cxn>
                <a:cxn ang="0">
                  <a:pos x="48" y="78"/>
                </a:cxn>
                <a:cxn ang="0">
                  <a:pos x="54" y="99"/>
                </a:cxn>
                <a:cxn ang="0">
                  <a:pos x="48" y="145"/>
                </a:cxn>
                <a:cxn ang="0">
                  <a:pos x="65" y="218"/>
                </a:cxn>
                <a:cxn ang="0">
                  <a:pos x="61" y="163"/>
                </a:cxn>
                <a:cxn ang="0">
                  <a:pos x="57" y="199"/>
                </a:cxn>
                <a:cxn ang="0">
                  <a:pos x="67" y="15"/>
                </a:cxn>
                <a:cxn ang="0">
                  <a:pos x="61" y="61"/>
                </a:cxn>
                <a:cxn ang="0">
                  <a:pos x="67" y="111"/>
                </a:cxn>
                <a:cxn ang="0">
                  <a:pos x="61" y="133"/>
                </a:cxn>
                <a:cxn ang="0">
                  <a:pos x="69" y="168"/>
                </a:cxn>
                <a:cxn ang="0">
                  <a:pos x="78" y="192"/>
                </a:cxn>
                <a:cxn ang="0">
                  <a:pos x="74" y="197"/>
                </a:cxn>
                <a:cxn ang="0">
                  <a:pos x="71" y="61"/>
                </a:cxn>
                <a:cxn ang="0">
                  <a:pos x="78" y="82"/>
                </a:cxn>
                <a:cxn ang="0">
                  <a:pos x="71" y="128"/>
                </a:cxn>
                <a:cxn ang="0">
                  <a:pos x="90" y="43"/>
                </a:cxn>
                <a:cxn ang="0">
                  <a:pos x="84" y="65"/>
                </a:cxn>
                <a:cxn ang="0">
                  <a:pos x="96" y="26"/>
                </a:cxn>
                <a:cxn ang="0">
                  <a:pos x="102" y="49"/>
                </a:cxn>
                <a:cxn ang="0">
                  <a:pos x="154" y="177"/>
                </a:cxn>
                <a:cxn ang="0">
                  <a:pos x="131" y="202"/>
                </a:cxn>
                <a:cxn ang="0">
                  <a:pos x="114" y="15"/>
                </a:cxn>
                <a:cxn ang="0">
                  <a:pos x="108" y="118"/>
                </a:cxn>
                <a:cxn ang="0">
                  <a:pos x="126" y="168"/>
                </a:cxn>
                <a:cxn ang="0">
                  <a:pos x="108" y="194"/>
                </a:cxn>
                <a:cxn ang="0">
                  <a:pos x="131" y="134"/>
                </a:cxn>
                <a:cxn ang="0">
                  <a:pos x="149" y="160"/>
                </a:cxn>
                <a:cxn ang="0">
                  <a:pos x="146" y="85"/>
                </a:cxn>
                <a:cxn ang="0">
                  <a:pos x="154" y="118"/>
                </a:cxn>
                <a:cxn ang="0">
                  <a:pos x="174" y="168"/>
                </a:cxn>
                <a:cxn ang="0">
                  <a:pos x="155" y="203"/>
                </a:cxn>
                <a:cxn ang="0">
                  <a:pos x="189" y="208"/>
                </a:cxn>
                <a:cxn ang="0">
                  <a:pos x="192" y="179"/>
                </a:cxn>
                <a:cxn ang="0">
                  <a:pos x="197" y="101"/>
                </a:cxn>
                <a:cxn ang="0">
                  <a:pos x="198" y="147"/>
                </a:cxn>
                <a:cxn ang="0">
                  <a:pos x="197" y="166"/>
                </a:cxn>
                <a:cxn ang="0">
                  <a:pos x="203" y="116"/>
                </a:cxn>
                <a:cxn ang="0">
                  <a:pos x="204" y="136"/>
                </a:cxn>
                <a:cxn ang="0">
                  <a:pos x="203" y="176"/>
                </a:cxn>
                <a:cxn ang="0">
                  <a:pos x="212" y="116"/>
                </a:cxn>
                <a:cxn ang="0">
                  <a:pos x="210" y="136"/>
                </a:cxn>
                <a:cxn ang="0">
                  <a:pos x="216" y="101"/>
                </a:cxn>
                <a:cxn ang="0">
                  <a:pos x="218" y="121"/>
                </a:cxn>
                <a:cxn ang="0">
                  <a:pos x="223" y="85"/>
                </a:cxn>
                <a:cxn ang="0">
                  <a:pos x="252" y="194"/>
                </a:cxn>
                <a:cxn ang="0">
                  <a:pos x="223" y="218"/>
                </a:cxn>
              </a:cxnLst>
              <a:rect l="0" t="0" r="r" b="b"/>
              <a:pathLst>
                <a:path w="281" h="231">
                  <a:moveTo>
                    <a:pt x="82" y="160"/>
                  </a:moveTo>
                  <a:cubicBezTo>
                    <a:pt x="82" y="231"/>
                    <a:pt x="82" y="231"/>
                    <a:pt x="82" y="231"/>
                  </a:cubicBezTo>
                  <a:cubicBezTo>
                    <a:pt x="0" y="231"/>
                    <a:pt x="0" y="231"/>
                    <a:pt x="0" y="231"/>
                  </a:cubicBezTo>
                  <a:cubicBezTo>
                    <a:pt x="0" y="160"/>
                    <a:pt x="0" y="160"/>
                    <a:pt x="0" y="160"/>
                  </a:cubicBezTo>
                  <a:lnTo>
                    <a:pt x="82" y="160"/>
                  </a:lnTo>
                  <a:close/>
                  <a:moveTo>
                    <a:pt x="4" y="215"/>
                  </a:moveTo>
                  <a:cubicBezTo>
                    <a:pt x="3" y="216"/>
                    <a:pt x="2" y="217"/>
                    <a:pt x="2" y="218"/>
                  </a:cubicBezTo>
                  <a:cubicBezTo>
                    <a:pt x="2" y="220"/>
                    <a:pt x="1" y="221"/>
                    <a:pt x="1" y="223"/>
                  </a:cubicBezTo>
                  <a:cubicBezTo>
                    <a:pt x="1" y="224"/>
                    <a:pt x="1" y="225"/>
                    <a:pt x="1" y="226"/>
                  </a:cubicBezTo>
                  <a:cubicBezTo>
                    <a:pt x="11" y="226"/>
                    <a:pt x="11" y="226"/>
                    <a:pt x="11" y="226"/>
                  </a:cubicBezTo>
                  <a:cubicBezTo>
                    <a:pt x="11" y="226"/>
                    <a:pt x="11" y="225"/>
                    <a:pt x="11" y="224"/>
                  </a:cubicBezTo>
                  <a:cubicBezTo>
                    <a:pt x="11" y="222"/>
                    <a:pt x="11" y="221"/>
                    <a:pt x="11" y="219"/>
                  </a:cubicBezTo>
                  <a:cubicBezTo>
                    <a:pt x="11" y="218"/>
                    <a:pt x="10" y="217"/>
                    <a:pt x="10" y="215"/>
                  </a:cubicBezTo>
                  <a:cubicBezTo>
                    <a:pt x="9" y="214"/>
                    <a:pt x="8" y="214"/>
                    <a:pt x="7" y="214"/>
                  </a:cubicBezTo>
                  <a:cubicBezTo>
                    <a:pt x="6" y="214"/>
                    <a:pt x="5" y="214"/>
                    <a:pt x="4" y="215"/>
                  </a:cubicBezTo>
                  <a:close/>
                  <a:moveTo>
                    <a:pt x="6" y="164"/>
                  </a:moveTo>
                  <a:cubicBezTo>
                    <a:pt x="5" y="164"/>
                    <a:pt x="4" y="164"/>
                    <a:pt x="4" y="165"/>
                  </a:cubicBezTo>
                  <a:cubicBezTo>
                    <a:pt x="2" y="166"/>
                    <a:pt x="2" y="168"/>
                    <a:pt x="2" y="169"/>
                  </a:cubicBezTo>
                  <a:cubicBezTo>
                    <a:pt x="2" y="171"/>
                    <a:pt x="2" y="173"/>
                    <a:pt x="2" y="176"/>
                  </a:cubicBezTo>
                  <a:cubicBezTo>
                    <a:pt x="11" y="176"/>
                    <a:pt x="11" y="176"/>
                    <a:pt x="11" y="176"/>
                  </a:cubicBezTo>
                  <a:cubicBezTo>
                    <a:pt x="11" y="175"/>
                    <a:pt x="11" y="174"/>
                    <a:pt x="11" y="173"/>
                  </a:cubicBezTo>
                  <a:cubicBezTo>
                    <a:pt x="11" y="172"/>
                    <a:pt x="11" y="171"/>
                    <a:pt x="11" y="169"/>
                  </a:cubicBezTo>
                  <a:cubicBezTo>
                    <a:pt x="11" y="168"/>
                    <a:pt x="10" y="167"/>
                    <a:pt x="10" y="166"/>
                  </a:cubicBezTo>
                  <a:cubicBezTo>
                    <a:pt x="9" y="164"/>
                    <a:pt x="8" y="164"/>
                    <a:pt x="7" y="163"/>
                  </a:cubicBezTo>
                  <a:cubicBezTo>
                    <a:pt x="7" y="163"/>
                    <a:pt x="7" y="164"/>
                    <a:pt x="6" y="164"/>
                  </a:cubicBezTo>
                  <a:close/>
                  <a:moveTo>
                    <a:pt x="6" y="181"/>
                  </a:moveTo>
                  <a:cubicBezTo>
                    <a:pt x="5" y="181"/>
                    <a:pt x="4" y="181"/>
                    <a:pt x="4" y="182"/>
                  </a:cubicBezTo>
                  <a:cubicBezTo>
                    <a:pt x="2" y="183"/>
                    <a:pt x="2" y="184"/>
                    <a:pt x="2" y="186"/>
                  </a:cubicBezTo>
                  <a:cubicBezTo>
                    <a:pt x="2" y="188"/>
                    <a:pt x="2" y="190"/>
                    <a:pt x="2" y="192"/>
                  </a:cubicBezTo>
                  <a:cubicBezTo>
                    <a:pt x="11" y="192"/>
                    <a:pt x="11" y="192"/>
                    <a:pt x="11" y="192"/>
                  </a:cubicBezTo>
                  <a:cubicBezTo>
                    <a:pt x="11" y="192"/>
                    <a:pt x="11" y="191"/>
                    <a:pt x="11" y="190"/>
                  </a:cubicBezTo>
                  <a:cubicBezTo>
                    <a:pt x="11" y="189"/>
                    <a:pt x="11" y="187"/>
                    <a:pt x="11" y="186"/>
                  </a:cubicBezTo>
                  <a:cubicBezTo>
                    <a:pt x="11" y="185"/>
                    <a:pt x="10" y="183"/>
                    <a:pt x="10" y="182"/>
                  </a:cubicBezTo>
                  <a:cubicBezTo>
                    <a:pt x="9" y="181"/>
                    <a:pt x="8" y="180"/>
                    <a:pt x="7" y="180"/>
                  </a:cubicBezTo>
                  <a:cubicBezTo>
                    <a:pt x="7" y="180"/>
                    <a:pt x="7" y="180"/>
                    <a:pt x="6" y="181"/>
                  </a:cubicBezTo>
                  <a:close/>
                  <a:moveTo>
                    <a:pt x="6" y="197"/>
                  </a:moveTo>
                  <a:cubicBezTo>
                    <a:pt x="5" y="198"/>
                    <a:pt x="4" y="198"/>
                    <a:pt x="4" y="198"/>
                  </a:cubicBezTo>
                  <a:cubicBezTo>
                    <a:pt x="2" y="200"/>
                    <a:pt x="2" y="201"/>
                    <a:pt x="2" y="203"/>
                  </a:cubicBezTo>
                  <a:cubicBezTo>
                    <a:pt x="2" y="205"/>
                    <a:pt x="2" y="207"/>
                    <a:pt x="2" y="209"/>
                  </a:cubicBezTo>
                  <a:cubicBezTo>
                    <a:pt x="11" y="209"/>
                    <a:pt x="11" y="209"/>
                    <a:pt x="11" y="209"/>
                  </a:cubicBezTo>
                  <a:cubicBezTo>
                    <a:pt x="11" y="209"/>
                    <a:pt x="11" y="208"/>
                    <a:pt x="11" y="207"/>
                  </a:cubicBezTo>
                  <a:cubicBezTo>
                    <a:pt x="11" y="206"/>
                    <a:pt x="11" y="204"/>
                    <a:pt x="11" y="203"/>
                  </a:cubicBezTo>
                  <a:cubicBezTo>
                    <a:pt x="11" y="201"/>
                    <a:pt x="10" y="200"/>
                    <a:pt x="10" y="199"/>
                  </a:cubicBezTo>
                  <a:cubicBezTo>
                    <a:pt x="9" y="198"/>
                    <a:pt x="8" y="197"/>
                    <a:pt x="7" y="197"/>
                  </a:cubicBezTo>
                  <a:cubicBezTo>
                    <a:pt x="7" y="197"/>
                    <a:pt x="7" y="197"/>
                    <a:pt x="6" y="197"/>
                  </a:cubicBezTo>
                  <a:close/>
                  <a:moveTo>
                    <a:pt x="17" y="215"/>
                  </a:moveTo>
                  <a:cubicBezTo>
                    <a:pt x="16" y="216"/>
                    <a:pt x="16" y="218"/>
                    <a:pt x="16" y="219"/>
                  </a:cubicBezTo>
                  <a:cubicBezTo>
                    <a:pt x="15" y="220"/>
                    <a:pt x="15" y="222"/>
                    <a:pt x="15" y="223"/>
                  </a:cubicBezTo>
                  <a:cubicBezTo>
                    <a:pt x="15" y="225"/>
                    <a:pt x="15" y="226"/>
                    <a:pt x="15" y="226"/>
                  </a:cubicBezTo>
                  <a:cubicBezTo>
                    <a:pt x="25" y="226"/>
                    <a:pt x="25" y="226"/>
                    <a:pt x="25" y="226"/>
                  </a:cubicBezTo>
                  <a:cubicBezTo>
                    <a:pt x="25" y="226"/>
                    <a:pt x="25" y="225"/>
                    <a:pt x="25" y="223"/>
                  </a:cubicBezTo>
                  <a:cubicBezTo>
                    <a:pt x="25" y="222"/>
                    <a:pt x="25" y="220"/>
                    <a:pt x="25" y="219"/>
                  </a:cubicBezTo>
                  <a:cubicBezTo>
                    <a:pt x="24" y="218"/>
                    <a:pt x="24" y="216"/>
                    <a:pt x="23" y="215"/>
                  </a:cubicBezTo>
                  <a:cubicBezTo>
                    <a:pt x="22" y="214"/>
                    <a:pt x="21" y="214"/>
                    <a:pt x="20" y="214"/>
                  </a:cubicBezTo>
                  <a:cubicBezTo>
                    <a:pt x="19" y="214"/>
                    <a:pt x="18" y="214"/>
                    <a:pt x="17" y="215"/>
                  </a:cubicBezTo>
                  <a:close/>
                  <a:moveTo>
                    <a:pt x="20" y="164"/>
                  </a:moveTo>
                  <a:cubicBezTo>
                    <a:pt x="19" y="164"/>
                    <a:pt x="18" y="164"/>
                    <a:pt x="18" y="165"/>
                  </a:cubicBezTo>
                  <a:cubicBezTo>
                    <a:pt x="16" y="166"/>
                    <a:pt x="15" y="168"/>
                    <a:pt x="15" y="169"/>
                  </a:cubicBezTo>
                  <a:cubicBezTo>
                    <a:pt x="16" y="171"/>
                    <a:pt x="16" y="173"/>
                    <a:pt x="16" y="176"/>
                  </a:cubicBezTo>
                  <a:cubicBezTo>
                    <a:pt x="25" y="176"/>
                    <a:pt x="25" y="176"/>
                    <a:pt x="25" y="176"/>
                  </a:cubicBezTo>
                  <a:cubicBezTo>
                    <a:pt x="25" y="175"/>
                    <a:pt x="25" y="174"/>
                    <a:pt x="25" y="173"/>
                  </a:cubicBezTo>
                  <a:cubicBezTo>
                    <a:pt x="25" y="172"/>
                    <a:pt x="25" y="171"/>
                    <a:pt x="25" y="169"/>
                  </a:cubicBezTo>
                  <a:cubicBezTo>
                    <a:pt x="25" y="168"/>
                    <a:pt x="24" y="167"/>
                    <a:pt x="24" y="166"/>
                  </a:cubicBezTo>
                  <a:cubicBezTo>
                    <a:pt x="23" y="164"/>
                    <a:pt x="22" y="164"/>
                    <a:pt x="21" y="163"/>
                  </a:cubicBezTo>
                  <a:cubicBezTo>
                    <a:pt x="21" y="163"/>
                    <a:pt x="20" y="164"/>
                    <a:pt x="20" y="164"/>
                  </a:cubicBezTo>
                  <a:close/>
                  <a:moveTo>
                    <a:pt x="20" y="181"/>
                  </a:moveTo>
                  <a:cubicBezTo>
                    <a:pt x="19" y="181"/>
                    <a:pt x="18" y="181"/>
                    <a:pt x="18" y="182"/>
                  </a:cubicBezTo>
                  <a:cubicBezTo>
                    <a:pt x="16" y="183"/>
                    <a:pt x="15" y="184"/>
                    <a:pt x="15" y="186"/>
                  </a:cubicBezTo>
                  <a:cubicBezTo>
                    <a:pt x="16" y="188"/>
                    <a:pt x="16" y="190"/>
                    <a:pt x="16" y="192"/>
                  </a:cubicBezTo>
                  <a:cubicBezTo>
                    <a:pt x="25" y="192"/>
                    <a:pt x="25" y="192"/>
                    <a:pt x="25" y="192"/>
                  </a:cubicBezTo>
                  <a:cubicBezTo>
                    <a:pt x="25" y="192"/>
                    <a:pt x="25" y="191"/>
                    <a:pt x="25" y="190"/>
                  </a:cubicBezTo>
                  <a:cubicBezTo>
                    <a:pt x="25" y="189"/>
                    <a:pt x="25" y="187"/>
                    <a:pt x="25" y="186"/>
                  </a:cubicBezTo>
                  <a:cubicBezTo>
                    <a:pt x="25" y="185"/>
                    <a:pt x="24" y="183"/>
                    <a:pt x="24" y="182"/>
                  </a:cubicBezTo>
                  <a:cubicBezTo>
                    <a:pt x="23" y="181"/>
                    <a:pt x="22" y="180"/>
                    <a:pt x="21" y="180"/>
                  </a:cubicBezTo>
                  <a:cubicBezTo>
                    <a:pt x="21" y="180"/>
                    <a:pt x="20" y="180"/>
                    <a:pt x="20" y="181"/>
                  </a:cubicBezTo>
                  <a:close/>
                  <a:moveTo>
                    <a:pt x="20" y="197"/>
                  </a:moveTo>
                  <a:cubicBezTo>
                    <a:pt x="19" y="198"/>
                    <a:pt x="18" y="198"/>
                    <a:pt x="18" y="198"/>
                  </a:cubicBezTo>
                  <a:cubicBezTo>
                    <a:pt x="16" y="200"/>
                    <a:pt x="15" y="201"/>
                    <a:pt x="15" y="203"/>
                  </a:cubicBezTo>
                  <a:cubicBezTo>
                    <a:pt x="16" y="205"/>
                    <a:pt x="16" y="207"/>
                    <a:pt x="16" y="209"/>
                  </a:cubicBezTo>
                  <a:cubicBezTo>
                    <a:pt x="25" y="209"/>
                    <a:pt x="25" y="209"/>
                    <a:pt x="25" y="209"/>
                  </a:cubicBezTo>
                  <a:cubicBezTo>
                    <a:pt x="25" y="209"/>
                    <a:pt x="25" y="208"/>
                    <a:pt x="25" y="207"/>
                  </a:cubicBezTo>
                  <a:cubicBezTo>
                    <a:pt x="25" y="206"/>
                    <a:pt x="25" y="204"/>
                    <a:pt x="25" y="203"/>
                  </a:cubicBezTo>
                  <a:cubicBezTo>
                    <a:pt x="25" y="201"/>
                    <a:pt x="24" y="200"/>
                    <a:pt x="24" y="199"/>
                  </a:cubicBezTo>
                  <a:cubicBezTo>
                    <a:pt x="23" y="198"/>
                    <a:pt x="22" y="197"/>
                    <a:pt x="21" y="197"/>
                  </a:cubicBezTo>
                  <a:cubicBezTo>
                    <a:pt x="21" y="197"/>
                    <a:pt x="20" y="197"/>
                    <a:pt x="20" y="197"/>
                  </a:cubicBezTo>
                  <a:close/>
                  <a:moveTo>
                    <a:pt x="31" y="164"/>
                  </a:moveTo>
                  <a:cubicBezTo>
                    <a:pt x="30" y="164"/>
                    <a:pt x="30" y="164"/>
                    <a:pt x="30" y="165"/>
                  </a:cubicBezTo>
                  <a:cubicBezTo>
                    <a:pt x="30" y="176"/>
                    <a:pt x="30" y="176"/>
                    <a:pt x="30" y="176"/>
                  </a:cubicBezTo>
                  <a:cubicBezTo>
                    <a:pt x="38" y="176"/>
                    <a:pt x="38" y="176"/>
                    <a:pt x="38" y="176"/>
                  </a:cubicBezTo>
                  <a:cubicBezTo>
                    <a:pt x="38" y="175"/>
                    <a:pt x="38" y="174"/>
                    <a:pt x="38" y="172"/>
                  </a:cubicBezTo>
                  <a:cubicBezTo>
                    <a:pt x="38" y="171"/>
                    <a:pt x="38" y="170"/>
                    <a:pt x="38" y="168"/>
                  </a:cubicBezTo>
                  <a:cubicBezTo>
                    <a:pt x="38" y="167"/>
                    <a:pt x="37" y="166"/>
                    <a:pt x="37" y="165"/>
                  </a:cubicBezTo>
                  <a:cubicBezTo>
                    <a:pt x="36" y="164"/>
                    <a:pt x="35" y="163"/>
                    <a:pt x="33" y="163"/>
                  </a:cubicBezTo>
                  <a:cubicBezTo>
                    <a:pt x="33" y="163"/>
                    <a:pt x="32" y="164"/>
                    <a:pt x="31" y="164"/>
                  </a:cubicBezTo>
                  <a:close/>
                  <a:moveTo>
                    <a:pt x="31" y="181"/>
                  </a:moveTo>
                  <a:cubicBezTo>
                    <a:pt x="30" y="181"/>
                    <a:pt x="30" y="181"/>
                    <a:pt x="30" y="182"/>
                  </a:cubicBezTo>
                  <a:cubicBezTo>
                    <a:pt x="30" y="192"/>
                    <a:pt x="30" y="192"/>
                    <a:pt x="30" y="192"/>
                  </a:cubicBezTo>
                  <a:cubicBezTo>
                    <a:pt x="38" y="192"/>
                    <a:pt x="38" y="192"/>
                    <a:pt x="38" y="192"/>
                  </a:cubicBezTo>
                  <a:cubicBezTo>
                    <a:pt x="38" y="192"/>
                    <a:pt x="38" y="191"/>
                    <a:pt x="38" y="189"/>
                  </a:cubicBezTo>
                  <a:cubicBezTo>
                    <a:pt x="38" y="188"/>
                    <a:pt x="38" y="186"/>
                    <a:pt x="38" y="185"/>
                  </a:cubicBezTo>
                  <a:cubicBezTo>
                    <a:pt x="38" y="184"/>
                    <a:pt x="37" y="183"/>
                    <a:pt x="37" y="182"/>
                  </a:cubicBezTo>
                  <a:cubicBezTo>
                    <a:pt x="36" y="181"/>
                    <a:pt x="35" y="180"/>
                    <a:pt x="33" y="180"/>
                  </a:cubicBezTo>
                  <a:cubicBezTo>
                    <a:pt x="33" y="180"/>
                    <a:pt x="32" y="180"/>
                    <a:pt x="31" y="181"/>
                  </a:cubicBezTo>
                  <a:close/>
                  <a:moveTo>
                    <a:pt x="31" y="197"/>
                  </a:moveTo>
                  <a:cubicBezTo>
                    <a:pt x="30" y="198"/>
                    <a:pt x="30" y="198"/>
                    <a:pt x="30" y="198"/>
                  </a:cubicBezTo>
                  <a:cubicBezTo>
                    <a:pt x="30" y="209"/>
                    <a:pt x="30" y="209"/>
                    <a:pt x="30" y="209"/>
                  </a:cubicBezTo>
                  <a:cubicBezTo>
                    <a:pt x="38" y="209"/>
                    <a:pt x="38" y="209"/>
                    <a:pt x="38" y="209"/>
                  </a:cubicBezTo>
                  <a:cubicBezTo>
                    <a:pt x="38" y="209"/>
                    <a:pt x="38" y="208"/>
                    <a:pt x="38" y="206"/>
                  </a:cubicBezTo>
                  <a:cubicBezTo>
                    <a:pt x="38" y="205"/>
                    <a:pt x="38" y="203"/>
                    <a:pt x="38" y="202"/>
                  </a:cubicBezTo>
                  <a:cubicBezTo>
                    <a:pt x="38" y="201"/>
                    <a:pt x="37" y="200"/>
                    <a:pt x="37" y="199"/>
                  </a:cubicBezTo>
                  <a:cubicBezTo>
                    <a:pt x="36" y="197"/>
                    <a:pt x="35" y="197"/>
                    <a:pt x="33" y="197"/>
                  </a:cubicBezTo>
                  <a:cubicBezTo>
                    <a:pt x="33" y="197"/>
                    <a:pt x="32" y="197"/>
                    <a:pt x="31" y="197"/>
                  </a:cubicBezTo>
                  <a:close/>
                  <a:moveTo>
                    <a:pt x="33" y="214"/>
                  </a:moveTo>
                  <a:cubicBezTo>
                    <a:pt x="33" y="214"/>
                    <a:pt x="32" y="214"/>
                    <a:pt x="30" y="215"/>
                  </a:cubicBezTo>
                  <a:cubicBezTo>
                    <a:pt x="30" y="226"/>
                    <a:pt x="30" y="226"/>
                    <a:pt x="30" y="226"/>
                  </a:cubicBezTo>
                  <a:cubicBezTo>
                    <a:pt x="39" y="226"/>
                    <a:pt x="39" y="226"/>
                    <a:pt x="39" y="226"/>
                  </a:cubicBezTo>
                  <a:cubicBezTo>
                    <a:pt x="39" y="226"/>
                    <a:pt x="39" y="225"/>
                    <a:pt x="39" y="223"/>
                  </a:cubicBezTo>
                  <a:cubicBezTo>
                    <a:pt x="39" y="222"/>
                    <a:pt x="39" y="221"/>
                    <a:pt x="39" y="219"/>
                  </a:cubicBezTo>
                  <a:cubicBezTo>
                    <a:pt x="38" y="218"/>
                    <a:pt x="38" y="217"/>
                    <a:pt x="37" y="215"/>
                  </a:cubicBezTo>
                  <a:cubicBezTo>
                    <a:pt x="36" y="214"/>
                    <a:pt x="35" y="214"/>
                    <a:pt x="34" y="214"/>
                  </a:cubicBezTo>
                  <a:lnTo>
                    <a:pt x="33" y="214"/>
                  </a:lnTo>
                  <a:close/>
                  <a:moveTo>
                    <a:pt x="44" y="165"/>
                  </a:moveTo>
                  <a:cubicBezTo>
                    <a:pt x="43" y="166"/>
                    <a:pt x="43" y="167"/>
                    <a:pt x="42" y="169"/>
                  </a:cubicBezTo>
                  <a:cubicBezTo>
                    <a:pt x="42" y="170"/>
                    <a:pt x="42" y="171"/>
                    <a:pt x="42" y="173"/>
                  </a:cubicBezTo>
                  <a:cubicBezTo>
                    <a:pt x="42" y="174"/>
                    <a:pt x="42" y="175"/>
                    <a:pt x="42" y="176"/>
                  </a:cubicBezTo>
                  <a:cubicBezTo>
                    <a:pt x="52" y="176"/>
                    <a:pt x="52" y="176"/>
                    <a:pt x="52" y="176"/>
                  </a:cubicBezTo>
                  <a:cubicBezTo>
                    <a:pt x="52" y="175"/>
                    <a:pt x="52" y="174"/>
                    <a:pt x="52" y="173"/>
                  </a:cubicBezTo>
                  <a:cubicBezTo>
                    <a:pt x="52" y="171"/>
                    <a:pt x="52" y="170"/>
                    <a:pt x="52" y="169"/>
                  </a:cubicBezTo>
                  <a:cubicBezTo>
                    <a:pt x="51" y="167"/>
                    <a:pt x="51" y="166"/>
                    <a:pt x="50" y="165"/>
                  </a:cubicBezTo>
                  <a:cubicBezTo>
                    <a:pt x="49" y="164"/>
                    <a:pt x="48" y="163"/>
                    <a:pt x="47" y="163"/>
                  </a:cubicBezTo>
                  <a:cubicBezTo>
                    <a:pt x="45" y="163"/>
                    <a:pt x="44" y="164"/>
                    <a:pt x="44" y="165"/>
                  </a:cubicBezTo>
                  <a:close/>
                  <a:moveTo>
                    <a:pt x="44" y="182"/>
                  </a:moveTo>
                  <a:cubicBezTo>
                    <a:pt x="43" y="183"/>
                    <a:pt x="43" y="184"/>
                    <a:pt x="42" y="185"/>
                  </a:cubicBezTo>
                  <a:cubicBezTo>
                    <a:pt x="42" y="187"/>
                    <a:pt x="42" y="188"/>
                    <a:pt x="42" y="190"/>
                  </a:cubicBezTo>
                  <a:cubicBezTo>
                    <a:pt x="42" y="191"/>
                    <a:pt x="42" y="192"/>
                    <a:pt x="42" y="192"/>
                  </a:cubicBezTo>
                  <a:cubicBezTo>
                    <a:pt x="52" y="192"/>
                    <a:pt x="52" y="192"/>
                    <a:pt x="52" y="192"/>
                  </a:cubicBezTo>
                  <a:cubicBezTo>
                    <a:pt x="52" y="192"/>
                    <a:pt x="52" y="191"/>
                    <a:pt x="52" y="190"/>
                  </a:cubicBezTo>
                  <a:cubicBezTo>
                    <a:pt x="52" y="188"/>
                    <a:pt x="52" y="187"/>
                    <a:pt x="52" y="185"/>
                  </a:cubicBezTo>
                  <a:cubicBezTo>
                    <a:pt x="51" y="184"/>
                    <a:pt x="51" y="183"/>
                    <a:pt x="50" y="182"/>
                  </a:cubicBezTo>
                  <a:cubicBezTo>
                    <a:pt x="49" y="181"/>
                    <a:pt x="48" y="180"/>
                    <a:pt x="47" y="180"/>
                  </a:cubicBezTo>
                  <a:cubicBezTo>
                    <a:pt x="45" y="180"/>
                    <a:pt x="44" y="181"/>
                    <a:pt x="44" y="182"/>
                  </a:cubicBezTo>
                  <a:close/>
                  <a:moveTo>
                    <a:pt x="44" y="199"/>
                  </a:moveTo>
                  <a:cubicBezTo>
                    <a:pt x="43" y="200"/>
                    <a:pt x="43" y="201"/>
                    <a:pt x="42" y="202"/>
                  </a:cubicBezTo>
                  <a:cubicBezTo>
                    <a:pt x="42" y="203"/>
                    <a:pt x="42" y="205"/>
                    <a:pt x="42" y="206"/>
                  </a:cubicBezTo>
                  <a:cubicBezTo>
                    <a:pt x="42" y="208"/>
                    <a:pt x="42" y="209"/>
                    <a:pt x="42" y="209"/>
                  </a:cubicBezTo>
                  <a:cubicBezTo>
                    <a:pt x="52" y="209"/>
                    <a:pt x="52" y="209"/>
                    <a:pt x="52" y="209"/>
                  </a:cubicBezTo>
                  <a:cubicBezTo>
                    <a:pt x="52" y="209"/>
                    <a:pt x="52" y="208"/>
                    <a:pt x="52" y="206"/>
                  </a:cubicBezTo>
                  <a:cubicBezTo>
                    <a:pt x="52" y="205"/>
                    <a:pt x="52" y="203"/>
                    <a:pt x="52" y="202"/>
                  </a:cubicBezTo>
                  <a:cubicBezTo>
                    <a:pt x="51" y="201"/>
                    <a:pt x="51" y="200"/>
                    <a:pt x="50" y="199"/>
                  </a:cubicBezTo>
                  <a:cubicBezTo>
                    <a:pt x="49" y="197"/>
                    <a:pt x="48" y="197"/>
                    <a:pt x="47" y="197"/>
                  </a:cubicBezTo>
                  <a:cubicBezTo>
                    <a:pt x="45" y="197"/>
                    <a:pt x="44" y="197"/>
                    <a:pt x="44" y="199"/>
                  </a:cubicBezTo>
                  <a:close/>
                  <a:moveTo>
                    <a:pt x="44" y="215"/>
                  </a:moveTo>
                  <a:cubicBezTo>
                    <a:pt x="43" y="216"/>
                    <a:pt x="43" y="217"/>
                    <a:pt x="42" y="219"/>
                  </a:cubicBezTo>
                  <a:cubicBezTo>
                    <a:pt x="42" y="220"/>
                    <a:pt x="42" y="221"/>
                    <a:pt x="42" y="223"/>
                  </a:cubicBezTo>
                  <a:cubicBezTo>
                    <a:pt x="42" y="224"/>
                    <a:pt x="42" y="225"/>
                    <a:pt x="42" y="226"/>
                  </a:cubicBezTo>
                  <a:cubicBezTo>
                    <a:pt x="52" y="226"/>
                    <a:pt x="52" y="226"/>
                    <a:pt x="52" y="226"/>
                  </a:cubicBezTo>
                  <a:cubicBezTo>
                    <a:pt x="52" y="225"/>
                    <a:pt x="52" y="224"/>
                    <a:pt x="52" y="223"/>
                  </a:cubicBezTo>
                  <a:cubicBezTo>
                    <a:pt x="52" y="221"/>
                    <a:pt x="52" y="220"/>
                    <a:pt x="52" y="219"/>
                  </a:cubicBezTo>
                  <a:cubicBezTo>
                    <a:pt x="51" y="217"/>
                    <a:pt x="51" y="216"/>
                    <a:pt x="50" y="215"/>
                  </a:cubicBezTo>
                  <a:cubicBezTo>
                    <a:pt x="49" y="214"/>
                    <a:pt x="48" y="214"/>
                    <a:pt x="47" y="214"/>
                  </a:cubicBezTo>
                  <a:cubicBezTo>
                    <a:pt x="46" y="214"/>
                    <a:pt x="45" y="214"/>
                    <a:pt x="44" y="215"/>
                  </a:cubicBezTo>
                  <a:close/>
                  <a:moveTo>
                    <a:pt x="68" y="156"/>
                  </a:moveTo>
                  <a:cubicBezTo>
                    <a:pt x="69" y="156"/>
                    <a:pt x="69" y="155"/>
                    <a:pt x="68" y="153"/>
                  </a:cubicBezTo>
                  <a:cubicBezTo>
                    <a:pt x="68" y="151"/>
                    <a:pt x="67" y="150"/>
                    <a:pt x="67" y="150"/>
                  </a:cubicBezTo>
                  <a:cubicBezTo>
                    <a:pt x="67" y="150"/>
                    <a:pt x="66" y="149"/>
                    <a:pt x="66" y="149"/>
                  </a:cubicBezTo>
                  <a:cubicBezTo>
                    <a:pt x="65" y="149"/>
                    <a:pt x="64" y="149"/>
                    <a:pt x="64" y="149"/>
                  </a:cubicBezTo>
                  <a:cubicBezTo>
                    <a:pt x="63" y="149"/>
                    <a:pt x="63" y="149"/>
                    <a:pt x="62" y="149"/>
                  </a:cubicBezTo>
                  <a:cubicBezTo>
                    <a:pt x="61" y="149"/>
                    <a:pt x="61" y="150"/>
                    <a:pt x="61" y="150"/>
                  </a:cubicBezTo>
                  <a:cubicBezTo>
                    <a:pt x="60" y="150"/>
                    <a:pt x="60" y="151"/>
                    <a:pt x="59" y="152"/>
                  </a:cubicBezTo>
                  <a:cubicBezTo>
                    <a:pt x="59" y="154"/>
                    <a:pt x="59" y="155"/>
                    <a:pt x="59" y="156"/>
                  </a:cubicBezTo>
                  <a:cubicBezTo>
                    <a:pt x="56" y="156"/>
                    <a:pt x="56" y="156"/>
                    <a:pt x="56" y="156"/>
                  </a:cubicBezTo>
                  <a:cubicBezTo>
                    <a:pt x="56" y="155"/>
                    <a:pt x="56" y="154"/>
                    <a:pt x="56" y="152"/>
                  </a:cubicBezTo>
                  <a:cubicBezTo>
                    <a:pt x="55" y="151"/>
                    <a:pt x="55" y="150"/>
                    <a:pt x="54" y="150"/>
                  </a:cubicBezTo>
                  <a:cubicBezTo>
                    <a:pt x="54" y="150"/>
                    <a:pt x="54" y="149"/>
                    <a:pt x="53" y="149"/>
                  </a:cubicBezTo>
                  <a:cubicBezTo>
                    <a:pt x="52" y="149"/>
                    <a:pt x="52" y="149"/>
                    <a:pt x="51" y="149"/>
                  </a:cubicBezTo>
                  <a:cubicBezTo>
                    <a:pt x="51" y="149"/>
                    <a:pt x="50" y="149"/>
                    <a:pt x="50" y="149"/>
                  </a:cubicBezTo>
                  <a:cubicBezTo>
                    <a:pt x="49" y="149"/>
                    <a:pt x="48" y="150"/>
                    <a:pt x="48" y="150"/>
                  </a:cubicBezTo>
                  <a:cubicBezTo>
                    <a:pt x="48" y="150"/>
                    <a:pt x="48" y="151"/>
                    <a:pt x="47" y="152"/>
                  </a:cubicBezTo>
                  <a:cubicBezTo>
                    <a:pt x="47" y="154"/>
                    <a:pt x="46" y="155"/>
                    <a:pt x="47" y="156"/>
                  </a:cubicBezTo>
                  <a:cubicBezTo>
                    <a:pt x="45" y="156"/>
                    <a:pt x="45" y="156"/>
                    <a:pt x="45" y="156"/>
                  </a:cubicBezTo>
                  <a:cubicBezTo>
                    <a:pt x="45" y="10"/>
                    <a:pt x="45" y="10"/>
                    <a:pt x="45" y="10"/>
                  </a:cubicBezTo>
                  <a:cubicBezTo>
                    <a:pt x="129" y="10"/>
                    <a:pt x="129" y="10"/>
                    <a:pt x="129" y="10"/>
                  </a:cubicBezTo>
                  <a:cubicBezTo>
                    <a:pt x="129" y="97"/>
                    <a:pt x="129" y="97"/>
                    <a:pt x="129" y="97"/>
                  </a:cubicBezTo>
                  <a:cubicBezTo>
                    <a:pt x="95" y="97"/>
                    <a:pt x="95" y="97"/>
                    <a:pt x="95" y="97"/>
                  </a:cubicBezTo>
                  <a:cubicBezTo>
                    <a:pt x="95" y="231"/>
                    <a:pt x="95" y="231"/>
                    <a:pt x="95" y="231"/>
                  </a:cubicBezTo>
                  <a:cubicBezTo>
                    <a:pt x="87" y="231"/>
                    <a:pt x="87" y="231"/>
                    <a:pt x="87" y="231"/>
                  </a:cubicBezTo>
                  <a:cubicBezTo>
                    <a:pt x="87" y="156"/>
                    <a:pt x="87" y="156"/>
                    <a:pt x="87" y="156"/>
                  </a:cubicBezTo>
                  <a:lnTo>
                    <a:pt x="68" y="156"/>
                  </a:lnTo>
                  <a:close/>
                  <a:moveTo>
                    <a:pt x="48" y="26"/>
                  </a:moveTo>
                  <a:cubicBezTo>
                    <a:pt x="54" y="26"/>
                    <a:pt x="54" y="26"/>
                    <a:pt x="54" y="26"/>
                  </a:cubicBezTo>
                  <a:cubicBezTo>
                    <a:pt x="54" y="15"/>
                    <a:pt x="54" y="15"/>
                    <a:pt x="54" y="15"/>
                  </a:cubicBezTo>
                  <a:cubicBezTo>
                    <a:pt x="48" y="15"/>
                    <a:pt x="48" y="15"/>
                    <a:pt x="48" y="15"/>
                  </a:cubicBezTo>
                  <a:lnTo>
                    <a:pt x="48" y="26"/>
                  </a:lnTo>
                  <a:close/>
                  <a:moveTo>
                    <a:pt x="48" y="43"/>
                  </a:moveTo>
                  <a:cubicBezTo>
                    <a:pt x="54" y="43"/>
                    <a:pt x="54" y="43"/>
                    <a:pt x="54" y="43"/>
                  </a:cubicBezTo>
                  <a:cubicBezTo>
                    <a:pt x="54" y="32"/>
                    <a:pt x="54" y="32"/>
                    <a:pt x="54" y="32"/>
                  </a:cubicBezTo>
                  <a:cubicBezTo>
                    <a:pt x="48" y="32"/>
                    <a:pt x="48" y="32"/>
                    <a:pt x="48" y="32"/>
                  </a:cubicBezTo>
                  <a:lnTo>
                    <a:pt x="48" y="43"/>
                  </a:lnTo>
                  <a:close/>
                  <a:moveTo>
                    <a:pt x="48" y="61"/>
                  </a:moveTo>
                  <a:cubicBezTo>
                    <a:pt x="54" y="61"/>
                    <a:pt x="54" y="61"/>
                    <a:pt x="54" y="61"/>
                  </a:cubicBezTo>
                  <a:cubicBezTo>
                    <a:pt x="54" y="49"/>
                    <a:pt x="54" y="49"/>
                    <a:pt x="54" y="49"/>
                  </a:cubicBezTo>
                  <a:cubicBezTo>
                    <a:pt x="48" y="49"/>
                    <a:pt x="48" y="49"/>
                    <a:pt x="48" y="49"/>
                  </a:cubicBezTo>
                  <a:lnTo>
                    <a:pt x="48" y="61"/>
                  </a:lnTo>
                  <a:close/>
                  <a:moveTo>
                    <a:pt x="48" y="78"/>
                  </a:moveTo>
                  <a:cubicBezTo>
                    <a:pt x="54" y="78"/>
                    <a:pt x="54" y="78"/>
                    <a:pt x="54" y="78"/>
                  </a:cubicBezTo>
                  <a:cubicBezTo>
                    <a:pt x="54" y="65"/>
                    <a:pt x="54" y="65"/>
                    <a:pt x="54" y="65"/>
                  </a:cubicBezTo>
                  <a:cubicBezTo>
                    <a:pt x="48" y="65"/>
                    <a:pt x="48" y="65"/>
                    <a:pt x="48" y="65"/>
                  </a:cubicBezTo>
                  <a:lnTo>
                    <a:pt x="48" y="78"/>
                  </a:lnTo>
                  <a:close/>
                  <a:moveTo>
                    <a:pt x="48" y="94"/>
                  </a:moveTo>
                  <a:cubicBezTo>
                    <a:pt x="54" y="94"/>
                    <a:pt x="54" y="94"/>
                    <a:pt x="54" y="94"/>
                  </a:cubicBezTo>
                  <a:cubicBezTo>
                    <a:pt x="54" y="82"/>
                    <a:pt x="54" y="82"/>
                    <a:pt x="54" y="82"/>
                  </a:cubicBezTo>
                  <a:cubicBezTo>
                    <a:pt x="48" y="82"/>
                    <a:pt x="48" y="82"/>
                    <a:pt x="48" y="82"/>
                  </a:cubicBezTo>
                  <a:lnTo>
                    <a:pt x="48" y="94"/>
                  </a:lnTo>
                  <a:close/>
                  <a:moveTo>
                    <a:pt x="48" y="111"/>
                  </a:moveTo>
                  <a:cubicBezTo>
                    <a:pt x="54" y="111"/>
                    <a:pt x="54" y="111"/>
                    <a:pt x="54" y="111"/>
                  </a:cubicBezTo>
                  <a:cubicBezTo>
                    <a:pt x="54" y="99"/>
                    <a:pt x="54" y="99"/>
                    <a:pt x="54" y="99"/>
                  </a:cubicBezTo>
                  <a:cubicBezTo>
                    <a:pt x="48" y="99"/>
                    <a:pt x="48" y="99"/>
                    <a:pt x="48" y="99"/>
                  </a:cubicBezTo>
                  <a:lnTo>
                    <a:pt x="48" y="111"/>
                  </a:lnTo>
                  <a:close/>
                  <a:moveTo>
                    <a:pt x="48" y="128"/>
                  </a:moveTo>
                  <a:cubicBezTo>
                    <a:pt x="54" y="128"/>
                    <a:pt x="54" y="128"/>
                    <a:pt x="54" y="128"/>
                  </a:cubicBezTo>
                  <a:cubicBezTo>
                    <a:pt x="54" y="116"/>
                    <a:pt x="54" y="116"/>
                    <a:pt x="54" y="116"/>
                  </a:cubicBezTo>
                  <a:cubicBezTo>
                    <a:pt x="48" y="116"/>
                    <a:pt x="48" y="116"/>
                    <a:pt x="48" y="116"/>
                  </a:cubicBezTo>
                  <a:lnTo>
                    <a:pt x="48" y="128"/>
                  </a:lnTo>
                  <a:close/>
                  <a:moveTo>
                    <a:pt x="48" y="145"/>
                  </a:moveTo>
                  <a:cubicBezTo>
                    <a:pt x="54" y="145"/>
                    <a:pt x="54" y="145"/>
                    <a:pt x="54" y="145"/>
                  </a:cubicBezTo>
                  <a:cubicBezTo>
                    <a:pt x="54" y="133"/>
                    <a:pt x="54" y="133"/>
                    <a:pt x="54" y="133"/>
                  </a:cubicBezTo>
                  <a:cubicBezTo>
                    <a:pt x="48" y="133"/>
                    <a:pt x="48" y="133"/>
                    <a:pt x="48" y="133"/>
                  </a:cubicBezTo>
                  <a:lnTo>
                    <a:pt x="48" y="145"/>
                  </a:lnTo>
                  <a:close/>
                  <a:moveTo>
                    <a:pt x="119" y="0"/>
                  </a:moveTo>
                  <a:cubicBezTo>
                    <a:pt x="119" y="6"/>
                    <a:pt x="119" y="6"/>
                    <a:pt x="119" y="6"/>
                  </a:cubicBezTo>
                  <a:cubicBezTo>
                    <a:pt x="54" y="6"/>
                    <a:pt x="54" y="6"/>
                    <a:pt x="54" y="6"/>
                  </a:cubicBezTo>
                  <a:cubicBezTo>
                    <a:pt x="54" y="0"/>
                    <a:pt x="54" y="0"/>
                    <a:pt x="54" y="0"/>
                  </a:cubicBezTo>
                  <a:lnTo>
                    <a:pt x="119" y="0"/>
                  </a:lnTo>
                  <a:close/>
                  <a:moveTo>
                    <a:pt x="57" y="215"/>
                  </a:moveTo>
                  <a:cubicBezTo>
                    <a:pt x="56" y="217"/>
                    <a:pt x="56" y="218"/>
                    <a:pt x="55" y="219"/>
                  </a:cubicBezTo>
                  <a:cubicBezTo>
                    <a:pt x="55" y="221"/>
                    <a:pt x="55" y="222"/>
                    <a:pt x="55" y="223"/>
                  </a:cubicBezTo>
                  <a:cubicBezTo>
                    <a:pt x="55" y="225"/>
                    <a:pt x="55" y="226"/>
                    <a:pt x="55" y="226"/>
                  </a:cubicBezTo>
                  <a:cubicBezTo>
                    <a:pt x="66" y="226"/>
                    <a:pt x="66" y="226"/>
                    <a:pt x="66" y="226"/>
                  </a:cubicBezTo>
                  <a:cubicBezTo>
                    <a:pt x="66" y="225"/>
                    <a:pt x="66" y="224"/>
                    <a:pt x="66" y="222"/>
                  </a:cubicBezTo>
                  <a:cubicBezTo>
                    <a:pt x="66" y="221"/>
                    <a:pt x="66" y="220"/>
                    <a:pt x="65" y="218"/>
                  </a:cubicBezTo>
                  <a:cubicBezTo>
                    <a:pt x="65" y="217"/>
                    <a:pt x="64" y="216"/>
                    <a:pt x="63" y="215"/>
                  </a:cubicBezTo>
                  <a:cubicBezTo>
                    <a:pt x="63" y="214"/>
                    <a:pt x="61" y="214"/>
                    <a:pt x="60" y="214"/>
                  </a:cubicBezTo>
                  <a:cubicBezTo>
                    <a:pt x="58" y="214"/>
                    <a:pt x="57" y="214"/>
                    <a:pt x="57" y="215"/>
                  </a:cubicBezTo>
                  <a:close/>
                  <a:moveTo>
                    <a:pt x="57" y="165"/>
                  </a:moveTo>
                  <a:cubicBezTo>
                    <a:pt x="57" y="166"/>
                    <a:pt x="56" y="167"/>
                    <a:pt x="56" y="168"/>
                  </a:cubicBezTo>
                  <a:cubicBezTo>
                    <a:pt x="56" y="170"/>
                    <a:pt x="55" y="171"/>
                    <a:pt x="55" y="172"/>
                  </a:cubicBezTo>
                  <a:cubicBezTo>
                    <a:pt x="55" y="174"/>
                    <a:pt x="55" y="175"/>
                    <a:pt x="55" y="176"/>
                  </a:cubicBezTo>
                  <a:cubicBezTo>
                    <a:pt x="66" y="176"/>
                    <a:pt x="66" y="176"/>
                    <a:pt x="66" y="176"/>
                  </a:cubicBezTo>
                  <a:cubicBezTo>
                    <a:pt x="66" y="175"/>
                    <a:pt x="66" y="174"/>
                    <a:pt x="66" y="173"/>
                  </a:cubicBezTo>
                  <a:cubicBezTo>
                    <a:pt x="66" y="171"/>
                    <a:pt x="66" y="170"/>
                    <a:pt x="65" y="169"/>
                  </a:cubicBezTo>
                  <a:cubicBezTo>
                    <a:pt x="65" y="167"/>
                    <a:pt x="64" y="166"/>
                    <a:pt x="64" y="165"/>
                  </a:cubicBezTo>
                  <a:cubicBezTo>
                    <a:pt x="63" y="164"/>
                    <a:pt x="62" y="163"/>
                    <a:pt x="61" y="163"/>
                  </a:cubicBezTo>
                  <a:cubicBezTo>
                    <a:pt x="59" y="163"/>
                    <a:pt x="58" y="164"/>
                    <a:pt x="57" y="165"/>
                  </a:cubicBezTo>
                  <a:close/>
                  <a:moveTo>
                    <a:pt x="57" y="182"/>
                  </a:moveTo>
                  <a:cubicBezTo>
                    <a:pt x="57" y="183"/>
                    <a:pt x="56" y="184"/>
                    <a:pt x="56" y="185"/>
                  </a:cubicBezTo>
                  <a:cubicBezTo>
                    <a:pt x="56" y="186"/>
                    <a:pt x="55" y="188"/>
                    <a:pt x="55" y="189"/>
                  </a:cubicBezTo>
                  <a:cubicBezTo>
                    <a:pt x="55" y="191"/>
                    <a:pt x="55" y="192"/>
                    <a:pt x="55" y="192"/>
                  </a:cubicBezTo>
                  <a:cubicBezTo>
                    <a:pt x="66" y="192"/>
                    <a:pt x="66" y="192"/>
                    <a:pt x="66" y="192"/>
                  </a:cubicBezTo>
                  <a:cubicBezTo>
                    <a:pt x="66" y="192"/>
                    <a:pt x="66" y="191"/>
                    <a:pt x="66" y="190"/>
                  </a:cubicBezTo>
                  <a:cubicBezTo>
                    <a:pt x="66" y="188"/>
                    <a:pt x="66" y="187"/>
                    <a:pt x="65" y="185"/>
                  </a:cubicBezTo>
                  <a:cubicBezTo>
                    <a:pt x="65" y="184"/>
                    <a:pt x="64" y="183"/>
                    <a:pt x="64" y="182"/>
                  </a:cubicBezTo>
                  <a:cubicBezTo>
                    <a:pt x="63" y="181"/>
                    <a:pt x="62" y="180"/>
                    <a:pt x="61" y="180"/>
                  </a:cubicBezTo>
                  <a:cubicBezTo>
                    <a:pt x="59" y="180"/>
                    <a:pt x="58" y="181"/>
                    <a:pt x="57" y="182"/>
                  </a:cubicBezTo>
                  <a:close/>
                  <a:moveTo>
                    <a:pt x="57" y="199"/>
                  </a:moveTo>
                  <a:cubicBezTo>
                    <a:pt x="57" y="200"/>
                    <a:pt x="56" y="201"/>
                    <a:pt x="56" y="202"/>
                  </a:cubicBezTo>
                  <a:cubicBezTo>
                    <a:pt x="56" y="203"/>
                    <a:pt x="55" y="205"/>
                    <a:pt x="55" y="206"/>
                  </a:cubicBezTo>
                  <a:cubicBezTo>
                    <a:pt x="55" y="208"/>
                    <a:pt x="55" y="209"/>
                    <a:pt x="55" y="209"/>
                  </a:cubicBezTo>
                  <a:cubicBezTo>
                    <a:pt x="66" y="209"/>
                    <a:pt x="66" y="209"/>
                    <a:pt x="66" y="209"/>
                  </a:cubicBezTo>
                  <a:cubicBezTo>
                    <a:pt x="66" y="209"/>
                    <a:pt x="66" y="208"/>
                    <a:pt x="66" y="206"/>
                  </a:cubicBezTo>
                  <a:cubicBezTo>
                    <a:pt x="66" y="205"/>
                    <a:pt x="66" y="203"/>
                    <a:pt x="65" y="202"/>
                  </a:cubicBezTo>
                  <a:cubicBezTo>
                    <a:pt x="65" y="201"/>
                    <a:pt x="64" y="200"/>
                    <a:pt x="64" y="199"/>
                  </a:cubicBezTo>
                  <a:cubicBezTo>
                    <a:pt x="63" y="197"/>
                    <a:pt x="62" y="197"/>
                    <a:pt x="61" y="197"/>
                  </a:cubicBezTo>
                  <a:cubicBezTo>
                    <a:pt x="59" y="197"/>
                    <a:pt x="58" y="197"/>
                    <a:pt x="57" y="199"/>
                  </a:cubicBezTo>
                  <a:close/>
                  <a:moveTo>
                    <a:pt x="61" y="26"/>
                  </a:moveTo>
                  <a:cubicBezTo>
                    <a:pt x="67" y="26"/>
                    <a:pt x="67" y="26"/>
                    <a:pt x="67" y="26"/>
                  </a:cubicBezTo>
                  <a:cubicBezTo>
                    <a:pt x="67" y="15"/>
                    <a:pt x="67" y="15"/>
                    <a:pt x="67" y="15"/>
                  </a:cubicBezTo>
                  <a:cubicBezTo>
                    <a:pt x="61" y="15"/>
                    <a:pt x="61" y="15"/>
                    <a:pt x="61" y="15"/>
                  </a:cubicBezTo>
                  <a:lnTo>
                    <a:pt x="61" y="26"/>
                  </a:lnTo>
                  <a:close/>
                  <a:moveTo>
                    <a:pt x="61" y="43"/>
                  </a:moveTo>
                  <a:cubicBezTo>
                    <a:pt x="67" y="43"/>
                    <a:pt x="67" y="43"/>
                    <a:pt x="67" y="43"/>
                  </a:cubicBezTo>
                  <a:cubicBezTo>
                    <a:pt x="67" y="32"/>
                    <a:pt x="67" y="32"/>
                    <a:pt x="67" y="32"/>
                  </a:cubicBezTo>
                  <a:cubicBezTo>
                    <a:pt x="61" y="32"/>
                    <a:pt x="61" y="32"/>
                    <a:pt x="61" y="32"/>
                  </a:cubicBezTo>
                  <a:lnTo>
                    <a:pt x="61" y="43"/>
                  </a:lnTo>
                  <a:close/>
                  <a:moveTo>
                    <a:pt x="61" y="61"/>
                  </a:moveTo>
                  <a:cubicBezTo>
                    <a:pt x="67" y="61"/>
                    <a:pt x="67" y="61"/>
                    <a:pt x="67" y="61"/>
                  </a:cubicBezTo>
                  <a:cubicBezTo>
                    <a:pt x="67" y="49"/>
                    <a:pt x="67" y="49"/>
                    <a:pt x="67" y="49"/>
                  </a:cubicBezTo>
                  <a:cubicBezTo>
                    <a:pt x="61" y="49"/>
                    <a:pt x="61" y="49"/>
                    <a:pt x="61" y="49"/>
                  </a:cubicBezTo>
                  <a:lnTo>
                    <a:pt x="61" y="61"/>
                  </a:lnTo>
                  <a:close/>
                  <a:moveTo>
                    <a:pt x="61" y="78"/>
                  </a:moveTo>
                  <a:cubicBezTo>
                    <a:pt x="67" y="78"/>
                    <a:pt x="67" y="78"/>
                    <a:pt x="67" y="78"/>
                  </a:cubicBezTo>
                  <a:cubicBezTo>
                    <a:pt x="67" y="65"/>
                    <a:pt x="67" y="65"/>
                    <a:pt x="67" y="65"/>
                  </a:cubicBezTo>
                  <a:cubicBezTo>
                    <a:pt x="61" y="65"/>
                    <a:pt x="61" y="65"/>
                    <a:pt x="61" y="65"/>
                  </a:cubicBezTo>
                  <a:lnTo>
                    <a:pt x="61" y="78"/>
                  </a:lnTo>
                  <a:close/>
                  <a:moveTo>
                    <a:pt x="61" y="94"/>
                  </a:moveTo>
                  <a:cubicBezTo>
                    <a:pt x="67" y="94"/>
                    <a:pt x="67" y="94"/>
                    <a:pt x="67" y="94"/>
                  </a:cubicBezTo>
                  <a:cubicBezTo>
                    <a:pt x="67" y="82"/>
                    <a:pt x="67" y="82"/>
                    <a:pt x="67" y="82"/>
                  </a:cubicBezTo>
                  <a:cubicBezTo>
                    <a:pt x="61" y="82"/>
                    <a:pt x="61" y="82"/>
                    <a:pt x="61" y="82"/>
                  </a:cubicBezTo>
                  <a:lnTo>
                    <a:pt x="61" y="94"/>
                  </a:lnTo>
                  <a:close/>
                  <a:moveTo>
                    <a:pt x="61" y="111"/>
                  </a:moveTo>
                  <a:cubicBezTo>
                    <a:pt x="67" y="111"/>
                    <a:pt x="67" y="111"/>
                    <a:pt x="67" y="111"/>
                  </a:cubicBezTo>
                  <a:cubicBezTo>
                    <a:pt x="67" y="99"/>
                    <a:pt x="67" y="99"/>
                    <a:pt x="67" y="99"/>
                  </a:cubicBezTo>
                  <a:cubicBezTo>
                    <a:pt x="61" y="99"/>
                    <a:pt x="61" y="99"/>
                    <a:pt x="61" y="99"/>
                  </a:cubicBezTo>
                  <a:lnTo>
                    <a:pt x="61" y="111"/>
                  </a:lnTo>
                  <a:close/>
                  <a:moveTo>
                    <a:pt x="61" y="128"/>
                  </a:moveTo>
                  <a:cubicBezTo>
                    <a:pt x="67" y="128"/>
                    <a:pt x="67" y="128"/>
                    <a:pt x="67" y="128"/>
                  </a:cubicBezTo>
                  <a:cubicBezTo>
                    <a:pt x="67" y="116"/>
                    <a:pt x="67" y="116"/>
                    <a:pt x="67" y="116"/>
                  </a:cubicBezTo>
                  <a:cubicBezTo>
                    <a:pt x="61" y="116"/>
                    <a:pt x="61" y="116"/>
                    <a:pt x="61" y="116"/>
                  </a:cubicBezTo>
                  <a:lnTo>
                    <a:pt x="61" y="128"/>
                  </a:lnTo>
                  <a:close/>
                  <a:moveTo>
                    <a:pt x="61" y="145"/>
                  </a:moveTo>
                  <a:cubicBezTo>
                    <a:pt x="67" y="145"/>
                    <a:pt x="67" y="145"/>
                    <a:pt x="67" y="145"/>
                  </a:cubicBezTo>
                  <a:cubicBezTo>
                    <a:pt x="67" y="133"/>
                    <a:pt x="67" y="133"/>
                    <a:pt x="67" y="133"/>
                  </a:cubicBezTo>
                  <a:cubicBezTo>
                    <a:pt x="61" y="133"/>
                    <a:pt x="61" y="133"/>
                    <a:pt x="61" y="133"/>
                  </a:cubicBezTo>
                  <a:lnTo>
                    <a:pt x="61" y="145"/>
                  </a:lnTo>
                  <a:close/>
                  <a:moveTo>
                    <a:pt x="71" y="215"/>
                  </a:moveTo>
                  <a:cubicBezTo>
                    <a:pt x="70" y="217"/>
                    <a:pt x="69" y="218"/>
                    <a:pt x="69" y="219"/>
                  </a:cubicBezTo>
                  <a:cubicBezTo>
                    <a:pt x="69" y="221"/>
                    <a:pt x="69" y="222"/>
                    <a:pt x="69" y="223"/>
                  </a:cubicBezTo>
                  <a:cubicBezTo>
                    <a:pt x="69" y="225"/>
                    <a:pt x="69" y="226"/>
                    <a:pt x="69" y="226"/>
                  </a:cubicBezTo>
                  <a:cubicBezTo>
                    <a:pt x="78" y="226"/>
                    <a:pt x="78" y="226"/>
                    <a:pt x="78" y="226"/>
                  </a:cubicBezTo>
                  <a:cubicBezTo>
                    <a:pt x="78" y="215"/>
                    <a:pt x="78" y="215"/>
                    <a:pt x="78" y="215"/>
                  </a:cubicBezTo>
                  <a:cubicBezTo>
                    <a:pt x="76" y="214"/>
                    <a:pt x="75" y="214"/>
                    <a:pt x="74" y="214"/>
                  </a:cubicBezTo>
                  <a:cubicBezTo>
                    <a:pt x="74" y="214"/>
                    <a:pt x="74" y="214"/>
                    <a:pt x="74" y="214"/>
                  </a:cubicBezTo>
                  <a:cubicBezTo>
                    <a:pt x="72" y="214"/>
                    <a:pt x="71" y="214"/>
                    <a:pt x="71" y="215"/>
                  </a:cubicBezTo>
                  <a:close/>
                  <a:moveTo>
                    <a:pt x="71" y="165"/>
                  </a:moveTo>
                  <a:cubicBezTo>
                    <a:pt x="70" y="166"/>
                    <a:pt x="70" y="167"/>
                    <a:pt x="69" y="168"/>
                  </a:cubicBezTo>
                  <a:cubicBezTo>
                    <a:pt x="69" y="170"/>
                    <a:pt x="69" y="171"/>
                    <a:pt x="69" y="172"/>
                  </a:cubicBezTo>
                  <a:cubicBezTo>
                    <a:pt x="69" y="174"/>
                    <a:pt x="69" y="175"/>
                    <a:pt x="69" y="176"/>
                  </a:cubicBezTo>
                  <a:cubicBezTo>
                    <a:pt x="78" y="176"/>
                    <a:pt x="78" y="176"/>
                    <a:pt x="78" y="176"/>
                  </a:cubicBezTo>
                  <a:cubicBezTo>
                    <a:pt x="78" y="165"/>
                    <a:pt x="78" y="165"/>
                    <a:pt x="78" y="165"/>
                  </a:cubicBezTo>
                  <a:cubicBezTo>
                    <a:pt x="78" y="164"/>
                    <a:pt x="77" y="164"/>
                    <a:pt x="76" y="164"/>
                  </a:cubicBezTo>
                  <a:cubicBezTo>
                    <a:pt x="76" y="164"/>
                    <a:pt x="75" y="163"/>
                    <a:pt x="74" y="163"/>
                  </a:cubicBezTo>
                  <a:cubicBezTo>
                    <a:pt x="73" y="163"/>
                    <a:pt x="72" y="164"/>
                    <a:pt x="71" y="165"/>
                  </a:cubicBezTo>
                  <a:close/>
                  <a:moveTo>
                    <a:pt x="71" y="182"/>
                  </a:moveTo>
                  <a:cubicBezTo>
                    <a:pt x="70" y="183"/>
                    <a:pt x="70" y="184"/>
                    <a:pt x="69" y="185"/>
                  </a:cubicBezTo>
                  <a:cubicBezTo>
                    <a:pt x="69" y="186"/>
                    <a:pt x="69" y="188"/>
                    <a:pt x="69" y="189"/>
                  </a:cubicBezTo>
                  <a:cubicBezTo>
                    <a:pt x="69" y="191"/>
                    <a:pt x="69" y="192"/>
                    <a:pt x="69" y="192"/>
                  </a:cubicBezTo>
                  <a:cubicBezTo>
                    <a:pt x="78" y="192"/>
                    <a:pt x="78" y="192"/>
                    <a:pt x="78" y="192"/>
                  </a:cubicBezTo>
                  <a:cubicBezTo>
                    <a:pt x="78" y="182"/>
                    <a:pt x="78" y="182"/>
                    <a:pt x="78" y="182"/>
                  </a:cubicBezTo>
                  <a:cubicBezTo>
                    <a:pt x="78" y="181"/>
                    <a:pt x="77" y="181"/>
                    <a:pt x="76" y="181"/>
                  </a:cubicBezTo>
                  <a:cubicBezTo>
                    <a:pt x="76" y="180"/>
                    <a:pt x="75" y="180"/>
                    <a:pt x="74" y="180"/>
                  </a:cubicBezTo>
                  <a:cubicBezTo>
                    <a:pt x="73" y="180"/>
                    <a:pt x="72" y="181"/>
                    <a:pt x="71" y="182"/>
                  </a:cubicBezTo>
                  <a:close/>
                  <a:moveTo>
                    <a:pt x="71" y="199"/>
                  </a:moveTo>
                  <a:cubicBezTo>
                    <a:pt x="70" y="200"/>
                    <a:pt x="70" y="201"/>
                    <a:pt x="69" y="202"/>
                  </a:cubicBezTo>
                  <a:cubicBezTo>
                    <a:pt x="69" y="203"/>
                    <a:pt x="69" y="205"/>
                    <a:pt x="69" y="206"/>
                  </a:cubicBezTo>
                  <a:cubicBezTo>
                    <a:pt x="69" y="208"/>
                    <a:pt x="69" y="209"/>
                    <a:pt x="69" y="209"/>
                  </a:cubicBezTo>
                  <a:cubicBezTo>
                    <a:pt x="78" y="209"/>
                    <a:pt x="78" y="209"/>
                    <a:pt x="78" y="209"/>
                  </a:cubicBezTo>
                  <a:cubicBezTo>
                    <a:pt x="78" y="198"/>
                    <a:pt x="78" y="198"/>
                    <a:pt x="78" y="198"/>
                  </a:cubicBezTo>
                  <a:cubicBezTo>
                    <a:pt x="78" y="198"/>
                    <a:pt x="77" y="198"/>
                    <a:pt x="76" y="197"/>
                  </a:cubicBezTo>
                  <a:cubicBezTo>
                    <a:pt x="76" y="197"/>
                    <a:pt x="75" y="197"/>
                    <a:pt x="74" y="197"/>
                  </a:cubicBezTo>
                  <a:cubicBezTo>
                    <a:pt x="73" y="197"/>
                    <a:pt x="72" y="197"/>
                    <a:pt x="71" y="199"/>
                  </a:cubicBezTo>
                  <a:close/>
                  <a:moveTo>
                    <a:pt x="71" y="26"/>
                  </a:moveTo>
                  <a:cubicBezTo>
                    <a:pt x="78" y="26"/>
                    <a:pt x="78" y="26"/>
                    <a:pt x="78" y="26"/>
                  </a:cubicBezTo>
                  <a:cubicBezTo>
                    <a:pt x="78" y="15"/>
                    <a:pt x="78" y="15"/>
                    <a:pt x="78" y="15"/>
                  </a:cubicBezTo>
                  <a:cubicBezTo>
                    <a:pt x="71" y="15"/>
                    <a:pt x="71" y="15"/>
                    <a:pt x="71" y="15"/>
                  </a:cubicBezTo>
                  <a:lnTo>
                    <a:pt x="71" y="26"/>
                  </a:lnTo>
                  <a:close/>
                  <a:moveTo>
                    <a:pt x="71" y="43"/>
                  </a:moveTo>
                  <a:cubicBezTo>
                    <a:pt x="78" y="43"/>
                    <a:pt x="78" y="43"/>
                    <a:pt x="78" y="43"/>
                  </a:cubicBezTo>
                  <a:cubicBezTo>
                    <a:pt x="78" y="32"/>
                    <a:pt x="78" y="32"/>
                    <a:pt x="78" y="32"/>
                  </a:cubicBezTo>
                  <a:cubicBezTo>
                    <a:pt x="71" y="32"/>
                    <a:pt x="71" y="32"/>
                    <a:pt x="71" y="32"/>
                  </a:cubicBezTo>
                  <a:lnTo>
                    <a:pt x="71" y="43"/>
                  </a:lnTo>
                  <a:close/>
                  <a:moveTo>
                    <a:pt x="71" y="61"/>
                  </a:moveTo>
                  <a:cubicBezTo>
                    <a:pt x="78" y="61"/>
                    <a:pt x="78" y="61"/>
                    <a:pt x="78" y="61"/>
                  </a:cubicBezTo>
                  <a:cubicBezTo>
                    <a:pt x="78" y="49"/>
                    <a:pt x="78" y="49"/>
                    <a:pt x="78" y="49"/>
                  </a:cubicBezTo>
                  <a:cubicBezTo>
                    <a:pt x="71" y="49"/>
                    <a:pt x="71" y="49"/>
                    <a:pt x="71" y="49"/>
                  </a:cubicBezTo>
                  <a:lnTo>
                    <a:pt x="71" y="61"/>
                  </a:lnTo>
                  <a:close/>
                  <a:moveTo>
                    <a:pt x="71" y="78"/>
                  </a:moveTo>
                  <a:cubicBezTo>
                    <a:pt x="78" y="78"/>
                    <a:pt x="78" y="78"/>
                    <a:pt x="78" y="78"/>
                  </a:cubicBezTo>
                  <a:cubicBezTo>
                    <a:pt x="78" y="65"/>
                    <a:pt x="78" y="65"/>
                    <a:pt x="78" y="65"/>
                  </a:cubicBezTo>
                  <a:cubicBezTo>
                    <a:pt x="71" y="65"/>
                    <a:pt x="71" y="65"/>
                    <a:pt x="71" y="65"/>
                  </a:cubicBezTo>
                  <a:lnTo>
                    <a:pt x="71" y="78"/>
                  </a:lnTo>
                  <a:close/>
                  <a:moveTo>
                    <a:pt x="71" y="94"/>
                  </a:moveTo>
                  <a:cubicBezTo>
                    <a:pt x="78" y="94"/>
                    <a:pt x="78" y="94"/>
                    <a:pt x="78" y="94"/>
                  </a:cubicBezTo>
                  <a:cubicBezTo>
                    <a:pt x="78" y="82"/>
                    <a:pt x="78" y="82"/>
                    <a:pt x="78" y="82"/>
                  </a:cubicBezTo>
                  <a:cubicBezTo>
                    <a:pt x="71" y="82"/>
                    <a:pt x="71" y="82"/>
                    <a:pt x="71" y="82"/>
                  </a:cubicBezTo>
                  <a:lnTo>
                    <a:pt x="71" y="94"/>
                  </a:lnTo>
                  <a:close/>
                  <a:moveTo>
                    <a:pt x="71" y="111"/>
                  </a:moveTo>
                  <a:cubicBezTo>
                    <a:pt x="78" y="111"/>
                    <a:pt x="78" y="111"/>
                    <a:pt x="78" y="111"/>
                  </a:cubicBezTo>
                  <a:cubicBezTo>
                    <a:pt x="78" y="99"/>
                    <a:pt x="78" y="99"/>
                    <a:pt x="78" y="99"/>
                  </a:cubicBezTo>
                  <a:cubicBezTo>
                    <a:pt x="71" y="99"/>
                    <a:pt x="71" y="99"/>
                    <a:pt x="71" y="99"/>
                  </a:cubicBezTo>
                  <a:lnTo>
                    <a:pt x="71" y="111"/>
                  </a:lnTo>
                  <a:close/>
                  <a:moveTo>
                    <a:pt x="71" y="128"/>
                  </a:moveTo>
                  <a:cubicBezTo>
                    <a:pt x="78" y="128"/>
                    <a:pt x="78" y="128"/>
                    <a:pt x="78" y="128"/>
                  </a:cubicBezTo>
                  <a:cubicBezTo>
                    <a:pt x="78" y="116"/>
                    <a:pt x="78" y="116"/>
                    <a:pt x="78" y="116"/>
                  </a:cubicBezTo>
                  <a:cubicBezTo>
                    <a:pt x="71" y="116"/>
                    <a:pt x="71" y="116"/>
                    <a:pt x="71" y="116"/>
                  </a:cubicBezTo>
                  <a:lnTo>
                    <a:pt x="71" y="128"/>
                  </a:lnTo>
                  <a:close/>
                  <a:moveTo>
                    <a:pt x="71" y="145"/>
                  </a:moveTo>
                  <a:cubicBezTo>
                    <a:pt x="78" y="145"/>
                    <a:pt x="78" y="145"/>
                    <a:pt x="78" y="145"/>
                  </a:cubicBezTo>
                  <a:cubicBezTo>
                    <a:pt x="78" y="133"/>
                    <a:pt x="78" y="133"/>
                    <a:pt x="78" y="133"/>
                  </a:cubicBezTo>
                  <a:cubicBezTo>
                    <a:pt x="71" y="133"/>
                    <a:pt x="71" y="133"/>
                    <a:pt x="71" y="133"/>
                  </a:cubicBezTo>
                  <a:lnTo>
                    <a:pt x="71" y="145"/>
                  </a:lnTo>
                  <a:close/>
                  <a:moveTo>
                    <a:pt x="84" y="26"/>
                  </a:moveTo>
                  <a:cubicBezTo>
                    <a:pt x="90" y="26"/>
                    <a:pt x="90" y="26"/>
                    <a:pt x="90" y="26"/>
                  </a:cubicBezTo>
                  <a:cubicBezTo>
                    <a:pt x="90" y="15"/>
                    <a:pt x="90" y="15"/>
                    <a:pt x="90" y="15"/>
                  </a:cubicBezTo>
                  <a:cubicBezTo>
                    <a:pt x="84" y="15"/>
                    <a:pt x="84" y="15"/>
                    <a:pt x="84" y="15"/>
                  </a:cubicBezTo>
                  <a:lnTo>
                    <a:pt x="84" y="26"/>
                  </a:lnTo>
                  <a:close/>
                  <a:moveTo>
                    <a:pt x="84" y="43"/>
                  </a:moveTo>
                  <a:cubicBezTo>
                    <a:pt x="90" y="43"/>
                    <a:pt x="90" y="43"/>
                    <a:pt x="90" y="43"/>
                  </a:cubicBezTo>
                  <a:cubicBezTo>
                    <a:pt x="90" y="32"/>
                    <a:pt x="90" y="32"/>
                    <a:pt x="90" y="32"/>
                  </a:cubicBezTo>
                  <a:cubicBezTo>
                    <a:pt x="84" y="32"/>
                    <a:pt x="84" y="32"/>
                    <a:pt x="84" y="32"/>
                  </a:cubicBezTo>
                  <a:lnTo>
                    <a:pt x="84" y="43"/>
                  </a:lnTo>
                  <a:close/>
                  <a:moveTo>
                    <a:pt x="84" y="61"/>
                  </a:moveTo>
                  <a:cubicBezTo>
                    <a:pt x="90" y="61"/>
                    <a:pt x="90" y="61"/>
                    <a:pt x="90" y="61"/>
                  </a:cubicBezTo>
                  <a:cubicBezTo>
                    <a:pt x="90" y="49"/>
                    <a:pt x="90" y="49"/>
                    <a:pt x="90" y="49"/>
                  </a:cubicBezTo>
                  <a:cubicBezTo>
                    <a:pt x="84" y="49"/>
                    <a:pt x="84" y="49"/>
                    <a:pt x="84" y="49"/>
                  </a:cubicBezTo>
                  <a:lnTo>
                    <a:pt x="84" y="61"/>
                  </a:lnTo>
                  <a:close/>
                  <a:moveTo>
                    <a:pt x="84" y="78"/>
                  </a:moveTo>
                  <a:cubicBezTo>
                    <a:pt x="90" y="78"/>
                    <a:pt x="90" y="78"/>
                    <a:pt x="90" y="78"/>
                  </a:cubicBezTo>
                  <a:cubicBezTo>
                    <a:pt x="90" y="65"/>
                    <a:pt x="90" y="65"/>
                    <a:pt x="90" y="65"/>
                  </a:cubicBezTo>
                  <a:cubicBezTo>
                    <a:pt x="84" y="65"/>
                    <a:pt x="84" y="65"/>
                    <a:pt x="84" y="65"/>
                  </a:cubicBezTo>
                  <a:lnTo>
                    <a:pt x="84" y="78"/>
                  </a:lnTo>
                  <a:close/>
                  <a:moveTo>
                    <a:pt x="84" y="94"/>
                  </a:moveTo>
                  <a:cubicBezTo>
                    <a:pt x="90" y="94"/>
                    <a:pt x="90" y="94"/>
                    <a:pt x="90" y="94"/>
                  </a:cubicBezTo>
                  <a:cubicBezTo>
                    <a:pt x="90" y="82"/>
                    <a:pt x="90" y="82"/>
                    <a:pt x="90" y="82"/>
                  </a:cubicBezTo>
                  <a:cubicBezTo>
                    <a:pt x="84" y="82"/>
                    <a:pt x="84" y="82"/>
                    <a:pt x="84" y="82"/>
                  </a:cubicBezTo>
                  <a:lnTo>
                    <a:pt x="84" y="94"/>
                  </a:lnTo>
                  <a:close/>
                  <a:moveTo>
                    <a:pt x="84" y="111"/>
                  </a:moveTo>
                  <a:cubicBezTo>
                    <a:pt x="90" y="111"/>
                    <a:pt x="90" y="111"/>
                    <a:pt x="90" y="111"/>
                  </a:cubicBezTo>
                  <a:cubicBezTo>
                    <a:pt x="90" y="99"/>
                    <a:pt x="90" y="99"/>
                    <a:pt x="90" y="99"/>
                  </a:cubicBezTo>
                  <a:cubicBezTo>
                    <a:pt x="84" y="99"/>
                    <a:pt x="84" y="99"/>
                    <a:pt x="84" y="99"/>
                  </a:cubicBezTo>
                  <a:lnTo>
                    <a:pt x="84" y="111"/>
                  </a:lnTo>
                  <a:close/>
                  <a:moveTo>
                    <a:pt x="96" y="26"/>
                  </a:moveTo>
                  <a:cubicBezTo>
                    <a:pt x="102" y="26"/>
                    <a:pt x="102" y="26"/>
                    <a:pt x="102" y="26"/>
                  </a:cubicBezTo>
                  <a:cubicBezTo>
                    <a:pt x="102" y="15"/>
                    <a:pt x="102" y="15"/>
                    <a:pt x="102" y="15"/>
                  </a:cubicBezTo>
                  <a:cubicBezTo>
                    <a:pt x="96" y="15"/>
                    <a:pt x="96" y="15"/>
                    <a:pt x="96" y="15"/>
                  </a:cubicBezTo>
                  <a:lnTo>
                    <a:pt x="96" y="26"/>
                  </a:lnTo>
                  <a:close/>
                  <a:moveTo>
                    <a:pt x="96" y="43"/>
                  </a:moveTo>
                  <a:cubicBezTo>
                    <a:pt x="102" y="43"/>
                    <a:pt x="102" y="43"/>
                    <a:pt x="102" y="43"/>
                  </a:cubicBezTo>
                  <a:cubicBezTo>
                    <a:pt x="102" y="32"/>
                    <a:pt x="102" y="32"/>
                    <a:pt x="102" y="32"/>
                  </a:cubicBezTo>
                  <a:cubicBezTo>
                    <a:pt x="96" y="32"/>
                    <a:pt x="96" y="32"/>
                    <a:pt x="96" y="32"/>
                  </a:cubicBezTo>
                  <a:lnTo>
                    <a:pt x="96" y="43"/>
                  </a:lnTo>
                  <a:close/>
                  <a:moveTo>
                    <a:pt x="96" y="61"/>
                  </a:moveTo>
                  <a:cubicBezTo>
                    <a:pt x="102" y="61"/>
                    <a:pt x="102" y="61"/>
                    <a:pt x="102" y="61"/>
                  </a:cubicBezTo>
                  <a:cubicBezTo>
                    <a:pt x="102" y="49"/>
                    <a:pt x="102" y="49"/>
                    <a:pt x="102" y="49"/>
                  </a:cubicBezTo>
                  <a:cubicBezTo>
                    <a:pt x="96" y="49"/>
                    <a:pt x="96" y="49"/>
                    <a:pt x="96" y="49"/>
                  </a:cubicBezTo>
                  <a:lnTo>
                    <a:pt x="96" y="61"/>
                  </a:lnTo>
                  <a:close/>
                  <a:moveTo>
                    <a:pt x="96" y="78"/>
                  </a:moveTo>
                  <a:cubicBezTo>
                    <a:pt x="102" y="78"/>
                    <a:pt x="102" y="78"/>
                    <a:pt x="102" y="78"/>
                  </a:cubicBezTo>
                  <a:cubicBezTo>
                    <a:pt x="102" y="65"/>
                    <a:pt x="102" y="65"/>
                    <a:pt x="102" y="65"/>
                  </a:cubicBezTo>
                  <a:cubicBezTo>
                    <a:pt x="96" y="65"/>
                    <a:pt x="96" y="65"/>
                    <a:pt x="96" y="65"/>
                  </a:cubicBezTo>
                  <a:lnTo>
                    <a:pt x="96" y="78"/>
                  </a:lnTo>
                  <a:close/>
                  <a:moveTo>
                    <a:pt x="180" y="101"/>
                  </a:moveTo>
                  <a:cubicBezTo>
                    <a:pt x="180" y="179"/>
                    <a:pt x="180" y="179"/>
                    <a:pt x="180" y="179"/>
                  </a:cubicBezTo>
                  <a:cubicBezTo>
                    <a:pt x="179" y="179"/>
                    <a:pt x="178" y="179"/>
                    <a:pt x="177" y="179"/>
                  </a:cubicBezTo>
                  <a:cubicBezTo>
                    <a:pt x="175" y="179"/>
                    <a:pt x="174" y="178"/>
                    <a:pt x="174" y="177"/>
                  </a:cubicBezTo>
                  <a:cubicBezTo>
                    <a:pt x="154" y="177"/>
                    <a:pt x="154" y="177"/>
                    <a:pt x="154" y="177"/>
                  </a:cubicBezTo>
                  <a:cubicBezTo>
                    <a:pt x="154" y="177"/>
                    <a:pt x="153" y="177"/>
                    <a:pt x="153" y="178"/>
                  </a:cubicBezTo>
                  <a:cubicBezTo>
                    <a:pt x="153" y="178"/>
                    <a:pt x="153" y="179"/>
                    <a:pt x="152" y="179"/>
                  </a:cubicBezTo>
                  <a:cubicBezTo>
                    <a:pt x="152" y="179"/>
                    <a:pt x="152" y="179"/>
                    <a:pt x="152" y="179"/>
                  </a:cubicBezTo>
                  <a:cubicBezTo>
                    <a:pt x="151" y="179"/>
                    <a:pt x="151" y="179"/>
                    <a:pt x="151" y="179"/>
                  </a:cubicBezTo>
                  <a:cubicBezTo>
                    <a:pt x="151" y="179"/>
                    <a:pt x="150" y="178"/>
                    <a:pt x="150" y="178"/>
                  </a:cubicBezTo>
                  <a:cubicBezTo>
                    <a:pt x="150" y="177"/>
                    <a:pt x="149" y="177"/>
                    <a:pt x="149" y="177"/>
                  </a:cubicBezTo>
                  <a:cubicBezTo>
                    <a:pt x="131" y="177"/>
                    <a:pt x="131" y="177"/>
                    <a:pt x="131" y="177"/>
                  </a:cubicBezTo>
                  <a:cubicBezTo>
                    <a:pt x="131" y="185"/>
                    <a:pt x="131" y="185"/>
                    <a:pt x="131" y="185"/>
                  </a:cubicBezTo>
                  <a:cubicBezTo>
                    <a:pt x="143" y="185"/>
                    <a:pt x="143" y="185"/>
                    <a:pt x="143" y="185"/>
                  </a:cubicBezTo>
                  <a:cubicBezTo>
                    <a:pt x="143" y="195"/>
                    <a:pt x="143" y="195"/>
                    <a:pt x="143" y="195"/>
                  </a:cubicBezTo>
                  <a:cubicBezTo>
                    <a:pt x="131" y="195"/>
                    <a:pt x="131" y="195"/>
                    <a:pt x="131" y="195"/>
                  </a:cubicBezTo>
                  <a:cubicBezTo>
                    <a:pt x="131" y="202"/>
                    <a:pt x="131" y="202"/>
                    <a:pt x="131" y="202"/>
                  </a:cubicBezTo>
                  <a:cubicBezTo>
                    <a:pt x="143" y="202"/>
                    <a:pt x="143" y="202"/>
                    <a:pt x="143" y="202"/>
                  </a:cubicBezTo>
                  <a:cubicBezTo>
                    <a:pt x="143" y="210"/>
                    <a:pt x="143" y="210"/>
                    <a:pt x="143" y="210"/>
                  </a:cubicBezTo>
                  <a:cubicBezTo>
                    <a:pt x="131" y="210"/>
                    <a:pt x="131" y="210"/>
                    <a:pt x="131" y="210"/>
                  </a:cubicBezTo>
                  <a:cubicBezTo>
                    <a:pt x="131" y="219"/>
                    <a:pt x="131" y="219"/>
                    <a:pt x="131" y="219"/>
                  </a:cubicBezTo>
                  <a:cubicBezTo>
                    <a:pt x="143" y="219"/>
                    <a:pt x="143" y="219"/>
                    <a:pt x="143" y="219"/>
                  </a:cubicBezTo>
                  <a:cubicBezTo>
                    <a:pt x="143" y="231"/>
                    <a:pt x="143" y="231"/>
                    <a:pt x="143" y="231"/>
                  </a:cubicBezTo>
                  <a:cubicBezTo>
                    <a:pt x="100" y="231"/>
                    <a:pt x="100" y="231"/>
                    <a:pt x="100" y="231"/>
                  </a:cubicBezTo>
                  <a:cubicBezTo>
                    <a:pt x="100" y="101"/>
                    <a:pt x="100" y="101"/>
                    <a:pt x="100" y="101"/>
                  </a:cubicBezTo>
                  <a:lnTo>
                    <a:pt x="180" y="101"/>
                  </a:lnTo>
                  <a:close/>
                  <a:moveTo>
                    <a:pt x="107" y="26"/>
                  </a:moveTo>
                  <a:cubicBezTo>
                    <a:pt x="114" y="26"/>
                    <a:pt x="114" y="26"/>
                    <a:pt x="114" y="26"/>
                  </a:cubicBezTo>
                  <a:cubicBezTo>
                    <a:pt x="114" y="15"/>
                    <a:pt x="114" y="15"/>
                    <a:pt x="114" y="15"/>
                  </a:cubicBezTo>
                  <a:cubicBezTo>
                    <a:pt x="107" y="15"/>
                    <a:pt x="107" y="15"/>
                    <a:pt x="107" y="15"/>
                  </a:cubicBezTo>
                  <a:lnTo>
                    <a:pt x="107" y="26"/>
                  </a:lnTo>
                  <a:close/>
                  <a:moveTo>
                    <a:pt x="107" y="43"/>
                  </a:moveTo>
                  <a:cubicBezTo>
                    <a:pt x="114" y="43"/>
                    <a:pt x="114" y="43"/>
                    <a:pt x="114" y="43"/>
                  </a:cubicBezTo>
                  <a:cubicBezTo>
                    <a:pt x="114" y="32"/>
                    <a:pt x="114" y="32"/>
                    <a:pt x="114" y="32"/>
                  </a:cubicBezTo>
                  <a:cubicBezTo>
                    <a:pt x="107" y="32"/>
                    <a:pt x="107" y="32"/>
                    <a:pt x="107" y="32"/>
                  </a:cubicBezTo>
                  <a:lnTo>
                    <a:pt x="107" y="43"/>
                  </a:lnTo>
                  <a:close/>
                  <a:moveTo>
                    <a:pt x="108" y="118"/>
                  </a:moveTo>
                  <a:cubicBezTo>
                    <a:pt x="126" y="118"/>
                    <a:pt x="126" y="118"/>
                    <a:pt x="126" y="118"/>
                  </a:cubicBezTo>
                  <a:cubicBezTo>
                    <a:pt x="126" y="111"/>
                    <a:pt x="126" y="111"/>
                    <a:pt x="126" y="111"/>
                  </a:cubicBezTo>
                  <a:cubicBezTo>
                    <a:pt x="108" y="111"/>
                    <a:pt x="108" y="111"/>
                    <a:pt x="108" y="111"/>
                  </a:cubicBezTo>
                  <a:lnTo>
                    <a:pt x="108" y="118"/>
                  </a:lnTo>
                  <a:close/>
                  <a:moveTo>
                    <a:pt x="108" y="134"/>
                  </a:moveTo>
                  <a:cubicBezTo>
                    <a:pt x="126" y="134"/>
                    <a:pt x="126" y="134"/>
                    <a:pt x="126" y="134"/>
                  </a:cubicBezTo>
                  <a:cubicBezTo>
                    <a:pt x="126" y="128"/>
                    <a:pt x="126" y="128"/>
                    <a:pt x="126" y="128"/>
                  </a:cubicBezTo>
                  <a:cubicBezTo>
                    <a:pt x="108" y="128"/>
                    <a:pt x="108" y="128"/>
                    <a:pt x="108" y="128"/>
                  </a:cubicBezTo>
                  <a:lnTo>
                    <a:pt x="108" y="134"/>
                  </a:lnTo>
                  <a:close/>
                  <a:moveTo>
                    <a:pt x="108" y="151"/>
                  </a:moveTo>
                  <a:cubicBezTo>
                    <a:pt x="126" y="151"/>
                    <a:pt x="126" y="151"/>
                    <a:pt x="126" y="151"/>
                  </a:cubicBezTo>
                  <a:cubicBezTo>
                    <a:pt x="126" y="145"/>
                    <a:pt x="126" y="145"/>
                    <a:pt x="126" y="145"/>
                  </a:cubicBezTo>
                  <a:cubicBezTo>
                    <a:pt x="108" y="145"/>
                    <a:pt x="108" y="145"/>
                    <a:pt x="108" y="145"/>
                  </a:cubicBezTo>
                  <a:lnTo>
                    <a:pt x="108" y="151"/>
                  </a:lnTo>
                  <a:close/>
                  <a:moveTo>
                    <a:pt x="108" y="168"/>
                  </a:moveTo>
                  <a:cubicBezTo>
                    <a:pt x="126" y="168"/>
                    <a:pt x="126" y="168"/>
                    <a:pt x="126" y="168"/>
                  </a:cubicBezTo>
                  <a:cubicBezTo>
                    <a:pt x="126" y="160"/>
                    <a:pt x="126" y="160"/>
                    <a:pt x="126" y="160"/>
                  </a:cubicBezTo>
                  <a:cubicBezTo>
                    <a:pt x="108" y="160"/>
                    <a:pt x="108" y="160"/>
                    <a:pt x="108" y="160"/>
                  </a:cubicBezTo>
                  <a:lnTo>
                    <a:pt x="108" y="168"/>
                  </a:lnTo>
                  <a:close/>
                  <a:moveTo>
                    <a:pt x="108" y="185"/>
                  </a:moveTo>
                  <a:cubicBezTo>
                    <a:pt x="126" y="185"/>
                    <a:pt x="126" y="185"/>
                    <a:pt x="126" y="185"/>
                  </a:cubicBezTo>
                  <a:cubicBezTo>
                    <a:pt x="126" y="177"/>
                    <a:pt x="126" y="177"/>
                    <a:pt x="126" y="177"/>
                  </a:cubicBezTo>
                  <a:cubicBezTo>
                    <a:pt x="108" y="177"/>
                    <a:pt x="108" y="177"/>
                    <a:pt x="108" y="177"/>
                  </a:cubicBezTo>
                  <a:lnTo>
                    <a:pt x="108" y="185"/>
                  </a:lnTo>
                  <a:close/>
                  <a:moveTo>
                    <a:pt x="108" y="202"/>
                  </a:moveTo>
                  <a:cubicBezTo>
                    <a:pt x="126" y="202"/>
                    <a:pt x="126" y="202"/>
                    <a:pt x="126" y="202"/>
                  </a:cubicBezTo>
                  <a:cubicBezTo>
                    <a:pt x="126" y="194"/>
                    <a:pt x="126" y="194"/>
                    <a:pt x="126" y="194"/>
                  </a:cubicBezTo>
                  <a:cubicBezTo>
                    <a:pt x="108" y="194"/>
                    <a:pt x="108" y="194"/>
                    <a:pt x="108" y="194"/>
                  </a:cubicBezTo>
                  <a:lnTo>
                    <a:pt x="108" y="202"/>
                  </a:lnTo>
                  <a:close/>
                  <a:moveTo>
                    <a:pt x="108" y="218"/>
                  </a:moveTo>
                  <a:cubicBezTo>
                    <a:pt x="126" y="218"/>
                    <a:pt x="126" y="218"/>
                    <a:pt x="126" y="218"/>
                  </a:cubicBezTo>
                  <a:cubicBezTo>
                    <a:pt x="126" y="211"/>
                    <a:pt x="126" y="211"/>
                    <a:pt x="126" y="211"/>
                  </a:cubicBezTo>
                  <a:cubicBezTo>
                    <a:pt x="108" y="211"/>
                    <a:pt x="108" y="211"/>
                    <a:pt x="108" y="211"/>
                  </a:cubicBezTo>
                  <a:lnTo>
                    <a:pt x="108" y="218"/>
                  </a:lnTo>
                  <a:close/>
                  <a:moveTo>
                    <a:pt x="131" y="118"/>
                  </a:moveTo>
                  <a:cubicBezTo>
                    <a:pt x="149" y="118"/>
                    <a:pt x="149" y="118"/>
                    <a:pt x="149" y="118"/>
                  </a:cubicBezTo>
                  <a:cubicBezTo>
                    <a:pt x="149" y="111"/>
                    <a:pt x="149" y="111"/>
                    <a:pt x="149" y="111"/>
                  </a:cubicBezTo>
                  <a:cubicBezTo>
                    <a:pt x="131" y="111"/>
                    <a:pt x="131" y="111"/>
                    <a:pt x="131" y="111"/>
                  </a:cubicBezTo>
                  <a:lnTo>
                    <a:pt x="131" y="118"/>
                  </a:lnTo>
                  <a:close/>
                  <a:moveTo>
                    <a:pt x="131" y="134"/>
                  </a:moveTo>
                  <a:cubicBezTo>
                    <a:pt x="149" y="134"/>
                    <a:pt x="149" y="134"/>
                    <a:pt x="149" y="134"/>
                  </a:cubicBezTo>
                  <a:cubicBezTo>
                    <a:pt x="149" y="128"/>
                    <a:pt x="149" y="128"/>
                    <a:pt x="149" y="128"/>
                  </a:cubicBezTo>
                  <a:cubicBezTo>
                    <a:pt x="131" y="128"/>
                    <a:pt x="131" y="128"/>
                    <a:pt x="131" y="128"/>
                  </a:cubicBezTo>
                  <a:lnTo>
                    <a:pt x="131" y="134"/>
                  </a:lnTo>
                  <a:close/>
                  <a:moveTo>
                    <a:pt x="131" y="151"/>
                  </a:moveTo>
                  <a:cubicBezTo>
                    <a:pt x="149" y="151"/>
                    <a:pt x="149" y="151"/>
                    <a:pt x="149" y="151"/>
                  </a:cubicBezTo>
                  <a:cubicBezTo>
                    <a:pt x="149" y="145"/>
                    <a:pt x="149" y="145"/>
                    <a:pt x="149" y="145"/>
                  </a:cubicBezTo>
                  <a:cubicBezTo>
                    <a:pt x="131" y="145"/>
                    <a:pt x="131" y="145"/>
                    <a:pt x="131" y="145"/>
                  </a:cubicBezTo>
                  <a:lnTo>
                    <a:pt x="131" y="151"/>
                  </a:lnTo>
                  <a:close/>
                  <a:moveTo>
                    <a:pt x="131" y="168"/>
                  </a:moveTo>
                  <a:cubicBezTo>
                    <a:pt x="149" y="168"/>
                    <a:pt x="149" y="168"/>
                    <a:pt x="149" y="168"/>
                  </a:cubicBezTo>
                  <a:cubicBezTo>
                    <a:pt x="149" y="160"/>
                    <a:pt x="149" y="160"/>
                    <a:pt x="149" y="160"/>
                  </a:cubicBezTo>
                  <a:cubicBezTo>
                    <a:pt x="131" y="160"/>
                    <a:pt x="131" y="160"/>
                    <a:pt x="131" y="160"/>
                  </a:cubicBezTo>
                  <a:lnTo>
                    <a:pt x="131" y="168"/>
                  </a:lnTo>
                  <a:close/>
                  <a:moveTo>
                    <a:pt x="157" y="60"/>
                  </a:moveTo>
                  <a:cubicBezTo>
                    <a:pt x="158" y="61"/>
                    <a:pt x="159" y="62"/>
                    <a:pt x="160" y="63"/>
                  </a:cubicBezTo>
                  <a:cubicBezTo>
                    <a:pt x="161" y="63"/>
                    <a:pt x="162" y="64"/>
                    <a:pt x="163" y="65"/>
                  </a:cubicBezTo>
                  <a:cubicBezTo>
                    <a:pt x="165" y="67"/>
                    <a:pt x="166" y="68"/>
                    <a:pt x="166" y="69"/>
                  </a:cubicBezTo>
                  <a:cubicBezTo>
                    <a:pt x="146" y="69"/>
                    <a:pt x="146" y="69"/>
                    <a:pt x="146" y="69"/>
                  </a:cubicBezTo>
                  <a:cubicBezTo>
                    <a:pt x="155" y="59"/>
                    <a:pt x="155" y="59"/>
                    <a:pt x="155" y="59"/>
                  </a:cubicBezTo>
                  <a:cubicBezTo>
                    <a:pt x="155" y="59"/>
                    <a:pt x="156" y="60"/>
                    <a:pt x="157" y="60"/>
                  </a:cubicBezTo>
                  <a:close/>
                  <a:moveTo>
                    <a:pt x="166" y="73"/>
                  </a:moveTo>
                  <a:cubicBezTo>
                    <a:pt x="166" y="85"/>
                    <a:pt x="166" y="85"/>
                    <a:pt x="166" y="85"/>
                  </a:cubicBezTo>
                  <a:cubicBezTo>
                    <a:pt x="146" y="85"/>
                    <a:pt x="146" y="85"/>
                    <a:pt x="146" y="85"/>
                  </a:cubicBezTo>
                  <a:cubicBezTo>
                    <a:pt x="146" y="73"/>
                    <a:pt x="146" y="73"/>
                    <a:pt x="146" y="73"/>
                  </a:cubicBezTo>
                  <a:lnTo>
                    <a:pt x="166" y="73"/>
                  </a:lnTo>
                  <a:close/>
                  <a:moveTo>
                    <a:pt x="281" y="183"/>
                  </a:moveTo>
                  <a:cubicBezTo>
                    <a:pt x="281" y="231"/>
                    <a:pt x="281" y="231"/>
                    <a:pt x="281" y="231"/>
                  </a:cubicBezTo>
                  <a:cubicBezTo>
                    <a:pt x="148" y="231"/>
                    <a:pt x="148" y="231"/>
                    <a:pt x="148" y="231"/>
                  </a:cubicBezTo>
                  <a:cubicBezTo>
                    <a:pt x="148" y="183"/>
                    <a:pt x="148" y="183"/>
                    <a:pt x="148" y="183"/>
                  </a:cubicBezTo>
                  <a:lnTo>
                    <a:pt x="281" y="183"/>
                  </a:lnTo>
                  <a:close/>
                  <a:moveTo>
                    <a:pt x="154" y="118"/>
                  </a:moveTo>
                  <a:cubicBezTo>
                    <a:pt x="174" y="118"/>
                    <a:pt x="174" y="118"/>
                    <a:pt x="174" y="118"/>
                  </a:cubicBezTo>
                  <a:cubicBezTo>
                    <a:pt x="174" y="111"/>
                    <a:pt x="174" y="111"/>
                    <a:pt x="174" y="111"/>
                  </a:cubicBezTo>
                  <a:cubicBezTo>
                    <a:pt x="154" y="111"/>
                    <a:pt x="154" y="111"/>
                    <a:pt x="154" y="111"/>
                  </a:cubicBezTo>
                  <a:lnTo>
                    <a:pt x="154" y="118"/>
                  </a:lnTo>
                  <a:close/>
                  <a:moveTo>
                    <a:pt x="154" y="134"/>
                  </a:moveTo>
                  <a:cubicBezTo>
                    <a:pt x="174" y="134"/>
                    <a:pt x="174" y="134"/>
                    <a:pt x="174" y="134"/>
                  </a:cubicBezTo>
                  <a:cubicBezTo>
                    <a:pt x="174" y="128"/>
                    <a:pt x="174" y="128"/>
                    <a:pt x="174" y="128"/>
                  </a:cubicBezTo>
                  <a:cubicBezTo>
                    <a:pt x="154" y="128"/>
                    <a:pt x="154" y="128"/>
                    <a:pt x="154" y="128"/>
                  </a:cubicBezTo>
                  <a:lnTo>
                    <a:pt x="154" y="134"/>
                  </a:lnTo>
                  <a:close/>
                  <a:moveTo>
                    <a:pt x="154" y="151"/>
                  </a:moveTo>
                  <a:cubicBezTo>
                    <a:pt x="174" y="151"/>
                    <a:pt x="174" y="151"/>
                    <a:pt x="174" y="151"/>
                  </a:cubicBezTo>
                  <a:cubicBezTo>
                    <a:pt x="174" y="145"/>
                    <a:pt x="174" y="145"/>
                    <a:pt x="174" y="145"/>
                  </a:cubicBezTo>
                  <a:cubicBezTo>
                    <a:pt x="154" y="145"/>
                    <a:pt x="154" y="145"/>
                    <a:pt x="154" y="145"/>
                  </a:cubicBezTo>
                  <a:lnTo>
                    <a:pt x="154" y="151"/>
                  </a:lnTo>
                  <a:close/>
                  <a:moveTo>
                    <a:pt x="154" y="168"/>
                  </a:moveTo>
                  <a:cubicBezTo>
                    <a:pt x="174" y="168"/>
                    <a:pt x="174" y="168"/>
                    <a:pt x="174" y="168"/>
                  </a:cubicBezTo>
                  <a:cubicBezTo>
                    <a:pt x="174" y="160"/>
                    <a:pt x="174" y="160"/>
                    <a:pt x="174" y="160"/>
                  </a:cubicBezTo>
                  <a:cubicBezTo>
                    <a:pt x="154" y="160"/>
                    <a:pt x="154" y="160"/>
                    <a:pt x="154" y="160"/>
                  </a:cubicBezTo>
                  <a:lnTo>
                    <a:pt x="154" y="168"/>
                  </a:lnTo>
                  <a:close/>
                  <a:moveTo>
                    <a:pt x="155" y="194"/>
                  </a:moveTo>
                  <a:cubicBezTo>
                    <a:pt x="184" y="194"/>
                    <a:pt x="184" y="194"/>
                    <a:pt x="184" y="194"/>
                  </a:cubicBezTo>
                  <a:cubicBezTo>
                    <a:pt x="184" y="188"/>
                    <a:pt x="184" y="188"/>
                    <a:pt x="184" y="188"/>
                  </a:cubicBezTo>
                  <a:cubicBezTo>
                    <a:pt x="155" y="188"/>
                    <a:pt x="155" y="188"/>
                    <a:pt x="155" y="188"/>
                  </a:cubicBezTo>
                  <a:lnTo>
                    <a:pt x="155" y="194"/>
                  </a:lnTo>
                  <a:close/>
                  <a:moveTo>
                    <a:pt x="155" y="208"/>
                  </a:moveTo>
                  <a:cubicBezTo>
                    <a:pt x="184" y="208"/>
                    <a:pt x="184" y="208"/>
                    <a:pt x="184" y="208"/>
                  </a:cubicBezTo>
                  <a:cubicBezTo>
                    <a:pt x="184" y="203"/>
                    <a:pt x="184" y="203"/>
                    <a:pt x="184" y="203"/>
                  </a:cubicBezTo>
                  <a:cubicBezTo>
                    <a:pt x="155" y="203"/>
                    <a:pt x="155" y="203"/>
                    <a:pt x="155" y="203"/>
                  </a:cubicBezTo>
                  <a:lnTo>
                    <a:pt x="155" y="208"/>
                  </a:lnTo>
                  <a:close/>
                  <a:moveTo>
                    <a:pt x="155" y="223"/>
                  </a:moveTo>
                  <a:cubicBezTo>
                    <a:pt x="184" y="223"/>
                    <a:pt x="184" y="223"/>
                    <a:pt x="184" y="223"/>
                  </a:cubicBezTo>
                  <a:cubicBezTo>
                    <a:pt x="184" y="218"/>
                    <a:pt x="184" y="218"/>
                    <a:pt x="184" y="218"/>
                  </a:cubicBezTo>
                  <a:cubicBezTo>
                    <a:pt x="155" y="218"/>
                    <a:pt x="155" y="218"/>
                    <a:pt x="155" y="218"/>
                  </a:cubicBezTo>
                  <a:lnTo>
                    <a:pt x="155" y="223"/>
                  </a:lnTo>
                  <a:close/>
                  <a:moveTo>
                    <a:pt x="189" y="194"/>
                  </a:moveTo>
                  <a:cubicBezTo>
                    <a:pt x="216" y="194"/>
                    <a:pt x="216" y="194"/>
                    <a:pt x="216" y="194"/>
                  </a:cubicBezTo>
                  <a:cubicBezTo>
                    <a:pt x="216" y="188"/>
                    <a:pt x="216" y="188"/>
                    <a:pt x="216" y="188"/>
                  </a:cubicBezTo>
                  <a:cubicBezTo>
                    <a:pt x="189" y="188"/>
                    <a:pt x="189" y="188"/>
                    <a:pt x="189" y="188"/>
                  </a:cubicBezTo>
                  <a:lnTo>
                    <a:pt x="189" y="194"/>
                  </a:lnTo>
                  <a:close/>
                  <a:moveTo>
                    <a:pt x="189" y="208"/>
                  </a:moveTo>
                  <a:cubicBezTo>
                    <a:pt x="216" y="208"/>
                    <a:pt x="216" y="208"/>
                    <a:pt x="216" y="208"/>
                  </a:cubicBezTo>
                  <a:cubicBezTo>
                    <a:pt x="216" y="203"/>
                    <a:pt x="216" y="203"/>
                    <a:pt x="216" y="203"/>
                  </a:cubicBezTo>
                  <a:cubicBezTo>
                    <a:pt x="189" y="203"/>
                    <a:pt x="189" y="203"/>
                    <a:pt x="189" y="203"/>
                  </a:cubicBezTo>
                  <a:lnTo>
                    <a:pt x="189" y="208"/>
                  </a:lnTo>
                  <a:close/>
                  <a:moveTo>
                    <a:pt x="189" y="223"/>
                  </a:moveTo>
                  <a:cubicBezTo>
                    <a:pt x="216" y="223"/>
                    <a:pt x="216" y="223"/>
                    <a:pt x="216" y="223"/>
                  </a:cubicBezTo>
                  <a:cubicBezTo>
                    <a:pt x="216" y="218"/>
                    <a:pt x="216" y="218"/>
                    <a:pt x="216" y="218"/>
                  </a:cubicBezTo>
                  <a:cubicBezTo>
                    <a:pt x="189" y="218"/>
                    <a:pt x="189" y="218"/>
                    <a:pt x="189" y="218"/>
                  </a:cubicBezTo>
                  <a:lnTo>
                    <a:pt x="189" y="223"/>
                  </a:lnTo>
                  <a:close/>
                  <a:moveTo>
                    <a:pt x="238" y="70"/>
                  </a:moveTo>
                  <a:cubicBezTo>
                    <a:pt x="238" y="179"/>
                    <a:pt x="238" y="179"/>
                    <a:pt x="238" y="179"/>
                  </a:cubicBezTo>
                  <a:cubicBezTo>
                    <a:pt x="192" y="179"/>
                    <a:pt x="192" y="179"/>
                    <a:pt x="192" y="179"/>
                  </a:cubicBezTo>
                  <a:cubicBezTo>
                    <a:pt x="192" y="70"/>
                    <a:pt x="192" y="70"/>
                    <a:pt x="192" y="70"/>
                  </a:cubicBezTo>
                  <a:lnTo>
                    <a:pt x="238" y="70"/>
                  </a:lnTo>
                  <a:close/>
                  <a:moveTo>
                    <a:pt x="197" y="85"/>
                  </a:moveTo>
                  <a:cubicBezTo>
                    <a:pt x="198" y="85"/>
                    <a:pt x="198" y="85"/>
                    <a:pt x="198" y="85"/>
                  </a:cubicBezTo>
                  <a:cubicBezTo>
                    <a:pt x="198" y="75"/>
                    <a:pt x="198" y="75"/>
                    <a:pt x="198" y="75"/>
                  </a:cubicBezTo>
                  <a:cubicBezTo>
                    <a:pt x="197" y="75"/>
                    <a:pt x="197" y="75"/>
                    <a:pt x="197" y="75"/>
                  </a:cubicBezTo>
                  <a:lnTo>
                    <a:pt x="197" y="85"/>
                  </a:lnTo>
                  <a:close/>
                  <a:moveTo>
                    <a:pt x="197" y="101"/>
                  </a:moveTo>
                  <a:cubicBezTo>
                    <a:pt x="198" y="101"/>
                    <a:pt x="198" y="101"/>
                    <a:pt x="198" y="101"/>
                  </a:cubicBezTo>
                  <a:cubicBezTo>
                    <a:pt x="198" y="90"/>
                    <a:pt x="198" y="90"/>
                    <a:pt x="198" y="90"/>
                  </a:cubicBezTo>
                  <a:cubicBezTo>
                    <a:pt x="197" y="90"/>
                    <a:pt x="197" y="90"/>
                    <a:pt x="197" y="90"/>
                  </a:cubicBezTo>
                  <a:lnTo>
                    <a:pt x="197" y="101"/>
                  </a:lnTo>
                  <a:close/>
                  <a:moveTo>
                    <a:pt x="197" y="116"/>
                  </a:moveTo>
                  <a:cubicBezTo>
                    <a:pt x="198" y="116"/>
                    <a:pt x="198" y="116"/>
                    <a:pt x="198" y="116"/>
                  </a:cubicBezTo>
                  <a:cubicBezTo>
                    <a:pt x="198" y="105"/>
                    <a:pt x="198" y="105"/>
                    <a:pt x="198" y="105"/>
                  </a:cubicBezTo>
                  <a:cubicBezTo>
                    <a:pt x="197" y="105"/>
                    <a:pt x="197" y="105"/>
                    <a:pt x="197" y="105"/>
                  </a:cubicBezTo>
                  <a:lnTo>
                    <a:pt x="197" y="116"/>
                  </a:lnTo>
                  <a:close/>
                  <a:moveTo>
                    <a:pt x="197" y="131"/>
                  </a:moveTo>
                  <a:cubicBezTo>
                    <a:pt x="198" y="131"/>
                    <a:pt x="198" y="131"/>
                    <a:pt x="198" y="131"/>
                  </a:cubicBezTo>
                  <a:cubicBezTo>
                    <a:pt x="198" y="121"/>
                    <a:pt x="198" y="121"/>
                    <a:pt x="198" y="121"/>
                  </a:cubicBezTo>
                  <a:cubicBezTo>
                    <a:pt x="197" y="121"/>
                    <a:pt x="197" y="121"/>
                    <a:pt x="197" y="121"/>
                  </a:cubicBezTo>
                  <a:lnTo>
                    <a:pt x="197" y="131"/>
                  </a:lnTo>
                  <a:close/>
                  <a:moveTo>
                    <a:pt x="197" y="147"/>
                  </a:moveTo>
                  <a:cubicBezTo>
                    <a:pt x="198" y="147"/>
                    <a:pt x="198" y="147"/>
                    <a:pt x="198" y="147"/>
                  </a:cubicBezTo>
                  <a:cubicBezTo>
                    <a:pt x="198" y="136"/>
                    <a:pt x="198" y="136"/>
                    <a:pt x="198" y="136"/>
                  </a:cubicBezTo>
                  <a:cubicBezTo>
                    <a:pt x="197" y="136"/>
                    <a:pt x="197" y="136"/>
                    <a:pt x="197" y="136"/>
                  </a:cubicBezTo>
                  <a:lnTo>
                    <a:pt x="197" y="147"/>
                  </a:lnTo>
                  <a:close/>
                  <a:moveTo>
                    <a:pt x="197" y="160"/>
                  </a:moveTo>
                  <a:cubicBezTo>
                    <a:pt x="198" y="160"/>
                    <a:pt x="198" y="160"/>
                    <a:pt x="198" y="160"/>
                  </a:cubicBezTo>
                  <a:cubicBezTo>
                    <a:pt x="198" y="151"/>
                    <a:pt x="198" y="151"/>
                    <a:pt x="198" y="151"/>
                  </a:cubicBezTo>
                  <a:cubicBezTo>
                    <a:pt x="197" y="151"/>
                    <a:pt x="197" y="151"/>
                    <a:pt x="197" y="151"/>
                  </a:cubicBezTo>
                  <a:lnTo>
                    <a:pt x="197" y="160"/>
                  </a:lnTo>
                  <a:close/>
                  <a:moveTo>
                    <a:pt x="197" y="176"/>
                  </a:moveTo>
                  <a:cubicBezTo>
                    <a:pt x="198" y="176"/>
                    <a:pt x="198" y="176"/>
                    <a:pt x="198" y="176"/>
                  </a:cubicBezTo>
                  <a:cubicBezTo>
                    <a:pt x="198" y="166"/>
                    <a:pt x="198" y="166"/>
                    <a:pt x="198" y="166"/>
                  </a:cubicBezTo>
                  <a:cubicBezTo>
                    <a:pt x="197" y="166"/>
                    <a:pt x="197" y="166"/>
                    <a:pt x="197" y="166"/>
                  </a:cubicBezTo>
                  <a:lnTo>
                    <a:pt x="197" y="176"/>
                  </a:lnTo>
                  <a:close/>
                  <a:moveTo>
                    <a:pt x="203" y="85"/>
                  </a:moveTo>
                  <a:cubicBezTo>
                    <a:pt x="204" y="85"/>
                    <a:pt x="204" y="85"/>
                    <a:pt x="204" y="85"/>
                  </a:cubicBezTo>
                  <a:cubicBezTo>
                    <a:pt x="204" y="75"/>
                    <a:pt x="204" y="75"/>
                    <a:pt x="204" y="75"/>
                  </a:cubicBezTo>
                  <a:cubicBezTo>
                    <a:pt x="203" y="75"/>
                    <a:pt x="203" y="75"/>
                    <a:pt x="203" y="75"/>
                  </a:cubicBezTo>
                  <a:lnTo>
                    <a:pt x="203" y="85"/>
                  </a:lnTo>
                  <a:close/>
                  <a:moveTo>
                    <a:pt x="203" y="101"/>
                  </a:moveTo>
                  <a:cubicBezTo>
                    <a:pt x="204" y="101"/>
                    <a:pt x="204" y="101"/>
                    <a:pt x="204" y="101"/>
                  </a:cubicBezTo>
                  <a:cubicBezTo>
                    <a:pt x="204" y="90"/>
                    <a:pt x="204" y="90"/>
                    <a:pt x="204" y="90"/>
                  </a:cubicBezTo>
                  <a:cubicBezTo>
                    <a:pt x="203" y="90"/>
                    <a:pt x="203" y="90"/>
                    <a:pt x="203" y="90"/>
                  </a:cubicBezTo>
                  <a:lnTo>
                    <a:pt x="203" y="101"/>
                  </a:lnTo>
                  <a:close/>
                  <a:moveTo>
                    <a:pt x="203" y="116"/>
                  </a:moveTo>
                  <a:cubicBezTo>
                    <a:pt x="204" y="116"/>
                    <a:pt x="204" y="116"/>
                    <a:pt x="204" y="116"/>
                  </a:cubicBezTo>
                  <a:cubicBezTo>
                    <a:pt x="204" y="105"/>
                    <a:pt x="204" y="105"/>
                    <a:pt x="204" y="105"/>
                  </a:cubicBezTo>
                  <a:cubicBezTo>
                    <a:pt x="203" y="105"/>
                    <a:pt x="203" y="105"/>
                    <a:pt x="203" y="105"/>
                  </a:cubicBezTo>
                  <a:lnTo>
                    <a:pt x="203" y="116"/>
                  </a:lnTo>
                  <a:close/>
                  <a:moveTo>
                    <a:pt x="203" y="131"/>
                  </a:moveTo>
                  <a:cubicBezTo>
                    <a:pt x="204" y="131"/>
                    <a:pt x="204" y="131"/>
                    <a:pt x="204" y="131"/>
                  </a:cubicBezTo>
                  <a:cubicBezTo>
                    <a:pt x="204" y="121"/>
                    <a:pt x="204" y="121"/>
                    <a:pt x="204" y="121"/>
                  </a:cubicBezTo>
                  <a:cubicBezTo>
                    <a:pt x="203" y="121"/>
                    <a:pt x="203" y="121"/>
                    <a:pt x="203" y="121"/>
                  </a:cubicBezTo>
                  <a:lnTo>
                    <a:pt x="203" y="131"/>
                  </a:lnTo>
                  <a:close/>
                  <a:moveTo>
                    <a:pt x="203" y="147"/>
                  </a:moveTo>
                  <a:cubicBezTo>
                    <a:pt x="204" y="147"/>
                    <a:pt x="204" y="147"/>
                    <a:pt x="204" y="147"/>
                  </a:cubicBezTo>
                  <a:cubicBezTo>
                    <a:pt x="204" y="136"/>
                    <a:pt x="204" y="136"/>
                    <a:pt x="204" y="136"/>
                  </a:cubicBezTo>
                  <a:cubicBezTo>
                    <a:pt x="203" y="136"/>
                    <a:pt x="203" y="136"/>
                    <a:pt x="203" y="136"/>
                  </a:cubicBezTo>
                  <a:lnTo>
                    <a:pt x="203" y="147"/>
                  </a:lnTo>
                  <a:close/>
                  <a:moveTo>
                    <a:pt x="203" y="160"/>
                  </a:moveTo>
                  <a:cubicBezTo>
                    <a:pt x="204" y="160"/>
                    <a:pt x="204" y="160"/>
                    <a:pt x="204" y="160"/>
                  </a:cubicBezTo>
                  <a:cubicBezTo>
                    <a:pt x="204" y="151"/>
                    <a:pt x="204" y="151"/>
                    <a:pt x="204" y="151"/>
                  </a:cubicBezTo>
                  <a:cubicBezTo>
                    <a:pt x="203" y="151"/>
                    <a:pt x="203" y="151"/>
                    <a:pt x="203" y="151"/>
                  </a:cubicBezTo>
                  <a:lnTo>
                    <a:pt x="203" y="160"/>
                  </a:lnTo>
                  <a:close/>
                  <a:moveTo>
                    <a:pt x="203" y="176"/>
                  </a:moveTo>
                  <a:cubicBezTo>
                    <a:pt x="204" y="176"/>
                    <a:pt x="204" y="176"/>
                    <a:pt x="204" y="176"/>
                  </a:cubicBezTo>
                  <a:cubicBezTo>
                    <a:pt x="204" y="166"/>
                    <a:pt x="204" y="166"/>
                    <a:pt x="204" y="166"/>
                  </a:cubicBezTo>
                  <a:cubicBezTo>
                    <a:pt x="203" y="166"/>
                    <a:pt x="203" y="166"/>
                    <a:pt x="203" y="166"/>
                  </a:cubicBezTo>
                  <a:lnTo>
                    <a:pt x="203" y="176"/>
                  </a:lnTo>
                  <a:close/>
                  <a:moveTo>
                    <a:pt x="210" y="85"/>
                  </a:moveTo>
                  <a:cubicBezTo>
                    <a:pt x="212" y="85"/>
                    <a:pt x="212" y="85"/>
                    <a:pt x="212" y="85"/>
                  </a:cubicBezTo>
                  <a:cubicBezTo>
                    <a:pt x="212" y="75"/>
                    <a:pt x="212" y="75"/>
                    <a:pt x="212" y="75"/>
                  </a:cubicBezTo>
                  <a:cubicBezTo>
                    <a:pt x="210" y="75"/>
                    <a:pt x="210" y="75"/>
                    <a:pt x="210" y="75"/>
                  </a:cubicBezTo>
                  <a:lnTo>
                    <a:pt x="210" y="85"/>
                  </a:lnTo>
                  <a:close/>
                  <a:moveTo>
                    <a:pt x="210" y="101"/>
                  </a:moveTo>
                  <a:cubicBezTo>
                    <a:pt x="212" y="101"/>
                    <a:pt x="212" y="101"/>
                    <a:pt x="212" y="101"/>
                  </a:cubicBezTo>
                  <a:cubicBezTo>
                    <a:pt x="212" y="90"/>
                    <a:pt x="212" y="90"/>
                    <a:pt x="212" y="90"/>
                  </a:cubicBezTo>
                  <a:cubicBezTo>
                    <a:pt x="210" y="90"/>
                    <a:pt x="210" y="90"/>
                    <a:pt x="210" y="90"/>
                  </a:cubicBezTo>
                  <a:lnTo>
                    <a:pt x="210" y="101"/>
                  </a:lnTo>
                  <a:close/>
                  <a:moveTo>
                    <a:pt x="210" y="116"/>
                  </a:moveTo>
                  <a:cubicBezTo>
                    <a:pt x="212" y="116"/>
                    <a:pt x="212" y="116"/>
                    <a:pt x="212" y="116"/>
                  </a:cubicBezTo>
                  <a:cubicBezTo>
                    <a:pt x="212" y="105"/>
                    <a:pt x="212" y="105"/>
                    <a:pt x="212" y="105"/>
                  </a:cubicBezTo>
                  <a:cubicBezTo>
                    <a:pt x="210" y="105"/>
                    <a:pt x="210" y="105"/>
                    <a:pt x="210" y="105"/>
                  </a:cubicBezTo>
                  <a:lnTo>
                    <a:pt x="210" y="116"/>
                  </a:lnTo>
                  <a:close/>
                  <a:moveTo>
                    <a:pt x="210" y="131"/>
                  </a:moveTo>
                  <a:cubicBezTo>
                    <a:pt x="212" y="131"/>
                    <a:pt x="212" y="131"/>
                    <a:pt x="212" y="131"/>
                  </a:cubicBezTo>
                  <a:cubicBezTo>
                    <a:pt x="212" y="121"/>
                    <a:pt x="212" y="121"/>
                    <a:pt x="212" y="121"/>
                  </a:cubicBezTo>
                  <a:cubicBezTo>
                    <a:pt x="210" y="121"/>
                    <a:pt x="210" y="121"/>
                    <a:pt x="210" y="121"/>
                  </a:cubicBezTo>
                  <a:lnTo>
                    <a:pt x="210" y="131"/>
                  </a:lnTo>
                  <a:close/>
                  <a:moveTo>
                    <a:pt x="210" y="147"/>
                  </a:moveTo>
                  <a:cubicBezTo>
                    <a:pt x="212" y="147"/>
                    <a:pt x="212" y="147"/>
                    <a:pt x="212" y="147"/>
                  </a:cubicBezTo>
                  <a:cubicBezTo>
                    <a:pt x="212" y="136"/>
                    <a:pt x="212" y="136"/>
                    <a:pt x="212" y="136"/>
                  </a:cubicBezTo>
                  <a:cubicBezTo>
                    <a:pt x="210" y="136"/>
                    <a:pt x="210" y="136"/>
                    <a:pt x="210" y="136"/>
                  </a:cubicBezTo>
                  <a:lnTo>
                    <a:pt x="210" y="147"/>
                  </a:lnTo>
                  <a:close/>
                  <a:moveTo>
                    <a:pt x="210" y="160"/>
                  </a:moveTo>
                  <a:cubicBezTo>
                    <a:pt x="212" y="160"/>
                    <a:pt x="212" y="160"/>
                    <a:pt x="212" y="160"/>
                  </a:cubicBezTo>
                  <a:cubicBezTo>
                    <a:pt x="212" y="151"/>
                    <a:pt x="212" y="151"/>
                    <a:pt x="212" y="151"/>
                  </a:cubicBezTo>
                  <a:cubicBezTo>
                    <a:pt x="210" y="151"/>
                    <a:pt x="210" y="151"/>
                    <a:pt x="210" y="151"/>
                  </a:cubicBezTo>
                  <a:lnTo>
                    <a:pt x="210" y="160"/>
                  </a:lnTo>
                  <a:close/>
                  <a:moveTo>
                    <a:pt x="216" y="85"/>
                  </a:moveTo>
                  <a:cubicBezTo>
                    <a:pt x="218" y="85"/>
                    <a:pt x="218" y="85"/>
                    <a:pt x="218" y="85"/>
                  </a:cubicBezTo>
                  <a:cubicBezTo>
                    <a:pt x="218" y="75"/>
                    <a:pt x="218" y="75"/>
                    <a:pt x="218" y="75"/>
                  </a:cubicBezTo>
                  <a:cubicBezTo>
                    <a:pt x="216" y="75"/>
                    <a:pt x="216" y="75"/>
                    <a:pt x="216" y="75"/>
                  </a:cubicBezTo>
                  <a:lnTo>
                    <a:pt x="216" y="85"/>
                  </a:lnTo>
                  <a:close/>
                  <a:moveTo>
                    <a:pt x="216" y="101"/>
                  </a:moveTo>
                  <a:cubicBezTo>
                    <a:pt x="218" y="101"/>
                    <a:pt x="218" y="101"/>
                    <a:pt x="218" y="101"/>
                  </a:cubicBezTo>
                  <a:cubicBezTo>
                    <a:pt x="218" y="90"/>
                    <a:pt x="218" y="90"/>
                    <a:pt x="218" y="90"/>
                  </a:cubicBezTo>
                  <a:cubicBezTo>
                    <a:pt x="216" y="90"/>
                    <a:pt x="216" y="90"/>
                    <a:pt x="216" y="90"/>
                  </a:cubicBezTo>
                  <a:lnTo>
                    <a:pt x="216" y="101"/>
                  </a:lnTo>
                  <a:close/>
                  <a:moveTo>
                    <a:pt x="216" y="116"/>
                  </a:moveTo>
                  <a:cubicBezTo>
                    <a:pt x="218" y="116"/>
                    <a:pt x="218" y="116"/>
                    <a:pt x="218" y="116"/>
                  </a:cubicBezTo>
                  <a:cubicBezTo>
                    <a:pt x="218" y="105"/>
                    <a:pt x="218" y="105"/>
                    <a:pt x="218" y="105"/>
                  </a:cubicBezTo>
                  <a:cubicBezTo>
                    <a:pt x="216" y="105"/>
                    <a:pt x="216" y="105"/>
                    <a:pt x="216" y="105"/>
                  </a:cubicBezTo>
                  <a:lnTo>
                    <a:pt x="216" y="116"/>
                  </a:lnTo>
                  <a:close/>
                  <a:moveTo>
                    <a:pt x="216" y="131"/>
                  </a:moveTo>
                  <a:cubicBezTo>
                    <a:pt x="218" y="131"/>
                    <a:pt x="218" y="131"/>
                    <a:pt x="218" y="131"/>
                  </a:cubicBezTo>
                  <a:cubicBezTo>
                    <a:pt x="218" y="121"/>
                    <a:pt x="218" y="121"/>
                    <a:pt x="218" y="121"/>
                  </a:cubicBezTo>
                  <a:cubicBezTo>
                    <a:pt x="216" y="121"/>
                    <a:pt x="216" y="121"/>
                    <a:pt x="216" y="121"/>
                  </a:cubicBezTo>
                  <a:lnTo>
                    <a:pt x="216" y="131"/>
                  </a:lnTo>
                  <a:close/>
                  <a:moveTo>
                    <a:pt x="216" y="147"/>
                  </a:moveTo>
                  <a:cubicBezTo>
                    <a:pt x="218" y="147"/>
                    <a:pt x="218" y="147"/>
                    <a:pt x="218" y="147"/>
                  </a:cubicBezTo>
                  <a:cubicBezTo>
                    <a:pt x="218" y="136"/>
                    <a:pt x="218" y="136"/>
                    <a:pt x="218" y="136"/>
                  </a:cubicBezTo>
                  <a:cubicBezTo>
                    <a:pt x="216" y="136"/>
                    <a:pt x="216" y="136"/>
                    <a:pt x="216" y="136"/>
                  </a:cubicBezTo>
                  <a:lnTo>
                    <a:pt x="216" y="147"/>
                  </a:lnTo>
                  <a:close/>
                  <a:moveTo>
                    <a:pt x="223" y="85"/>
                  </a:moveTo>
                  <a:cubicBezTo>
                    <a:pt x="226" y="85"/>
                    <a:pt x="226" y="85"/>
                    <a:pt x="226" y="85"/>
                  </a:cubicBezTo>
                  <a:cubicBezTo>
                    <a:pt x="226" y="75"/>
                    <a:pt x="226" y="75"/>
                    <a:pt x="226" y="75"/>
                  </a:cubicBezTo>
                  <a:cubicBezTo>
                    <a:pt x="223" y="75"/>
                    <a:pt x="223" y="75"/>
                    <a:pt x="223" y="75"/>
                  </a:cubicBezTo>
                  <a:lnTo>
                    <a:pt x="223" y="85"/>
                  </a:lnTo>
                  <a:close/>
                  <a:moveTo>
                    <a:pt x="223" y="101"/>
                  </a:moveTo>
                  <a:cubicBezTo>
                    <a:pt x="226" y="101"/>
                    <a:pt x="226" y="101"/>
                    <a:pt x="226" y="101"/>
                  </a:cubicBezTo>
                  <a:cubicBezTo>
                    <a:pt x="226" y="90"/>
                    <a:pt x="226" y="90"/>
                    <a:pt x="226" y="90"/>
                  </a:cubicBezTo>
                  <a:cubicBezTo>
                    <a:pt x="223" y="90"/>
                    <a:pt x="223" y="90"/>
                    <a:pt x="223" y="90"/>
                  </a:cubicBezTo>
                  <a:lnTo>
                    <a:pt x="223" y="101"/>
                  </a:lnTo>
                  <a:close/>
                  <a:moveTo>
                    <a:pt x="223" y="116"/>
                  </a:moveTo>
                  <a:cubicBezTo>
                    <a:pt x="226" y="116"/>
                    <a:pt x="226" y="116"/>
                    <a:pt x="226" y="116"/>
                  </a:cubicBezTo>
                  <a:cubicBezTo>
                    <a:pt x="226" y="105"/>
                    <a:pt x="226" y="105"/>
                    <a:pt x="226" y="105"/>
                  </a:cubicBezTo>
                  <a:cubicBezTo>
                    <a:pt x="223" y="105"/>
                    <a:pt x="223" y="105"/>
                    <a:pt x="223" y="105"/>
                  </a:cubicBezTo>
                  <a:lnTo>
                    <a:pt x="223" y="116"/>
                  </a:lnTo>
                  <a:close/>
                  <a:moveTo>
                    <a:pt x="223" y="194"/>
                  </a:moveTo>
                  <a:cubicBezTo>
                    <a:pt x="252" y="194"/>
                    <a:pt x="252" y="194"/>
                    <a:pt x="252" y="194"/>
                  </a:cubicBezTo>
                  <a:cubicBezTo>
                    <a:pt x="252" y="188"/>
                    <a:pt x="252" y="188"/>
                    <a:pt x="252" y="188"/>
                  </a:cubicBezTo>
                  <a:cubicBezTo>
                    <a:pt x="223" y="188"/>
                    <a:pt x="223" y="188"/>
                    <a:pt x="223" y="188"/>
                  </a:cubicBezTo>
                  <a:lnTo>
                    <a:pt x="223" y="194"/>
                  </a:lnTo>
                  <a:close/>
                  <a:moveTo>
                    <a:pt x="223" y="208"/>
                  </a:moveTo>
                  <a:cubicBezTo>
                    <a:pt x="252" y="208"/>
                    <a:pt x="252" y="208"/>
                    <a:pt x="252" y="208"/>
                  </a:cubicBezTo>
                  <a:cubicBezTo>
                    <a:pt x="252" y="203"/>
                    <a:pt x="252" y="203"/>
                    <a:pt x="252" y="203"/>
                  </a:cubicBezTo>
                  <a:cubicBezTo>
                    <a:pt x="223" y="203"/>
                    <a:pt x="223" y="203"/>
                    <a:pt x="223" y="203"/>
                  </a:cubicBezTo>
                  <a:lnTo>
                    <a:pt x="223" y="208"/>
                  </a:lnTo>
                  <a:close/>
                  <a:moveTo>
                    <a:pt x="223" y="223"/>
                  </a:moveTo>
                  <a:cubicBezTo>
                    <a:pt x="252" y="223"/>
                    <a:pt x="252" y="223"/>
                    <a:pt x="252" y="223"/>
                  </a:cubicBezTo>
                  <a:cubicBezTo>
                    <a:pt x="252" y="218"/>
                    <a:pt x="252" y="218"/>
                    <a:pt x="252" y="218"/>
                  </a:cubicBezTo>
                  <a:cubicBezTo>
                    <a:pt x="223" y="218"/>
                    <a:pt x="223" y="218"/>
                    <a:pt x="223" y="218"/>
                  </a:cubicBezTo>
                  <a:lnTo>
                    <a:pt x="223" y="223"/>
                  </a:lnTo>
                  <a:close/>
                  <a:moveTo>
                    <a:pt x="230" y="85"/>
                  </a:moveTo>
                  <a:cubicBezTo>
                    <a:pt x="232" y="85"/>
                    <a:pt x="232" y="85"/>
                    <a:pt x="232" y="85"/>
                  </a:cubicBezTo>
                  <a:cubicBezTo>
                    <a:pt x="232" y="75"/>
                    <a:pt x="232" y="75"/>
                    <a:pt x="232" y="75"/>
                  </a:cubicBezTo>
                  <a:cubicBezTo>
                    <a:pt x="230" y="75"/>
                    <a:pt x="230" y="75"/>
                    <a:pt x="230" y="75"/>
                  </a:cubicBezTo>
                  <a:lnTo>
                    <a:pt x="230" y="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358890" eaLnBrk="1" fontAlgn="auto" latinLnBrk="0" hangingPunct="1">
                <a:lnSpc>
                  <a:spcPct val="100000"/>
                </a:lnSpc>
                <a:spcBef>
                  <a:spcPts val="0"/>
                </a:spcBef>
                <a:spcAft>
                  <a:spcPts val="0"/>
                </a:spcAft>
                <a:buClrTx/>
                <a:buSzTx/>
                <a:buFontTx/>
                <a:buNone/>
                <a:tabLst/>
                <a:defRPr/>
              </a:pPr>
              <a:endParaRPr kumimoji="0" lang="fr-BE" sz="2700" b="0" i="0" u="none" strike="noStrike" kern="0" cap="none" spc="0" normalizeH="0" baseline="0" dirty="0">
                <a:ln>
                  <a:noFill/>
                </a:ln>
                <a:solidFill>
                  <a:srgbClr val="1F4A7E"/>
                </a:solidFill>
                <a:effectLst/>
                <a:uLnTx/>
                <a:uFillTx/>
                <a:latin typeface="Calibri"/>
                <a:cs typeface="+mn-cs"/>
              </a:endParaRPr>
            </a:p>
          </p:txBody>
        </p:sp>
        <p:grpSp>
          <p:nvGrpSpPr>
            <p:cNvPr id="29" name="Group 28">
              <a:extLst>
                <a:ext uri="{FF2B5EF4-FFF2-40B4-BE49-F238E27FC236}">
                  <a16:creationId xmlns:a16="http://schemas.microsoft.com/office/drawing/2014/main" id="{02E64A93-75A4-45F3-AE14-F11345CD6D76}"/>
                </a:ext>
              </a:extLst>
            </p:cNvPr>
            <p:cNvGrpSpPr>
              <a:grpSpLocks noChangeAspect="1"/>
            </p:cNvGrpSpPr>
            <p:nvPr/>
          </p:nvGrpSpPr>
          <p:grpSpPr>
            <a:xfrm>
              <a:off x="1394612" y="6258268"/>
              <a:ext cx="186538" cy="244993"/>
              <a:chOff x="5959476" y="2854325"/>
              <a:chExt cx="1139825" cy="1497013"/>
            </a:xfrm>
            <a:grpFill/>
          </p:grpSpPr>
          <p:sp>
            <p:nvSpPr>
              <p:cNvPr id="30" name="Freeform 5">
                <a:extLst>
                  <a:ext uri="{FF2B5EF4-FFF2-40B4-BE49-F238E27FC236}">
                    <a16:creationId xmlns:a16="http://schemas.microsoft.com/office/drawing/2014/main" id="{5A7ADA5F-11E4-411B-BE7A-1313E6E08E28}"/>
                  </a:ext>
                </a:extLst>
              </p:cNvPr>
              <p:cNvSpPr>
                <a:spLocks/>
              </p:cNvSpPr>
              <p:nvPr/>
            </p:nvSpPr>
            <p:spPr bwMode="auto">
              <a:xfrm>
                <a:off x="5959476" y="2854325"/>
                <a:ext cx="1139825" cy="822325"/>
              </a:xfrm>
              <a:custGeom>
                <a:avLst/>
                <a:gdLst/>
                <a:ahLst/>
                <a:cxnLst>
                  <a:cxn ang="0">
                    <a:pos x="1070" y="369"/>
                  </a:cxn>
                  <a:cxn ang="0">
                    <a:pos x="900" y="198"/>
                  </a:cxn>
                  <a:cxn ang="0">
                    <a:pos x="898" y="198"/>
                  </a:cxn>
                  <a:cxn ang="0">
                    <a:pos x="775" y="97"/>
                  </a:cxn>
                  <a:cxn ang="0">
                    <a:pos x="767" y="97"/>
                  </a:cxn>
                  <a:cxn ang="0">
                    <a:pos x="611" y="0"/>
                  </a:cxn>
                  <a:cxn ang="0">
                    <a:pos x="450" y="110"/>
                  </a:cxn>
                  <a:cxn ang="0">
                    <a:pos x="329" y="61"/>
                  </a:cxn>
                  <a:cxn ang="0">
                    <a:pos x="156" y="234"/>
                  </a:cxn>
                  <a:cxn ang="0">
                    <a:pos x="167" y="295"/>
                  </a:cxn>
                  <a:cxn ang="0">
                    <a:pos x="0" y="508"/>
                  </a:cxn>
                  <a:cxn ang="0">
                    <a:pos x="219" y="727"/>
                  </a:cxn>
                  <a:cxn ang="0">
                    <a:pos x="272" y="720"/>
                  </a:cxn>
                  <a:cxn ang="0">
                    <a:pos x="329" y="697"/>
                  </a:cxn>
                  <a:cxn ang="0">
                    <a:pos x="356" y="679"/>
                  </a:cxn>
                  <a:cxn ang="0">
                    <a:pos x="477" y="774"/>
                  </a:cxn>
                  <a:cxn ang="0">
                    <a:pos x="524" y="765"/>
                  </a:cxn>
                  <a:cxn ang="0">
                    <a:pos x="574" y="727"/>
                  </a:cxn>
                  <a:cxn ang="0">
                    <a:pos x="602" y="744"/>
                  </a:cxn>
                  <a:cxn ang="0">
                    <a:pos x="678" y="761"/>
                  </a:cxn>
                  <a:cxn ang="0">
                    <a:pos x="694" y="761"/>
                  </a:cxn>
                  <a:cxn ang="0">
                    <a:pos x="694" y="761"/>
                  </a:cxn>
                  <a:cxn ang="0">
                    <a:pos x="824" y="684"/>
                  </a:cxn>
                  <a:cxn ang="0">
                    <a:pos x="835" y="666"/>
                  </a:cxn>
                  <a:cxn ang="0">
                    <a:pos x="860" y="685"/>
                  </a:cxn>
                  <a:cxn ang="0">
                    <a:pos x="921" y="700"/>
                  </a:cxn>
                  <a:cxn ang="0">
                    <a:pos x="1045" y="575"/>
                  </a:cxn>
                  <a:cxn ang="0">
                    <a:pos x="1015" y="494"/>
                  </a:cxn>
                  <a:cxn ang="0">
                    <a:pos x="1070" y="369"/>
                  </a:cxn>
                </a:cxnLst>
                <a:rect l="0" t="0" r="r" b="b"/>
                <a:pathLst>
                  <a:path w="1070" h="774">
                    <a:moveTo>
                      <a:pt x="1070" y="369"/>
                    </a:moveTo>
                    <a:cubicBezTo>
                      <a:pt x="1070" y="274"/>
                      <a:pt x="994" y="198"/>
                      <a:pt x="900" y="198"/>
                    </a:cubicBezTo>
                    <a:cubicBezTo>
                      <a:pt x="899" y="198"/>
                      <a:pt x="898" y="198"/>
                      <a:pt x="898" y="198"/>
                    </a:cubicBezTo>
                    <a:cubicBezTo>
                      <a:pt x="887" y="140"/>
                      <a:pt x="836" y="97"/>
                      <a:pt x="775" y="97"/>
                    </a:cubicBezTo>
                    <a:cubicBezTo>
                      <a:pt x="772" y="97"/>
                      <a:pt x="770" y="97"/>
                      <a:pt x="767" y="97"/>
                    </a:cubicBezTo>
                    <a:cubicBezTo>
                      <a:pt x="739" y="39"/>
                      <a:pt x="680" y="0"/>
                      <a:pt x="611" y="0"/>
                    </a:cubicBezTo>
                    <a:cubicBezTo>
                      <a:pt x="538" y="0"/>
                      <a:pt x="475" y="45"/>
                      <a:pt x="450" y="110"/>
                    </a:cubicBezTo>
                    <a:cubicBezTo>
                      <a:pt x="419" y="80"/>
                      <a:pt x="376" y="61"/>
                      <a:pt x="329" y="61"/>
                    </a:cubicBezTo>
                    <a:cubicBezTo>
                      <a:pt x="233" y="61"/>
                      <a:pt x="156" y="138"/>
                      <a:pt x="156" y="234"/>
                    </a:cubicBezTo>
                    <a:cubicBezTo>
                      <a:pt x="156" y="256"/>
                      <a:pt x="159" y="276"/>
                      <a:pt x="167" y="295"/>
                    </a:cubicBezTo>
                    <a:cubicBezTo>
                      <a:pt x="71" y="319"/>
                      <a:pt x="0" y="405"/>
                      <a:pt x="0" y="508"/>
                    </a:cubicBezTo>
                    <a:cubicBezTo>
                      <a:pt x="0" y="629"/>
                      <a:pt x="98" y="727"/>
                      <a:pt x="219" y="727"/>
                    </a:cubicBezTo>
                    <a:cubicBezTo>
                      <a:pt x="237" y="727"/>
                      <a:pt x="255" y="725"/>
                      <a:pt x="272" y="720"/>
                    </a:cubicBezTo>
                    <a:cubicBezTo>
                      <a:pt x="292" y="715"/>
                      <a:pt x="311" y="708"/>
                      <a:pt x="329" y="697"/>
                    </a:cubicBezTo>
                    <a:cubicBezTo>
                      <a:pt x="338" y="692"/>
                      <a:pt x="347" y="686"/>
                      <a:pt x="356" y="679"/>
                    </a:cubicBezTo>
                    <a:cubicBezTo>
                      <a:pt x="369" y="733"/>
                      <a:pt x="418" y="774"/>
                      <a:pt x="477" y="774"/>
                    </a:cubicBezTo>
                    <a:cubicBezTo>
                      <a:pt x="493" y="774"/>
                      <a:pt x="509" y="771"/>
                      <a:pt x="524" y="765"/>
                    </a:cubicBezTo>
                    <a:cubicBezTo>
                      <a:pt x="544" y="757"/>
                      <a:pt x="561" y="744"/>
                      <a:pt x="574" y="727"/>
                    </a:cubicBezTo>
                    <a:cubicBezTo>
                      <a:pt x="583" y="734"/>
                      <a:pt x="592" y="739"/>
                      <a:pt x="602" y="744"/>
                    </a:cubicBezTo>
                    <a:cubicBezTo>
                      <a:pt x="625" y="755"/>
                      <a:pt x="651" y="761"/>
                      <a:pt x="678" y="761"/>
                    </a:cubicBezTo>
                    <a:cubicBezTo>
                      <a:pt x="684" y="761"/>
                      <a:pt x="689" y="761"/>
                      <a:pt x="694" y="761"/>
                    </a:cubicBezTo>
                    <a:cubicBezTo>
                      <a:pt x="694" y="761"/>
                      <a:pt x="694" y="761"/>
                      <a:pt x="694" y="761"/>
                    </a:cubicBezTo>
                    <a:cubicBezTo>
                      <a:pt x="748" y="756"/>
                      <a:pt x="795" y="727"/>
                      <a:pt x="824" y="684"/>
                    </a:cubicBezTo>
                    <a:cubicBezTo>
                      <a:pt x="828" y="678"/>
                      <a:pt x="831" y="672"/>
                      <a:pt x="835" y="666"/>
                    </a:cubicBezTo>
                    <a:cubicBezTo>
                      <a:pt x="842" y="673"/>
                      <a:pt x="851" y="679"/>
                      <a:pt x="860" y="685"/>
                    </a:cubicBezTo>
                    <a:cubicBezTo>
                      <a:pt x="878" y="695"/>
                      <a:pt x="899" y="700"/>
                      <a:pt x="921" y="700"/>
                    </a:cubicBezTo>
                    <a:cubicBezTo>
                      <a:pt x="990" y="700"/>
                      <a:pt x="1045" y="644"/>
                      <a:pt x="1045" y="575"/>
                    </a:cubicBezTo>
                    <a:cubicBezTo>
                      <a:pt x="1045" y="544"/>
                      <a:pt x="1034" y="516"/>
                      <a:pt x="1015" y="494"/>
                    </a:cubicBezTo>
                    <a:cubicBezTo>
                      <a:pt x="1049" y="463"/>
                      <a:pt x="1070" y="418"/>
                      <a:pt x="1070" y="3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358890" eaLnBrk="1" fontAlgn="auto" latinLnBrk="0" hangingPunct="1">
                  <a:lnSpc>
                    <a:spcPct val="100000"/>
                  </a:lnSpc>
                  <a:spcBef>
                    <a:spcPts val="0"/>
                  </a:spcBef>
                  <a:spcAft>
                    <a:spcPts val="0"/>
                  </a:spcAft>
                  <a:buClrTx/>
                  <a:buSzTx/>
                  <a:buFontTx/>
                  <a:buNone/>
                  <a:tabLst/>
                  <a:defRPr/>
                </a:pPr>
                <a:endParaRPr kumimoji="0" lang="fr-BE" sz="2700" b="0" i="0" u="none" strike="noStrike" kern="0" cap="none" spc="0" normalizeH="0" baseline="0" dirty="0">
                  <a:ln>
                    <a:noFill/>
                  </a:ln>
                  <a:solidFill>
                    <a:srgbClr val="1F4A7E"/>
                  </a:solidFill>
                  <a:effectLst/>
                  <a:uLnTx/>
                  <a:uFillTx/>
                  <a:latin typeface="Calibri"/>
                  <a:cs typeface="+mn-cs"/>
                </a:endParaRPr>
              </a:p>
            </p:txBody>
          </p:sp>
          <p:sp>
            <p:nvSpPr>
              <p:cNvPr id="31" name="Freeform 6">
                <a:extLst>
                  <a:ext uri="{FF2B5EF4-FFF2-40B4-BE49-F238E27FC236}">
                    <a16:creationId xmlns:a16="http://schemas.microsoft.com/office/drawing/2014/main" id="{FCBD6A3E-4E71-4FCB-821A-50257F777185}"/>
                  </a:ext>
                </a:extLst>
              </p:cNvPr>
              <p:cNvSpPr>
                <a:spLocks/>
              </p:cNvSpPr>
              <p:nvPr/>
            </p:nvSpPr>
            <p:spPr bwMode="auto">
              <a:xfrm>
                <a:off x="6269038" y="3595688"/>
                <a:ext cx="600075" cy="755650"/>
              </a:xfrm>
              <a:custGeom>
                <a:avLst/>
                <a:gdLst/>
                <a:ahLst/>
                <a:cxnLst>
                  <a:cxn ang="0">
                    <a:pos x="529" y="15"/>
                  </a:cxn>
                  <a:cxn ang="0">
                    <a:pos x="396" y="136"/>
                  </a:cxn>
                  <a:cxn ang="0">
                    <a:pos x="400" y="89"/>
                  </a:cxn>
                  <a:cxn ang="0">
                    <a:pos x="290" y="68"/>
                  </a:cxn>
                  <a:cxn ang="0">
                    <a:pos x="241" y="89"/>
                  </a:cxn>
                  <a:cxn ang="0">
                    <a:pos x="233" y="246"/>
                  </a:cxn>
                  <a:cxn ang="0">
                    <a:pos x="56" y="23"/>
                  </a:cxn>
                  <a:cxn ang="0">
                    <a:pos x="0" y="39"/>
                  </a:cxn>
                  <a:cxn ang="0">
                    <a:pos x="147" y="216"/>
                  </a:cxn>
                  <a:cxn ang="0">
                    <a:pos x="211" y="711"/>
                  </a:cxn>
                  <a:cxn ang="0">
                    <a:pos x="438" y="711"/>
                  </a:cxn>
                  <a:cxn ang="0">
                    <a:pos x="387" y="407"/>
                  </a:cxn>
                  <a:cxn ang="0">
                    <a:pos x="391" y="191"/>
                  </a:cxn>
                  <a:cxn ang="0">
                    <a:pos x="391" y="191"/>
                  </a:cxn>
                  <a:cxn ang="0">
                    <a:pos x="563" y="8"/>
                  </a:cxn>
                  <a:cxn ang="0">
                    <a:pos x="547" y="0"/>
                  </a:cxn>
                  <a:cxn ang="0">
                    <a:pos x="529" y="15"/>
                  </a:cxn>
                </a:cxnLst>
                <a:rect l="0" t="0" r="r" b="b"/>
                <a:pathLst>
                  <a:path w="563" h="711">
                    <a:moveTo>
                      <a:pt x="529" y="15"/>
                    </a:moveTo>
                    <a:cubicBezTo>
                      <a:pt x="505" y="75"/>
                      <a:pt x="396" y="136"/>
                      <a:pt x="396" y="136"/>
                    </a:cubicBezTo>
                    <a:cubicBezTo>
                      <a:pt x="397" y="117"/>
                      <a:pt x="399" y="101"/>
                      <a:pt x="400" y="89"/>
                    </a:cubicBezTo>
                    <a:cubicBezTo>
                      <a:pt x="355" y="101"/>
                      <a:pt x="290" y="68"/>
                      <a:pt x="290" y="68"/>
                    </a:cubicBezTo>
                    <a:cubicBezTo>
                      <a:pt x="268" y="83"/>
                      <a:pt x="241" y="89"/>
                      <a:pt x="241" y="89"/>
                    </a:cubicBezTo>
                    <a:cubicBezTo>
                      <a:pt x="271" y="177"/>
                      <a:pt x="233" y="246"/>
                      <a:pt x="233" y="246"/>
                    </a:cubicBezTo>
                    <a:cubicBezTo>
                      <a:pt x="56" y="23"/>
                      <a:pt x="56" y="23"/>
                      <a:pt x="56" y="23"/>
                    </a:cubicBezTo>
                    <a:cubicBezTo>
                      <a:pt x="56" y="23"/>
                      <a:pt x="20" y="53"/>
                      <a:pt x="0" y="39"/>
                    </a:cubicBezTo>
                    <a:cubicBezTo>
                      <a:pt x="25" y="61"/>
                      <a:pt x="74" y="111"/>
                      <a:pt x="147" y="216"/>
                    </a:cubicBezTo>
                    <a:cubicBezTo>
                      <a:pt x="258" y="376"/>
                      <a:pt x="211" y="711"/>
                      <a:pt x="211" y="711"/>
                    </a:cubicBezTo>
                    <a:cubicBezTo>
                      <a:pt x="438" y="711"/>
                      <a:pt x="438" y="711"/>
                      <a:pt x="438" y="711"/>
                    </a:cubicBezTo>
                    <a:cubicBezTo>
                      <a:pt x="438" y="711"/>
                      <a:pt x="398" y="531"/>
                      <a:pt x="387" y="407"/>
                    </a:cubicBezTo>
                    <a:cubicBezTo>
                      <a:pt x="381" y="345"/>
                      <a:pt x="385" y="260"/>
                      <a:pt x="391" y="191"/>
                    </a:cubicBezTo>
                    <a:cubicBezTo>
                      <a:pt x="391" y="191"/>
                      <a:pt x="391" y="191"/>
                      <a:pt x="391" y="191"/>
                    </a:cubicBezTo>
                    <a:cubicBezTo>
                      <a:pt x="393" y="190"/>
                      <a:pt x="517" y="137"/>
                      <a:pt x="563" y="8"/>
                    </a:cubicBezTo>
                    <a:cubicBezTo>
                      <a:pt x="547" y="0"/>
                      <a:pt x="547" y="0"/>
                      <a:pt x="547" y="0"/>
                    </a:cubicBezTo>
                    <a:lnTo>
                      <a:pt x="529"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358890" eaLnBrk="1" fontAlgn="auto" latinLnBrk="0" hangingPunct="1">
                  <a:lnSpc>
                    <a:spcPct val="100000"/>
                  </a:lnSpc>
                  <a:spcBef>
                    <a:spcPts val="0"/>
                  </a:spcBef>
                  <a:spcAft>
                    <a:spcPts val="0"/>
                  </a:spcAft>
                  <a:buClrTx/>
                  <a:buSzTx/>
                  <a:buFontTx/>
                  <a:buNone/>
                  <a:tabLst/>
                  <a:defRPr/>
                </a:pPr>
                <a:endParaRPr kumimoji="0" lang="fr-BE" sz="2700" b="0" i="0" u="none" strike="noStrike" kern="0" cap="none" spc="0" normalizeH="0" baseline="0" dirty="0">
                  <a:ln>
                    <a:noFill/>
                  </a:ln>
                  <a:solidFill>
                    <a:srgbClr val="1F4A7E"/>
                  </a:solidFill>
                  <a:effectLst/>
                  <a:uLnTx/>
                  <a:uFillTx/>
                  <a:latin typeface="Calibri"/>
                  <a:cs typeface="+mn-cs"/>
                </a:endParaRPr>
              </a:p>
            </p:txBody>
          </p:sp>
        </p:grpSp>
      </p:grpSp>
      <p:graphicFrame>
        <p:nvGraphicFramePr>
          <p:cNvPr id="32" name="Chart 31">
            <a:extLst>
              <a:ext uri="{FF2B5EF4-FFF2-40B4-BE49-F238E27FC236}">
                <a16:creationId xmlns:a16="http://schemas.microsoft.com/office/drawing/2014/main" id="{0A79861F-CFB2-433D-A88D-10CD0346A634}"/>
              </a:ext>
            </a:extLst>
          </p:cNvPr>
          <p:cNvGraphicFramePr/>
          <p:nvPr>
            <p:extLst>
              <p:ext uri="{D42A27DB-BD31-4B8C-83A1-F6EECF244321}">
                <p14:modId xmlns:p14="http://schemas.microsoft.com/office/powerpoint/2010/main" val="1554716396"/>
              </p:ext>
            </p:extLst>
          </p:nvPr>
        </p:nvGraphicFramePr>
        <p:xfrm>
          <a:off x="8550319" y="1987898"/>
          <a:ext cx="3281265" cy="3056467"/>
        </p:xfrm>
        <a:graphic>
          <a:graphicData uri="http://schemas.openxmlformats.org/drawingml/2006/chart">
            <c:chart xmlns:c="http://schemas.openxmlformats.org/drawingml/2006/chart" xmlns:r="http://schemas.openxmlformats.org/officeDocument/2006/relationships" r:id="rId4"/>
          </a:graphicData>
        </a:graphic>
      </p:graphicFrame>
      <p:cxnSp>
        <p:nvCxnSpPr>
          <p:cNvPr id="34" name="Straight Connector 35">
            <a:extLst>
              <a:ext uri="{FF2B5EF4-FFF2-40B4-BE49-F238E27FC236}">
                <a16:creationId xmlns:a16="http://schemas.microsoft.com/office/drawing/2014/main" id="{9FA33DD9-41C8-416A-AD74-61C7210EE99D}"/>
              </a:ext>
            </a:extLst>
          </p:cNvPr>
          <p:cNvCxnSpPr>
            <a:cxnSpLocks/>
          </p:cNvCxnSpPr>
          <p:nvPr/>
        </p:nvCxnSpPr>
        <p:spPr>
          <a:xfrm>
            <a:off x="4151397" y="1282609"/>
            <a:ext cx="0" cy="2019253"/>
          </a:xfrm>
          <a:prstGeom prst="line">
            <a:avLst/>
          </a:prstGeom>
          <a:ln w="12700">
            <a:gradFill>
              <a:gsLst>
                <a:gs pos="50000">
                  <a:schemeClr val="tx2"/>
                </a:gs>
                <a:gs pos="0">
                  <a:schemeClr val="tx2">
                    <a:alpha val="0"/>
                  </a:schemeClr>
                </a:gs>
                <a:gs pos="100000">
                  <a:schemeClr val="tx2">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4AB67B2-9855-4EA3-A4D8-BA2AC8A3F0C7}"/>
              </a:ext>
            </a:extLst>
          </p:cNvPr>
          <p:cNvCxnSpPr>
            <a:cxnSpLocks/>
          </p:cNvCxnSpPr>
          <p:nvPr/>
        </p:nvCxnSpPr>
        <p:spPr>
          <a:xfrm>
            <a:off x="8292574" y="1282609"/>
            <a:ext cx="0" cy="4104000"/>
          </a:xfrm>
          <a:prstGeom prst="line">
            <a:avLst/>
          </a:prstGeom>
          <a:ln w="12700">
            <a:gradFill>
              <a:gsLst>
                <a:gs pos="50000">
                  <a:schemeClr val="tx2"/>
                </a:gs>
                <a:gs pos="0">
                  <a:schemeClr val="tx2">
                    <a:alpha val="0"/>
                  </a:schemeClr>
                </a:gs>
                <a:gs pos="100000">
                  <a:schemeClr val="tx2">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5">
            <a:extLst>
              <a:ext uri="{FF2B5EF4-FFF2-40B4-BE49-F238E27FC236}">
                <a16:creationId xmlns:a16="http://schemas.microsoft.com/office/drawing/2014/main" id="{1DD4627D-28D4-4D2F-8B59-B13047100FAA}"/>
              </a:ext>
            </a:extLst>
          </p:cNvPr>
          <p:cNvCxnSpPr>
            <a:cxnSpLocks/>
          </p:cNvCxnSpPr>
          <p:nvPr/>
        </p:nvCxnSpPr>
        <p:spPr>
          <a:xfrm>
            <a:off x="817850" y="3399548"/>
            <a:ext cx="6937131" cy="0"/>
          </a:xfrm>
          <a:prstGeom prst="line">
            <a:avLst/>
          </a:prstGeom>
          <a:ln w="12700">
            <a:gradFill>
              <a:gsLst>
                <a:gs pos="50000">
                  <a:schemeClr val="tx2"/>
                </a:gs>
                <a:gs pos="0">
                  <a:schemeClr val="tx2">
                    <a:alpha val="0"/>
                  </a:schemeClr>
                </a:gs>
                <a:gs pos="100000">
                  <a:schemeClr val="tx2">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DAF060A-47DE-4934-82C3-B9EE4090F83B}"/>
              </a:ext>
            </a:extLst>
          </p:cNvPr>
          <p:cNvSpPr/>
          <p:nvPr/>
        </p:nvSpPr>
        <p:spPr>
          <a:xfrm>
            <a:off x="4408550" y="5020635"/>
            <a:ext cx="704039" cy="276999"/>
          </a:xfrm>
          <a:prstGeom prst="rect">
            <a:avLst/>
          </a:prstGeom>
        </p:spPr>
        <p:txBody>
          <a:bodyPr wrap="none">
            <a:spAutoFit/>
          </a:bodyPr>
          <a:lstStyle/>
          <a:p>
            <a:r>
              <a:rPr lang="fr-BE" sz="1200" dirty="0"/>
              <a:t>Flandre</a:t>
            </a:r>
          </a:p>
        </p:txBody>
      </p:sp>
      <p:sp>
        <p:nvSpPr>
          <p:cNvPr id="33" name="Rectangle 32">
            <a:extLst>
              <a:ext uri="{FF2B5EF4-FFF2-40B4-BE49-F238E27FC236}">
                <a16:creationId xmlns:a16="http://schemas.microsoft.com/office/drawing/2014/main" id="{1BD9B918-19EE-4FB4-8476-E19799CE8C14}"/>
              </a:ext>
            </a:extLst>
          </p:cNvPr>
          <p:cNvSpPr/>
          <p:nvPr/>
        </p:nvSpPr>
        <p:spPr>
          <a:xfrm>
            <a:off x="5540263" y="5020635"/>
            <a:ext cx="765659" cy="276999"/>
          </a:xfrm>
          <a:prstGeom prst="rect">
            <a:avLst/>
          </a:prstGeom>
        </p:spPr>
        <p:txBody>
          <a:bodyPr wrap="none">
            <a:spAutoFit/>
          </a:bodyPr>
          <a:lstStyle/>
          <a:p>
            <a:r>
              <a:rPr lang="fr-BE" sz="1200" dirty="0"/>
              <a:t>Wallonie</a:t>
            </a:r>
          </a:p>
        </p:txBody>
      </p:sp>
      <p:sp>
        <p:nvSpPr>
          <p:cNvPr id="38" name="Rectangle 37">
            <a:extLst>
              <a:ext uri="{FF2B5EF4-FFF2-40B4-BE49-F238E27FC236}">
                <a16:creationId xmlns:a16="http://schemas.microsoft.com/office/drawing/2014/main" id="{5054213D-B997-4C43-820C-CCA9FBD845E4}"/>
              </a:ext>
            </a:extLst>
          </p:cNvPr>
          <p:cNvSpPr/>
          <p:nvPr/>
        </p:nvSpPr>
        <p:spPr>
          <a:xfrm>
            <a:off x="6280561" y="5020635"/>
            <a:ext cx="1558543" cy="461665"/>
          </a:xfrm>
          <a:prstGeom prst="rect">
            <a:avLst/>
          </a:prstGeom>
        </p:spPr>
        <p:txBody>
          <a:bodyPr wrap="square">
            <a:spAutoFit/>
          </a:bodyPr>
          <a:lstStyle/>
          <a:p>
            <a:pPr algn="ctr"/>
            <a:r>
              <a:rPr lang="fr-BE" sz="1200" dirty="0"/>
              <a:t>Région de Bruxelles-Capitale</a:t>
            </a:r>
          </a:p>
        </p:txBody>
      </p:sp>
      <p:pic>
        <p:nvPicPr>
          <p:cNvPr id="35" name="Picture 34"/>
          <p:cNvPicPr>
            <a:picLocks noChangeAspect="1"/>
          </p:cNvPicPr>
          <p:nvPr/>
        </p:nvPicPr>
        <p:blipFill rotWithShape="1">
          <a:blip r:embed="rId5"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69020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3425BF-2A95-4E72-935F-67CBC9595789}"/>
              </a:ext>
            </a:extLst>
          </p:cNvPr>
          <p:cNvSpPr>
            <a:spLocks noGrp="1"/>
          </p:cNvSpPr>
          <p:nvPr>
            <p:ph type="body" sz="quarter" idx="19"/>
          </p:nvPr>
        </p:nvSpPr>
        <p:spPr/>
        <p:txBody>
          <a:bodyPr/>
          <a:lstStyle/>
          <a:p>
            <a:pPr lvl="1"/>
            <a:endParaRPr lang="fr-BE" dirty="0"/>
          </a:p>
          <a:p>
            <a:pPr lvl="1"/>
            <a:r>
              <a:rPr lang="fr-BE" dirty="0"/>
              <a:t>Tous les résultats rapportés sont exprimés en </a:t>
            </a:r>
            <a:r>
              <a:rPr lang="fr-BE" b="1" dirty="0"/>
              <a:t>pourcentages</a:t>
            </a:r>
            <a:r>
              <a:rPr lang="fr-BE" dirty="0"/>
              <a:t> </a:t>
            </a:r>
            <a:r>
              <a:rPr lang="fr-BE" b="1" dirty="0"/>
              <a:t>(%)</a:t>
            </a:r>
            <a:r>
              <a:rPr lang="fr-BE" dirty="0"/>
              <a:t>, sauf mention contraire.</a:t>
            </a:r>
          </a:p>
          <a:p>
            <a:pPr lvl="1"/>
            <a:r>
              <a:rPr lang="fr-BE" b="1" dirty="0"/>
              <a:t>Les échantillons de taille réduite</a:t>
            </a:r>
            <a:r>
              <a:rPr lang="fr-BE" dirty="0"/>
              <a:t>, i.e. n &lt; 30, sont désignés par une astérisque (*).</a:t>
            </a:r>
          </a:p>
          <a:p>
            <a:pPr lvl="1"/>
            <a:r>
              <a:rPr lang="fr-BE" dirty="0"/>
              <a:t>Les différences significatives sont systématiquement mises à l’épreuve d’un test de signification d’un niveau de fiabilité de 95 %. </a:t>
            </a:r>
          </a:p>
          <a:p>
            <a:pPr lvl="1"/>
            <a:r>
              <a:rPr lang="fr-BE" dirty="0"/>
              <a:t>Les différences significatives entre les vagues précédente et actuelle sont indiquées en </a:t>
            </a:r>
            <a:r>
              <a:rPr lang="fr-BE" b="1" dirty="0">
                <a:solidFill>
                  <a:schemeClr val="tx2"/>
                </a:solidFill>
              </a:rPr>
              <a:t>vert</a:t>
            </a:r>
            <a:r>
              <a:rPr lang="fr-BE" dirty="0"/>
              <a:t> (si elles sont significativement supérieures à 2019) ou en </a:t>
            </a:r>
            <a:r>
              <a:rPr lang="fr-BE" b="1" dirty="0">
                <a:solidFill>
                  <a:schemeClr val="accent5"/>
                </a:solidFill>
              </a:rPr>
              <a:t>rouge</a:t>
            </a:r>
            <a:r>
              <a:rPr lang="fr-BE" dirty="0"/>
              <a:t> (si elles sont significativement inférieures à 2019)</a:t>
            </a:r>
          </a:p>
        </p:txBody>
      </p:sp>
      <p:sp>
        <p:nvSpPr>
          <p:cNvPr id="2" name="Title 1">
            <a:extLst>
              <a:ext uri="{FF2B5EF4-FFF2-40B4-BE49-F238E27FC236}">
                <a16:creationId xmlns:a16="http://schemas.microsoft.com/office/drawing/2014/main" id="{9948D4D4-77E7-4CF1-9479-7BFB5DAA85F1}"/>
              </a:ext>
            </a:extLst>
          </p:cNvPr>
          <p:cNvSpPr>
            <a:spLocks noGrp="1"/>
          </p:cNvSpPr>
          <p:nvPr>
            <p:ph type="title"/>
          </p:nvPr>
        </p:nvSpPr>
        <p:spPr/>
        <p:txBody>
          <a:bodyPr/>
          <a:lstStyle/>
          <a:p>
            <a:r>
              <a:rPr lang="fr-BE"/>
              <a:t>Analyse des résultats</a:t>
            </a:r>
          </a:p>
        </p:txBody>
      </p:sp>
      <p:sp>
        <p:nvSpPr>
          <p:cNvPr id="3" name="Slide Number Placeholder 2">
            <a:extLst>
              <a:ext uri="{FF2B5EF4-FFF2-40B4-BE49-F238E27FC236}">
                <a16:creationId xmlns:a16="http://schemas.microsoft.com/office/drawing/2014/main" id="{14D23F6D-1597-45D1-8CF1-9FAC2EB3DBC5}"/>
              </a:ext>
            </a:extLst>
          </p:cNvPr>
          <p:cNvSpPr>
            <a:spLocks noGrp="1"/>
          </p:cNvSpPr>
          <p:nvPr>
            <p:ph type="sldNum" sz="quarter" idx="18"/>
          </p:nvPr>
        </p:nvSpPr>
        <p:spPr/>
        <p:txBody>
          <a:bodyPr/>
          <a:lstStyle/>
          <a:p>
            <a:fld id="{D61AABEC-672F-4B68-B914-690DA978312C}" type="slidenum">
              <a:rPr lang="nl-BE" smtClean="0"/>
              <a:pPr/>
              <a:t>5</a:t>
            </a:fld>
            <a:r>
              <a:rPr lang="nl-BE" dirty="0"/>
              <a:t> </a:t>
            </a:r>
          </a:p>
        </p:txBody>
      </p:sp>
      <p:pic>
        <p:nvPicPr>
          <p:cNvPr id="12" name="Picture 11"/>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411306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51996" cy="2857170"/>
          </a:xfrm>
        </p:spPr>
        <p:txBody>
          <a:bodyPr/>
          <a:lstStyle/>
          <a:p>
            <a:r>
              <a:rPr lang="fr-BE">
                <a:solidFill>
                  <a:schemeClr val="tx2"/>
                </a:solidFill>
              </a:rPr>
              <a:t>Confiance DANS internet pour les opérations financières</a:t>
            </a:r>
          </a:p>
        </p:txBody>
      </p:sp>
      <p:sp>
        <p:nvSpPr>
          <p:cNvPr id="4" name="Text Placeholder 3">
            <a:extLst>
              <a:ext uri="{FF2B5EF4-FFF2-40B4-BE49-F238E27FC236}">
                <a16:creationId xmlns:a16="http://schemas.microsoft.com/office/drawing/2014/main" id="{9D0AE09B-692A-411D-819A-6473C0D4D58C}"/>
              </a:ext>
            </a:extLst>
          </p:cNvPr>
          <p:cNvSpPr>
            <a:spLocks noGrp="1"/>
          </p:cNvSpPr>
          <p:nvPr>
            <p:ph type="body" sz="quarter" idx="13"/>
          </p:nvPr>
        </p:nvSpPr>
        <p:spPr>
          <a:xfrm>
            <a:off x="10354538" y="3287"/>
            <a:ext cx="1422482" cy="3231654"/>
          </a:xfrm>
        </p:spPr>
        <p:txBody>
          <a:bodyPr/>
          <a:lstStyle/>
          <a:p>
            <a:r>
              <a:rPr lang="nl-BE" dirty="0">
                <a:solidFill>
                  <a:schemeClr val="tx2"/>
                </a:solidFill>
              </a:rPr>
              <a:t>1</a:t>
            </a:r>
          </a:p>
        </p:txBody>
      </p:sp>
      <p:sp>
        <p:nvSpPr>
          <p:cNvPr id="6" name="Slide Number Placeholder 5">
            <a:extLst>
              <a:ext uri="{FF2B5EF4-FFF2-40B4-BE49-F238E27FC236}">
                <a16:creationId xmlns:a16="http://schemas.microsoft.com/office/drawing/2014/main" id="{73A615EF-D9C4-4D9C-A8B2-349E5A74BF22}"/>
              </a:ext>
            </a:extLst>
          </p:cNvPr>
          <p:cNvSpPr>
            <a:spLocks noGrp="1"/>
          </p:cNvSpPr>
          <p:nvPr>
            <p:ph type="sldNum" sz="quarter" idx="14"/>
          </p:nvPr>
        </p:nvSpPr>
        <p:spPr/>
        <p:txBody>
          <a:bodyPr/>
          <a:lstStyle/>
          <a:p>
            <a:fld id="{D61AABEC-672F-4B68-B914-690DA978312C}" type="slidenum">
              <a:rPr lang="nl-BE" smtClean="0"/>
              <a:pPr/>
              <a:t>6</a:t>
            </a:fld>
            <a:r>
              <a:rPr lang="nl-BE" dirty="0"/>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33968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35A2E36-451C-4008-B320-4ECDACB86C3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631" r="15631"/>
          <a:stretch>
            <a:fillRect/>
          </a:stretch>
        </p:blipFill>
        <p:spPr>
          <a:xfrm>
            <a:off x="5123891" y="1"/>
            <a:ext cx="7068110" cy="6858000"/>
          </a:xfrm>
        </p:spPr>
      </p:pic>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7988" y="368299"/>
            <a:ext cx="11376024" cy="827573"/>
          </a:xfrm>
          <a:solidFill>
            <a:schemeClr val="bg1"/>
          </a:solidFill>
        </p:spPr>
        <p:txBody>
          <a:bodyPr anchor="ctr">
            <a:normAutofit/>
          </a:bodyPr>
          <a:lstStyle/>
          <a:p>
            <a:r>
              <a:rPr lang="fr-BE"/>
              <a:t>Confiance DANS internet pour les opérations financières</a:t>
            </a:r>
          </a:p>
        </p:txBody>
      </p:sp>
      <p:sp>
        <p:nvSpPr>
          <p:cNvPr id="2" name="Slide Number Placeholder 1">
            <a:extLst>
              <a:ext uri="{FF2B5EF4-FFF2-40B4-BE49-F238E27FC236}">
                <a16:creationId xmlns:a16="http://schemas.microsoft.com/office/drawing/2014/main" id="{9F06B683-9E47-46DC-8C6A-B38138622113}"/>
              </a:ext>
            </a:extLst>
          </p:cNvPr>
          <p:cNvSpPr>
            <a:spLocks noGrp="1"/>
          </p:cNvSpPr>
          <p:nvPr>
            <p:ph type="sldNum" sz="quarter" idx="18"/>
          </p:nvPr>
        </p:nvSpPr>
        <p:spPr/>
        <p:txBody>
          <a:bodyPr/>
          <a:lstStyle/>
          <a:p>
            <a:fld id="{D61AABEC-672F-4B68-B914-690DA978312C}" type="slidenum">
              <a:rPr lang="nl-BE" smtClean="0"/>
              <a:pPr/>
              <a:t>7</a:t>
            </a:fld>
            <a:r>
              <a:rPr lang="nl-BE" dirty="0"/>
              <a:t> </a:t>
            </a:r>
          </a:p>
        </p:txBody>
      </p:sp>
      <p:graphicFrame>
        <p:nvGraphicFramePr>
          <p:cNvPr id="18" name="Tableau 66">
            <a:extLst>
              <a:ext uri="{FF2B5EF4-FFF2-40B4-BE49-F238E27FC236}">
                <a16:creationId xmlns:a16="http://schemas.microsoft.com/office/drawing/2014/main" id="{4A640072-3D4E-4B7D-B96B-08ABD9B86179}"/>
              </a:ext>
            </a:extLst>
          </p:cNvPr>
          <p:cNvGraphicFramePr>
            <a:graphicFrameLocks noGrp="1"/>
          </p:cNvGraphicFramePr>
          <p:nvPr>
            <p:extLst>
              <p:ext uri="{D42A27DB-BD31-4B8C-83A1-F6EECF244321}">
                <p14:modId xmlns:p14="http://schemas.microsoft.com/office/powerpoint/2010/main" val="2440556621"/>
              </p:ext>
            </p:extLst>
          </p:nvPr>
        </p:nvGraphicFramePr>
        <p:xfrm>
          <a:off x="420688" y="1502469"/>
          <a:ext cx="4550874" cy="5002698"/>
        </p:xfrm>
        <a:graphic>
          <a:graphicData uri="http://schemas.openxmlformats.org/drawingml/2006/table">
            <a:tbl>
              <a:tblPr firstRow="1" lastRow="1">
                <a:tableStyleId>{5C22544A-7EE6-4342-B048-85BDC9FD1C3A}</a:tableStyleId>
              </a:tblPr>
              <a:tblGrid>
                <a:gridCol w="374439">
                  <a:extLst>
                    <a:ext uri="{9D8B030D-6E8A-4147-A177-3AD203B41FA5}">
                      <a16:colId xmlns:a16="http://schemas.microsoft.com/office/drawing/2014/main" val="310438399"/>
                    </a:ext>
                  </a:extLst>
                </a:gridCol>
                <a:gridCol w="4176435">
                  <a:extLst>
                    <a:ext uri="{9D8B030D-6E8A-4147-A177-3AD203B41FA5}">
                      <a16:colId xmlns:a16="http://schemas.microsoft.com/office/drawing/2014/main" val="2994831520"/>
                    </a:ext>
                  </a:extLst>
                </a:gridCol>
              </a:tblGrid>
              <a:tr h="1667566">
                <a:tc>
                  <a:txBody>
                    <a:bodyPr/>
                    <a:lstStyle/>
                    <a:p>
                      <a:pPr algn="ctr"/>
                      <a:r>
                        <a:rPr lang="fr-BE" sz="4800" b="1" noProof="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BE" sz="1400" b="1" kern="1200" noProof="0">
                          <a:solidFill>
                            <a:schemeClr val="bg2"/>
                          </a:solidFill>
                          <a:latin typeface="+mn-lt"/>
                          <a:ea typeface="+mn-ea"/>
                          <a:cs typeface="+mn-cs"/>
                        </a:rPr>
                        <a:t>La confiance dans internet pour le traitement des opérations financières est grande. Seul le niveau de confiance à fournir des données personnelles via des sites internet reste faible.</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667566">
                <a:tc>
                  <a:txBody>
                    <a:bodyPr/>
                    <a:lstStyle/>
                    <a:p>
                      <a:pPr algn="ctr"/>
                      <a:r>
                        <a:rPr lang="fr-BE" sz="4800" b="1" noProof="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rgbClr val="2F469C"/>
                          </a:solidFill>
                          <a:effectLst/>
                          <a:uLnTx/>
                          <a:uFillTx/>
                          <a:latin typeface="+mn-lt"/>
                          <a:ea typeface="+mn-ea"/>
                          <a:cs typeface="+mn-cs"/>
                        </a:rPr>
                        <a:t>Ce sont surtout les groupes socio-économiques plus qui ont confiance dans la facturation électronique</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667566">
                <a:tc>
                  <a:txBody>
                    <a:bodyPr/>
                    <a:lstStyle/>
                    <a:p>
                      <a:pPr algn="ctr"/>
                      <a:r>
                        <a:rPr lang="fr-BE" sz="4800" b="1" noProof="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rgbClr val="2F469C"/>
                          </a:solidFill>
                          <a:effectLst/>
                          <a:uLnTx/>
                          <a:uFillTx/>
                          <a:latin typeface="+mn-lt"/>
                          <a:ea typeface="+mn-ea"/>
                          <a:cs typeface="+mn-cs"/>
                        </a:rPr>
                        <a:t>Les catégories d’âge inférieures ont fortement confiance dans la facturation électronique ; toutefois, on ne constate pas de différence entre les catégories d’âge quand il s’agit de facturation électronique</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963423"/>
                  </a:ext>
                </a:extLst>
              </a:tr>
            </a:tbl>
          </a:graphicData>
        </a:graphic>
      </p:graphicFrame>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166131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EF0B411C-C3BA-4BEA-9AE5-1C4E0E2E66A3}"/>
              </a:ext>
            </a:extLst>
          </p:cNvPr>
          <p:cNvGraphicFramePr/>
          <p:nvPr>
            <p:extLst>
              <p:ext uri="{D42A27DB-BD31-4B8C-83A1-F6EECF244321}">
                <p14:modId xmlns:p14="http://schemas.microsoft.com/office/powerpoint/2010/main" val="1783178696"/>
              </p:ext>
            </p:extLst>
          </p:nvPr>
        </p:nvGraphicFramePr>
        <p:xfrm>
          <a:off x="407988" y="2133599"/>
          <a:ext cx="9288462"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fr-BE" dirty="0"/>
              <a:t>Base :	Tous les sondés (n=1000)</a:t>
            </a:r>
          </a:p>
          <a:p>
            <a:r>
              <a:rPr lang="fr-BE" dirty="0"/>
              <a:t>Question :	S2. Dans quelle mesure avez-vous confiance en l’utilisation d’Internet ?</a:t>
            </a:r>
          </a:p>
          <a:p>
            <a:r>
              <a:rPr lang="fr-BE" b="1" dirty="0">
                <a:solidFill>
                  <a:schemeClr val="tx2"/>
                </a:solidFill>
              </a:rPr>
              <a:t>+X</a:t>
            </a:r>
            <a:r>
              <a:rPr lang="fr-BE" dirty="0"/>
              <a:t> </a:t>
            </a:r>
            <a:r>
              <a:rPr lang="fr-BE" b="1" dirty="0">
                <a:solidFill>
                  <a:schemeClr val="accent5"/>
                </a:solidFill>
              </a:rPr>
              <a:t>-X</a:t>
            </a:r>
            <a:r>
              <a:rPr lang="fr-BE" dirty="0"/>
              <a:t>	Différence significative par rapport à la vague précédente</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8</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fr-BE" sz="1600" dirty="0"/>
              <a:t>La confiance dans internet pour le traitement des opérations financières est grande. Ce sont surtout le paiement électronique des factures et la gestion des finances qui obtiennent le taux de confiance le plus élevé. Ce taux est par contre plus faible pour le partage de données personnelles en ligne.</a:t>
            </a:r>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a:xfrm>
            <a:off x="435697" y="1442878"/>
            <a:ext cx="11376024" cy="387798"/>
          </a:xfrm>
        </p:spPr>
        <p:txBody>
          <a:bodyPr>
            <a:normAutofit fontScale="90000"/>
          </a:bodyPr>
          <a:lstStyle/>
          <a:p>
            <a:r>
              <a:rPr lang="fr-BE" dirty="0"/>
              <a:t>Quel est le taux de confiance des belges dans internet pour le traitement des opérations financières ?</a:t>
            </a:r>
          </a:p>
        </p:txBody>
      </p:sp>
      <p:graphicFrame>
        <p:nvGraphicFramePr>
          <p:cNvPr id="20" name="Table 19">
            <a:extLst>
              <a:ext uri="{FF2B5EF4-FFF2-40B4-BE49-F238E27FC236}">
                <a16:creationId xmlns:a16="http://schemas.microsoft.com/office/drawing/2014/main" id="{48714EF1-0FF9-4B06-B4E7-9E9649CFDA7F}"/>
              </a:ext>
            </a:extLst>
          </p:cNvPr>
          <p:cNvGraphicFramePr>
            <a:graphicFrameLocks noGrp="1"/>
          </p:cNvGraphicFramePr>
          <p:nvPr>
            <p:extLst>
              <p:ext uri="{D42A27DB-BD31-4B8C-83A1-F6EECF244321}">
                <p14:modId xmlns:p14="http://schemas.microsoft.com/office/powerpoint/2010/main" val="2556318251"/>
              </p:ext>
            </p:extLst>
          </p:nvPr>
        </p:nvGraphicFramePr>
        <p:xfrm>
          <a:off x="9682162" y="2686776"/>
          <a:ext cx="2088000" cy="1719837"/>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nl-BE" sz="1200" dirty="0">
                          <a:solidFill>
                            <a:schemeClr val="tx2">
                              <a:lumMod val="75000"/>
                            </a:schemeClr>
                          </a:solidFill>
                          <a:latin typeface="+mn-lt"/>
                          <a:sym typeface="Wingdings 2" panose="05020102010507070707" pitchFamily="18" charset="2"/>
                        </a:rPr>
                        <a:t></a:t>
                      </a:r>
                      <a:endParaRPr lang="nl-BE" sz="1200" dirty="0">
                        <a:solidFill>
                          <a:schemeClr val="tx2">
                            <a:lumMod val="75000"/>
                          </a:schemeClr>
                        </a:solidFill>
                        <a:latin typeface="+mn-lt"/>
                      </a:endParaRPr>
                    </a:p>
                  </a:txBody>
                  <a:tcPr marL="36000" marR="36000" marT="0" marB="0" anchor="ctr">
                    <a:noFill/>
                  </a:tcPr>
                </a:tc>
                <a:tc>
                  <a:txBody>
                    <a:bodyPr/>
                    <a:lstStyle/>
                    <a:p>
                      <a:r>
                        <a:rPr lang="nl-BE" sz="1200" dirty="0">
                          <a:latin typeface="+mn-lt"/>
                        </a:rPr>
                        <a:t>(</a:t>
                      </a:r>
                      <a:r>
                        <a:rPr lang="nl-BE" sz="1200" dirty="0" err="1">
                          <a:latin typeface="+mn-lt"/>
                        </a:rPr>
                        <a:t>très</a:t>
                      </a:r>
                      <a:r>
                        <a:rPr lang="nl-BE" sz="1200" dirty="0">
                          <a:latin typeface="+mn-lt"/>
                        </a:rPr>
                        <a:t>) importante</a:t>
                      </a:r>
                    </a:p>
                  </a:txBody>
                  <a:tcPr marL="36000" marR="36000" marT="0" marB="0" anchor="ctr">
                    <a:noFill/>
                  </a:tcPr>
                </a:tc>
                <a:extLst>
                  <a:ext uri="{0D108BD9-81ED-4DB2-BD59-A6C34878D82A}">
                    <a16:rowId xmlns:a16="http://schemas.microsoft.com/office/drawing/2014/main" val="2049083711"/>
                  </a:ext>
                </a:extLst>
              </a:tr>
              <a:tr h="573279">
                <a:tc>
                  <a:txBody>
                    <a:bodyPr/>
                    <a:lstStyle/>
                    <a:p>
                      <a:pPr algn="r"/>
                      <a:r>
                        <a:rPr lang="nl-BE" sz="1200" dirty="0">
                          <a:solidFill>
                            <a:schemeClr val="accent2"/>
                          </a:solidFill>
                          <a:latin typeface="+mn-lt"/>
                          <a:sym typeface="Wingdings 2" panose="05020102010507070707" pitchFamily="18" charset="2"/>
                        </a:rPr>
                        <a:t></a:t>
                      </a:r>
                      <a:endParaRPr lang="nl-BE" sz="1200" dirty="0">
                        <a:solidFill>
                          <a:schemeClr val="accent2"/>
                        </a:solidFill>
                        <a:latin typeface="+mn-lt"/>
                      </a:endParaRPr>
                    </a:p>
                  </a:txBody>
                  <a:tcPr marL="36000" marR="36000" marT="0" marB="0" anchor="ctr">
                    <a:noFill/>
                  </a:tcPr>
                </a:tc>
                <a:tc>
                  <a:txBody>
                    <a:bodyPr/>
                    <a:lstStyle/>
                    <a:p>
                      <a:r>
                        <a:rPr lang="nl-BE" sz="1200" dirty="0" err="1">
                          <a:latin typeface="+mn-lt"/>
                        </a:rPr>
                        <a:t>neutre</a:t>
                      </a:r>
                      <a:endParaRPr lang="nl-BE" sz="1200" dirty="0">
                        <a:latin typeface="+mn-lt"/>
                      </a:endParaRPr>
                    </a:p>
                  </a:txBody>
                  <a:tcPr marL="36000" marR="36000" marT="0" marB="0" anchor="ctr">
                    <a:noFill/>
                  </a:tcPr>
                </a:tc>
                <a:extLst>
                  <a:ext uri="{0D108BD9-81ED-4DB2-BD59-A6C34878D82A}">
                    <a16:rowId xmlns:a16="http://schemas.microsoft.com/office/drawing/2014/main" val="2426978870"/>
                  </a:ext>
                </a:extLst>
              </a:tr>
              <a:tr h="573279">
                <a:tc>
                  <a:txBody>
                    <a:bodyPr/>
                    <a:lstStyle/>
                    <a:p>
                      <a:pPr algn="r"/>
                      <a:r>
                        <a:rPr lang="nl-BE" sz="1200" dirty="0">
                          <a:solidFill>
                            <a:schemeClr val="accent5"/>
                          </a:solidFill>
                          <a:latin typeface="+mn-lt"/>
                          <a:sym typeface="Wingdings 2" panose="05020102010507070707" pitchFamily="18" charset="2"/>
                        </a:rPr>
                        <a:t></a:t>
                      </a:r>
                      <a:endParaRPr lang="nl-BE" sz="1200" dirty="0">
                        <a:solidFill>
                          <a:schemeClr val="accent5"/>
                        </a:solidFill>
                        <a:latin typeface="+mn-lt"/>
                      </a:endParaRPr>
                    </a:p>
                  </a:txBody>
                  <a:tcPr marL="36000" marR="36000" marT="0" marB="0" anchor="ctr">
                    <a:noFill/>
                  </a:tcPr>
                </a:tc>
                <a:tc>
                  <a:txBody>
                    <a:bodyPr/>
                    <a:lstStyle/>
                    <a:p>
                      <a:r>
                        <a:rPr lang="nl-BE" sz="1200" dirty="0">
                          <a:latin typeface="+mn-lt"/>
                        </a:rPr>
                        <a:t>(</a:t>
                      </a:r>
                      <a:r>
                        <a:rPr lang="nl-BE" sz="1200" dirty="0" err="1">
                          <a:latin typeface="+mn-lt"/>
                        </a:rPr>
                        <a:t>très</a:t>
                      </a:r>
                      <a:r>
                        <a:rPr lang="nl-BE" sz="1200" dirty="0">
                          <a:latin typeface="+mn-lt"/>
                        </a:rPr>
                        <a:t>) </a:t>
                      </a:r>
                      <a:r>
                        <a:rPr lang="nl-BE" sz="1200" dirty="0" err="1">
                          <a:latin typeface="+mn-lt"/>
                        </a:rPr>
                        <a:t>faible</a:t>
                      </a:r>
                      <a:endParaRPr lang="nl-BE" sz="1200" dirty="0">
                        <a:latin typeface="+mn-lt"/>
                      </a:endParaRPr>
                    </a:p>
                  </a:txBody>
                  <a:tcPr marL="36000" marR="36000" marT="0" marB="0" anchor="ctr">
                    <a:noFill/>
                  </a:tcPr>
                </a:tc>
                <a:extLst>
                  <a:ext uri="{0D108BD9-81ED-4DB2-BD59-A6C34878D82A}">
                    <a16:rowId xmlns:a16="http://schemas.microsoft.com/office/drawing/2014/main" val="2161268009"/>
                  </a:ext>
                </a:extLst>
              </a:tr>
            </a:tbl>
          </a:graphicData>
        </a:graphic>
      </p:graphicFrame>
      <p:graphicFrame>
        <p:nvGraphicFramePr>
          <p:cNvPr id="2" name="Table 3">
            <a:extLst>
              <a:ext uri="{FF2B5EF4-FFF2-40B4-BE49-F238E27FC236}">
                <a16:creationId xmlns:a16="http://schemas.microsoft.com/office/drawing/2014/main" id="{059D3FB7-C5DC-42EE-9D7C-CEBEC2898B50}"/>
              </a:ext>
            </a:extLst>
          </p:cNvPr>
          <p:cNvGraphicFramePr>
            <a:graphicFrameLocks noGrp="1"/>
          </p:cNvGraphicFramePr>
          <p:nvPr>
            <p:extLst>
              <p:ext uri="{D42A27DB-BD31-4B8C-83A1-F6EECF244321}">
                <p14:modId xmlns:p14="http://schemas.microsoft.com/office/powerpoint/2010/main" val="3141900762"/>
              </p:ext>
            </p:extLst>
          </p:nvPr>
        </p:nvGraphicFramePr>
        <p:xfrm>
          <a:off x="292003" y="2292592"/>
          <a:ext cx="9246468" cy="274320"/>
        </p:xfrm>
        <a:graphic>
          <a:graphicData uri="http://schemas.openxmlformats.org/drawingml/2006/table">
            <a:tbl>
              <a:tblPr firstRow="1" bandRow="1">
                <a:tableStyleId>{2D5ABB26-0587-4C30-8999-92F81FD0307C}</a:tableStyleId>
              </a:tblPr>
              <a:tblGrid>
                <a:gridCol w="1541078">
                  <a:extLst>
                    <a:ext uri="{9D8B030D-6E8A-4147-A177-3AD203B41FA5}">
                      <a16:colId xmlns:a16="http://schemas.microsoft.com/office/drawing/2014/main" val="1059594663"/>
                    </a:ext>
                  </a:extLst>
                </a:gridCol>
                <a:gridCol w="1541078">
                  <a:extLst>
                    <a:ext uri="{9D8B030D-6E8A-4147-A177-3AD203B41FA5}">
                      <a16:colId xmlns:a16="http://schemas.microsoft.com/office/drawing/2014/main" val="1230890923"/>
                    </a:ext>
                  </a:extLst>
                </a:gridCol>
                <a:gridCol w="1541078">
                  <a:extLst>
                    <a:ext uri="{9D8B030D-6E8A-4147-A177-3AD203B41FA5}">
                      <a16:colId xmlns:a16="http://schemas.microsoft.com/office/drawing/2014/main" val="3494198622"/>
                    </a:ext>
                  </a:extLst>
                </a:gridCol>
                <a:gridCol w="1541078">
                  <a:extLst>
                    <a:ext uri="{9D8B030D-6E8A-4147-A177-3AD203B41FA5}">
                      <a16:colId xmlns:a16="http://schemas.microsoft.com/office/drawing/2014/main" val="3112220874"/>
                    </a:ext>
                  </a:extLst>
                </a:gridCol>
                <a:gridCol w="1541078">
                  <a:extLst>
                    <a:ext uri="{9D8B030D-6E8A-4147-A177-3AD203B41FA5}">
                      <a16:colId xmlns:a16="http://schemas.microsoft.com/office/drawing/2014/main" val="291967940"/>
                    </a:ext>
                  </a:extLst>
                </a:gridCol>
                <a:gridCol w="1541078">
                  <a:extLst>
                    <a:ext uri="{9D8B030D-6E8A-4147-A177-3AD203B41FA5}">
                      <a16:colId xmlns:a16="http://schemas.microsoft.com/office/drawing/2014/main" val="2399671646"/>
                    </a:ext>
                  </a:extLst>
                </a:gridCol>
              </a:tblGrid>
              <a:tr h="214918">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graphicFrame>
        <p:nvGraphicFramePr>
          <p:cNvPr id="10" name="Table 3">
            <a:extLst>
              <a:ext uri="{FF2B5EF4-FFF2-40B4-BE49-F238E27FC236}">
                <a16:creationId xmlns:a16="http://schemas.microsoft.com/office/drawing/2014/main" id="{4C139531-12A4-4018-8085-B56C3CEC2937}"/>
              </a:ext>
            </a:extLst>
          </p:cNvPr>
          <p:cNvGraphicFramePr>
            <a:graphicFrameLocks noGrp="1"/>
          </p:cNvGraphicFramePr>
          <p:nvPr>
            <p:extLst>
              <p:ext uri="{D42A27DB-BD31-4B8C-83A1-F6EECF244321}">
                <p14:modId xmlns:p14="http://schemas.microsoft.com/office/powerpoint/2010/main" val="3406940248"/>
              </p:ext>
            </p:extLst>
          </p:nvPr>
        </p:nvGraphicFramePr>
        <p:xfrm>
          <a:off x="292003" y="5081462"/>
          <a:ext cx="9246468" cy="274320"/>
        </p:xfrm>
        <a:graphic>
          <a:graphicData uri="http://schemas.openxmlformats.org/drawingml/2006/table">
            <a:tbl>
              <a:tblPr firstRow="1" bandRow="1">
                <a:tableStyleId>{2D5ABB26-0587-4C30-8999-92F81FD0307C}</a:tableStyleId>
              </a:tblPr>
              <a:tblGrid>
                <a:gridCol w="1541078">
                  <a:extLst>
                    <a:ext uri="{9D8B030D-6E8A-4147-A177-3AD203B41FA5}">
                      <a16:colId xmlns:a16="http://schemas.microsoft.com/office/drawing/2014/main" val="1059594663"/>
                    </a:ext>
                  </a:extLst>
                </a:gridCol>
                <a:gridCol w="1541078">
                  <a:extLst>
                    <a:ext uri="{9D8B030D-6E8A-4147-A177-3AD203B41FA5}">
                      <a16:colId xmlns:a16="http://schemas.microsoft.com/office/drawing/2014/main" val="1230890923"/>
                    </a:ext>
                  </a:extLst>
                </a:gridCol>
                <a:gridCol w="1541078">
                  <a:extLst>
                    <a:ext uri="{9D8B030D-6E8A-4147-A177-3AD203B41FA5}">
                      <a16:colId xmlns:a16="http://schemas.microsoft.com/office/drawing/2014/main" val="3494198622"/>
                    </a:ext>
                  </a:extLst>
                </a:gridCol>
                <a:gridCol w="1541078">
                  <a:extLst>
                    <a:ext uri="{9D8B030D-6E8A-4147-A177-3AD203B41FA5}">
                      <a16:colId xmlns:a16="http://schemas.microsoft.com/office/drawing/2014/main" val="3112220874"/>
                    </a:ext>
                  </a:extLst>
                </a:gridCol>
                <a:gridCol w="1541078">
                  <a:extLst>
                    <a:ext uri="{9D8B030D-6E8A-4147-A177-3AD203B41FA5}">
                      <a16:colId xmlns:a16="http://schemas.microsoft.com/office/drawing/2014/main" val="291967940"/>
                    </a:ext>
                  </a:extLst>
                </a:gridCol>
                <a:gridCol w="1541078">
                  <a:extLst>
                    <a:ext uri="{9D8B030D-6E8A-4147-A177-3AD203B41FA5}">
                      <a16:colId xmlns:a16="http://schemas.microsoft.com/office/drawing/2014/main" val="2399671646"/>
                    </a:ext>
                  </a:extLst>
                </a:gridCol>
              </a:tblGrid>
              <a:tr h="214918">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sp>
        <p:nvSpPr>
          <p:cNvPr id="5" name="TextBox 4">
            <a:extLst>
              <a:ext uri="{FF2B5EF4-FFF2-40B4-BE49-F238E27FC236}">
                <a16:creationId xmlns:a16="http://schemas.microsoft.com/office/drawing/2014/main" id="{DEF3AE10-0A87-45AF-98E4-02ABFD695879}"/>
              </a:ext>
            </a:extLst>
          </p:cNvPr>
          <p:cNvSpPr txBox="1"/>
          <p:nvPr/>
        </p:nvSpPr>
        <p:spPr>
          <a:xfrm>
            <a:off x="9696450" y="2345368"/>
            <a:ext cx="2778034" cy="169277"/>
          </a:xfrm>
          <a:prstGeom prst="rect">
            <a:avLst/>
          </a:prstGeom>
        </p:spPr>
        <p:txBody>
          <a:bodyPr vert="horz" wrap="square" lIns="0" tIns="0" rIns="0" bIns="0" rtlCol="0">
            <a:spAutoFit/>
          </a:bodyPr>
          <a:lstStyle/>
          <a:p>
            <a:pPr algn="l"/>
            <a:r>
              <a:rPr lang="fr-BE" sz="1100" i="1" dirty="0"/>
              <a:t>Différence « (très) importante » en 2019</a:t>
            </a:r>
          </a:p>
        </p:txBody>
      </p:sp>
      <p:sp>
        <p:nvSpPr>
          <p:cNvPr id="13" name="TextBox 12">
            <a:extLst>
              <a:ext uri="{FF2B5EF4-FFF2-40B4-BE49-F238E27FC236}">
                <a16:creationId xmlns:a16="http://schemas.microsoft.com/office/drawing/2014/main" id="{BA329B1E-6927-453F-84CF-00AE4A22CE8F}"/>
              </a:ext>
            </a:extLst>
          </p:cNvPr>
          <p:cNvSpPr txBox="1"/>
          <p:nvPr/>
        </p:nvSpPr>
        <p:spPr>
          <a:xfrm>
            <a:off x="9734550" y="5134416"/>
            <a:ext cx="2778034" cy="169277"/>
          </a:xfrm>
          <a:prstGeom prst="rect">
            <a:avLst/>
          </a:prstGeom>
        </p:spPr>
        <p:txBody>
          <a:bodyPr vert="horz" wrap="square" lIns="0" tIns="0" rIns="0" bIns="0" rtlCol="0">
            <a:spAutoFit/>
          </a:bodyPr>
          <a:lstStyle/>
          <a:p>
            <a:pPr algn="l"/>
            <a:r>
              <a:rPr lang="fr-BE" sz="1100" i="1" dirty="0"/>
              <a:t>Différence « (très) faible » en 2019</a:t>
            </a:r>
          </a:p>
        </p:txBody>
      </p:sp>
      <p:sp>
        <p:nvSpPr>
          <p:cNvPr id="4" name="TextBox 3">
            <a:extLst>
              <a:ext uri="{FF2B5EF4-FFF2-40B4-BE49-F238E27FC236}">
                <a16:creationId xmlns:a16="http://schemas.microsoft.com/office/drawing/2014/main" id="{D14969A7-4064-4AF3-BF83-FE2899FCF8F6}"/>
              </a:ext>
            </a:extLst>
          </p:cNvPr>
          <p:cNvSpPr txBox="1"/>
          <p:nvPr/>
        </p:nvSpPr>
        <p:spPr>
          <a:xfrm>
            <a:off x="1584960" y="4763589"/>
            <a:ext cx="339634" cy="184666"/>
          </a:xfrm>
          <a:prstGeom prst="rect">
            <a:avLst/>
          </a:prstGeom>
        </p:spPr>
        <p:txBody>
          <a:bodyPr vert="horz" wrap="square" lIns="0" tIns="0" rIns="0" bIns="0" rtlCol="0">
            <a:spAutoFit/>
          </a:bodyPr>
          <a:lstStyle/>
          <a:p>
            <a:r>
              <a:rPr lang="nl-BE" sz="1200" dirty="0"/>
              <a:t>-1</a:t>
            </a:r>
          </a:p>
        </p:txBody>
      </p:sp>
      <p:sp>
        <p:nvSpPr>
          <p:cNvPr id="56" name="TextBox 55">
            <a:extLst>
              <a:ext uri="{FF2B5EF4-FFF2-40B4-BE49-F238E27FC236}">
                <a16:creationId xmlns:a16="http://schemas.microsoft.com/office/drawing/2014/main" id="{4D2C64F5-A44D-46C6-A239-BD0BE4163D7A}"/>
              </a:ext>
            </a:extLst>
          </p:cNvPr>
          <p:cNvSpPr txBox="1"/>
          <p:nvPr/>
        </p:nvSpPr>
        <p:spPr>
          <a:xfrm>
            <a:off x="3115241" y="4683282"/>
            <a:ext cx="339634" cy="184666"/>
          </a:xfrm>
          <a:prstGeom prst="rect">
            <a:avLst/>
          </a:prstGeom>
        </p:spPr>
        <p:txBody>
          <a:bodyPr vert="horz" wrap="square" lIns="0" tIns="0" rIns="0" bIns="0" rtlCol="0">
            <a:spAutoFit/>
          </a:bodyPr>
          <a:lstStyle/>
          <a:p>
            <a:r>
              <a:rPr lang="nl-BE" sz="1200" dirty="0"/>
              <a:t>-2</a:t>
            </a:r>
          </a:p>
        </p:txBody>
      </p:sp>
      <p:sp>
        <p:nvSpPr>
          <p:cNvPr id="57" name="TextBox 56">
            <a:extLst>
              <a:ext uri="{FF2B5EF4-FFF2-40B4-BE49-F238E27FC236}">
                <a16:creationId xmlns:a16="http://schemas.microsoft.com/office/drawing/2014/main" id="{595A4E0C-2C73-44C1-A565-750454B9E5A1}"/>
              </a:ext>
            </a:extLst>
          </p:cNvPr>
          <p:cNvSpPr txBox="1"/>
          <p:nvPr/>
        </p:nvSpPr>
        <p:spPr>
          <a:xfrm>
            <a:off x="4645522" y="4558172"/>
            <a:ext cx="339634" cy="184666"/>
          </a:xfrm>
          <a:prstGeom prst="rect">
            <a:avLst/>
          </a:prstGeom>
        </p:spPr>
        <p:txBody>
          <a:bodyPr vert="horz" wrap="square" lIns="0" tIns="0" rIns="0" bIns="0" rtlCol="0">
            <a:spAutoFit/>
          </a:bodyPr>
          <a:lstStyle/>
          <a:p>
            <a:r>
              <a:rPr lang="nl-BE" sz="1200" dirty="0"/>
              <a:t>+2</a:t>
            </a:r>
          </a:p>
        </p:txBody>
      </p:sp>
      <p:sp>
        <p:nvSpPr>
          <p:cNvPr id="63" name="TextBox 62">
            <a:extLst>
              <a:ext uri="{FF2B5EF4-FFF2-40B4-BE49-F238E27FC236}">
                <a16:creationId xmlns:a16="http://schemas.microsoft.com/office/drawing/2014/main" id="{0EE73DCC-A21F-4C79-A34D-2940217BE775}"/>
              </a:ext>
            </a:extLst>
          </p:cNvPr>
          <p:cNvSpPr txBox="1"/>
          <p:nvPr/>
        </p:nvSpPr>
        <p:spPr>
          <a:xfrm>
            <a:off x="6175803" y="4488171"/>
            <a:ext cx="339634" cy="184666"/>
          </a:xfrm>
          <a:prstGeom prst="rect">
            <a:avLst/>
          </a:prstGeom>
        </p:spPr>
        <p:txBody>
          <a:bodyPr vert="horz" wrap="square" lIns="0" tIns="0" rIns="0" bIns="0" rtlCol="0">
            <a:spAutoFit/>
          </a:bodyPr>
          <a:lstStyle/>
          <a:p>
            <a:r>
              <a:rPr lang="nl-BE" sz="1200" dirty="0"/>
              <a:t>0</a:t>
            </a:r>
          </a:p>
        </p:txBody>
      </p:sp>
      <p:sp>
        <p:nvSpPr>
          <p:cNvPr id="64" name="TextBox 63">
            <a:extLst>
              <a:ext uri="{FF2B5EF4-FFF2-40B4-BE49-F238E27FC236}">
                <a16:creationId xmlns:a16="http://schemas.microsoft.com/office/drawing/2014/main" id="{17345AB0-6114-4FB2-81BA-F33F1D013BDB}"/>
              </a:ext>
            </a:extLst>
          </p:cNvPr>
          <p:cNvSpPr txBox="1"/>
          <p:nvPr/>
        </p:nvSpPr>
        <p:spPr>
          <a:xfrm>
            <a:off x="7707951" y="4410397"/>
            <a:ext cx="339634" cy="184666"/>
          </a:xfrm>
          <a:prstGeom prst="rect">
            <a:avLst/>
          </a:prstGeom>
        </p:spPr>
        <p:txBody>
          <a:bodyPr vert="horz" wrap="square" lIns="0" tIns="0" rIns="0" bIns="0" rtlCol="0">
            <a:spAutoFit/>
          </a:bodyPr>
          <a:lstStyle/>
          <a:p>
            <a:r>
              <a:rPr lang="nl-BE" sz="1200" dirty="0"/>
              <a:t>0</a:t>
            </a:r>
          </a:p>
        </p:txBody>
      </p:sp>
      <p:sp>
        <p:nvSpPr>
          <p:cNvPr id="65" name="TextBox 64">
            <a:extLst>
              <a:ext uri="{FF2B5EF4-FFF2-40B4-BE49-F238E27FC236}">
                <a16:creationId xmlns:a16="http://schemas.microsoft.com/office/drawing/2014/main" id="{0C1B0E89-B06A-489A-9A44-C41AE0CF198E}"/>
              </a:ext>
            </a:extLst>
          </p:cNvPr>
          <p:cNvSpPr txBox="1"/>
          <p:nvPr/>
        </p:nvSpPr>
        <p:spPr>
          <a:xfrm>
            <a:off x="9270832" y="3553621"/>
            <a:ext cx="339634" cy="184666"/>
          </a:xfrm>
          <a:prstGeom prst="rect">
            <a:avLst/>
          </a:prstGeom>
        </p:spPr>
        <p:txBody>
          <a:bodyPr vert="horz" wrap="square" lIns="0" tIns="0" rIns="0" bIns="0" rtlCol="0">
            <a:spAutoFit/>
          </a:bodyPr>
          <a:lstStyle/>
          <a:p>
            <a:r>
              <a:rPr lang="nl-BE" sz="1200" dirty="0"/>
              <a:t>+3</a:t>
            </a:r>
          </a:p>
        </p:txBody>
      </p:sp>
      <p:pic>
        <p:nvPicPr>
          <p:cNvPr id="18" name="Picture 17"/>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408468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fr-BE" dirty="0"/>
              <a:t>Base :	Tous les sondés (n=1000)</a:t>
            </a:r>
          </a:p>
          <a:p>
            <a:r>
              <a:rPr lang="fr-BE" dirty="0"/>
              <a:t>Question :	S2. Dans quelle mesure avez-vous confiance en l’utilisation d’Internet ?</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fr-BE" smtClean="0"/>
              <a:pPr/>
              <a:t>9</a:t>
            </a:fld>
            <a:r>
              <a:rPr lang="fr-BE"/>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fr-BE" sz="1600" dirty="0"/>
              <a:t>Les groupes socio-économiques plus élevés sont ceux qui ont le plus confiance dans internet pour les opérations financières. La confiance dans la facturation électronique ne révèle pas de différence significative entre les catégories d’âge.</a:t>
            </a:r>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a:xfrm>
            <a:off x="407988" y="985679"/>
            <a:ext cx="11376024" cy="387798"/>
          </a:xfrm>
        </p:spPr>
        <p:txBody>
          <a:bodyPr>
            <a:normAutofit/>
          </a:bodyPr>
          <a:lstStyle/>
          <a:p>
            <a:r>
              <a:rPr lang="fr-BE" dirty="0"/>
              <a:t>Quel est le taux de confiance des belges dans internet pour leurs opérations financières ?</a:t>
            </a:r>
          </a:p>
        </p:txBody>
      </p:sp>
      <p:graphicFrame>
        <p:nvGraphicFramePr>
          <p:cNvPr id="11" name="Table 10">
            <a:extLst>
              <a:ext uri="{FF2B5EF4-FFF2-40B4-BE49-F238E27FC236}">
                <a16:creationId xmlns:a16="http://schemas.microsoft.com/office/drawing/2014/main" id="{023B0A3A-A18D-4286-97AC-2101BAFD2E81}"/>
              </a:ext>
            </a:extLst>
          </p:cNvPr>
          <p:cNvGraphicFramePr>
            <a:graphicFrameLocks noGrp="1"/>
          </p:cNvGraphicFramePr>
          <p:nvPr>
            <p:extLst>
              <p:ext uri="{D42A27DB-BD31-4B8C-83A1-F6EECF244321}">
                <p14:modId xmlns:p14="http://schemas.microsoft.com/office/powerpoint/2010/main" val="1678245014"/>
              </p:ext>
            </p:extLst>
          </p:nvPr>
        </p:nvGraphicFramePr>
        <p:xfrm>
          <a:off x="2495781" y="1484313"/>
          <a:ext cx="9288228" cy="866184"/>
        </p:xfrm>
        <a:graphic>
          <a:graphicData uri="http://schemas.openxmlformats.org/drawingml/2006/table">
            <a:tbl>
              <a:tblPr firstRow="1" bandRow="1">
                <a:tableStyleId>{2D5ABB26-0587-4C30-8999-92F81FD0307C}</a:tableStyleId>
              </a:tblPr>
              <a:tblGrid>
                <a:gridCol w="1548038">
                  <a:extLst>
                    <a:ext uri="{9D8B030D-6E8A-4147-A177-3AD203B41FA5}">
                      <a16:colId xmlns:a16="http://schemas.microsoft.com/office/drawing/2014/main" val="2820400169"/>
                    </a:ext>
                  </a:extLst>
                </a:gridCol>
                <a:gridCol w="1548038">
                  <a:extLst>
                    <a:ext uri="{9D8B030D-6E8A-4147-A177-3AD203B41FA5}">
                      <a16:colId xmlns:a16="http://schemas.microsoft.com/office/drawing/2014/main" val="3982777495"/>
                    </a:ext>
                  </a:extLst>
                </a:gridCol>
                <a:gridCol w="1548038">
                  <a:extLst>
                    <a:ext uri="{9D8B030D-6E8A-4147-A177-3AD203B41FA5}">
                      <a16:colId xmlns:a16="http://schemas.microsoft.com/office/drawing/2014/main" val="1442247664"/>
                    </a:ext>
                  </a:extLst>
                </a:gridCol>
                <a:gridCol w="1548038">
                  <a:extLst>
                    <a:ext uri="{9D8B030D-6E8A-4147-A177-3AD203B41FA5}">
                      <a16:colId xmlns:a16="http://schemas.microsoft.com/office/drawing/2014/main" val="1936003201"/>
                    </a:ext>
                  </a:extLst>
                </a:gridCol>
                <a:gridCol w="1548038">
                  <a:extLst>
                    <a:ext uri="{9D8B030D-6E8A-4147-A177-3AD203B41FA5}">
                      <a16:colId xmlns:a16="http://schemas.microsoft.com/office/drawing/2014/main" val="3756934066"/>
                    </a:ext>
                  </a:extLst>
                </a:gridCol>
                <a:gridCol w="1548038">
                  <a:extLst>
                    <a:ext uri="{9D8B030D-6E8A-4147-A177-3AD203B41FA5}">
                      <a16:colId xmlns:a16="http://schemas.microsoft.com/office/drawing/2014/main" val="1337257084"/>
                    </a:ext>
                  </a:extLst>
                </a:gridCol>
              </a:tblGrid>
              <a:tr h="320424">
                <a:tc>
                  <a:txBody>
                    <a:bodyPr/>
                    <a:lstStyle/>
                    <a:p>
                      <a:pPr algn="ctr"/>
                      <a:endParaRPr lang="nl-BE" sz="1200" b="0" dirty="0">
                        <a:solidFill>
                          <a:schemeClr val="bg1"/>
                        </a:solidFill>
                        <a:latin typeface="+mj-lt"/>
                      </a:endParaRP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nl-BE" sz="1200" b="0" dirty="0">
                          <a:solidFill>
                            <a:schemeClr val="bg1"/>
                          </a:solidFill>
                          <a:latin typeface="+mj-lt"/>
                        </a:rPr>
                        <a:t>ÂGE</a:t>
                      </a: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1200" b="0" dirty="0">
                        <a:solidFill>
                          <a:schemeClr val="bg1"/>
                        </a:solidFill>
                        <a:latin typeface="+mj-lt"/>
                      </a:endParaRP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1200" b="0" dirty="0">
                        <a:solidFill>
                          <a:schemeClr val="bg1"/>
                        </a:solidFill>
                        <a:latin typeface="+mj-lt"/>
                      </a:endParaRP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nl-BE" sz="1200" b="0" dirty="0">
                          <a:solidFill>
                            <a:schemeClr val="bg1"/>
                          </a:solidFill>
                          <a:latin typeface="+mj-lt"/>
                        </a:rPr>
                        <a:t>GROUPE SOCIO-ECONOMIQUE</a:t>
                      </a: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1200" b="0" dirty="0">
                        <a:solidFill>
                          <a:schemeClr val="bg1"/>
                        </a:solidFill>
                        <a:latin typeface="+mj-lt"/>
                      </a:endParaRP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74601840"/>
                  </a:ext>
                </a:extLst>
              </a:tr>
              <a:tr h="233982">
                <a:tc>
                  <a:txBody>
                    <a:bodyPr/>
                    <a:lstStyle/>
                    <a:p>
                      <a:pPr algn="ctr"/>
                      <a:endParaRPr lang="nl-BE" sz="1200" b="1" dirty="0">
                        <a:solidFill>
                          <a:schemeClr val="tx1">
                            <a:lumMod val="75000"/>
                            <a:lumOff val="25000"/>
                          </a:schemeClr>
                        </a:solidFill>
                        <a:latin typeface="+mn-lt"/>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200" b="1" dirty="0">
                          <a:solidFill>
                            <a:schemeClr val="bg2"/>
                          </a:solidFill>
                          <a:latin typeface="+mn-lt"/>
                        </a:rPr>
                        <a:t>&lt; 35 </a:t>
                      </a:r>
                      <a:r>
                        <a:rPr lang="nl-BE" sz="1200" b="1" dirty="0" err="1">
                          <a:solidFill>
                            <a:schemeClr val="bg2"/>
                          </a:solidFill>
                          <a:latin typeface="+mn-lt"/>
                        </a:rPr>
                        <a:t>ans</a:t>
                      </a:r>
                      <a:endParaRPr lang="nl-BE" sz="1200" b="1" dirty="0">
                        <a:solidFill>
                          <a:schemeClr val="bg2"/>
                        </a:solidFill>
                        <a:latin typeface="+mn-lt"/>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2"/>
                          </a:solidFill>
                          <a:latin typeface="+mn-lt"/>
                        </a:rPr>
                        <a:t>35-54 </a:t>
                      </a:r>
                      <a:r>
                        <a:rPr lang="nl-BE" sz="1200" b="1" dirty="0" err="1">
                          <a:solidFill>
                            <a:schemeClr val="bg2"/>
                          </a:solidFill>
                          <a:latin typeface="+mn-lt"/>
                        </a:rPr>
                        <a:t>ans</a:t>
                      </a:r>
                      <a:endParaRPr lang="nl-BE" sz="1200" b="1" kern="1200" dirty="0">
                        <a:solidFill>
                          <a:schemeClr val="bg2"/>
                        </a:solidFill>
                        <a:latin typeface="+mn-lt"/>
                        <a:ea typeface="+mn-ea"/>
                        <a:cs typeface="+mn-cs"/>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200" b="1" dirty="0">
                          <a:solidFill>
                            <a:schemeClr val="bg2"/>
                          </a:solidFill>
                          <a:latin typeface="+mn-lt"/>
                        </a:rPr>
                        <a:t>&gt; 54 </a:t>
                      </a:r>
                      <a:r>
                        <a:rPr lang="nl-BE" sz="1200" b="1" dirty="0" err="1">
                          <a:solidFill>
                            <a:schemeClr val="bg2"/>
                          </a:solidFill>
                          <a:latin typeface="+mn-lt"/>
                        </a:rPr>
                        <a:t>ans</a:t>
                      </a:r>
                      <a:endParaRPr lang="nl-BE" sz="1200" b="1" dirty="0">
                        <a:solidFill>
                          <a:schemeClr val="bg2"/>
                        </a:solidFill>
                        <a:latin typeface="+mn-lt"/>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200" b="1" dirty="0">
                          <a:solidFill>
                            <a:schemeClr val="bg2"/>
                          </a:solidFill>
                          <a:latin typeface="+mn-lt"/>
                        </a:rPr>
                        <a:t>Classes </a:t>
                      </a:r>
                      <a:r>
                        <a:rPr lang="nl-BE" sz="1200" b="1" dirty="0" err="1">
                          <a:solidFill>
                            <a:schemeClr val="bg2"/>
                          </a:solidFill>
                          <a:latin typeface="+mn-lt"/>
                        </a:rPr>
                        <a:t>sociales</a:t>
                      </a:r>
                      <a:r>
                        <a:rPr lang="nl-BE" sz="1200" b="1" dirty="0">
                          <a:solidFill>
                            <a:schemeClr val="bg2"/>
                          </a:solidFill>
                          <a:latin typeface="+mn-lt"/>
                        </a:rPr>
                        <a:t> 1&amp;2</a:t>
                      </a: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2"/>
                          </a:solidFill>
                          <a:latin typeface="+mn-lt"/>
                        </a:rPr>
                        <a:t>Classes </a:t>
                      </a:r>
                      <a:r>
                        <a:rPr lang="nl-BE" sz="1200" b="1" dirty="0" err="1">
                          <a:solidFill>
                            <a:schemeClr val="bg2"/>
                          </a:solidFill>
                          <a:latin typeface="+mn-lt"/>
                        </a:rPr>
                        <a:t>sociales</a:t>
                      </a:r>
                      <a:r>
                        <a:rPr lang="nl-BE" sz="1200" b="1" dirty="0">
                          <a:solidFill>
                            <a:schemeClr val="bg2"/>
                          </a:solidFill>
                          <a:latin typeface="+mn-lt"/>
                        </a:rPr>
                        <a:t> 7&amp;8</a:t>
                      </a:r>
                      <a:endParaRPr lang="nl-BE" sz="1200" b="1" kern="1200" dirty="0">
                        <a:solidFill>
                          <a:schemeClr val="bg2"/>
                        </a:solidFill>
                        <a:latin typeface="+mn-lt"/>
                        <a:ea typeface="+mn-ea"/>
                        <a:cs typeface="+mn-cs"/>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r h="180000">
                <a:tc>
                  <a:txBody>
                    <a:bodyPr/>
                    <a:lstStyle/>
                    <a:p>
                      <a:pPr algn="ctr"/>
                      <a:endParaRPr lang="nl-BE" sz="1000" b="0" dirty="0">
                        <a:solidFill>
                          <a:schemeClr val="tx1">
                            <a:lumMod val="50000"/>
                            <a:lumOff val="50000"/>
                          </a:schemeClr>
                        </a:solidFill>
                        <a:latin typeface="+mn-lt"/>
                      </a:endParaRP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000" b="0" dirty="0">
                          <a:solidFill>
                            <a:schemeClr val="tx1">
                              <a:lumMod val="50000"/>
                              <a:lumOff val="50000"/>
                            </a:schemeClr>
                          </a:solidFill>
                          <a:latin typeface="+mn-lt"/>
                        </a:rPr>
                        <a:t>(n=260)</a:t>
                      </a: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000" b="0" dirty="0">
                          <a:solidFill>
                            <a:schemeClr val="tx1">
                              <a:lumMod val="50000"/>
                              <a:lumOff val="50000"/>
                            </a:schemeClr>
                          </a:solidFill>
                          <a:latin typeface="+mn-lt"/>
                        </a:rPr>
                        <a:t>(n=350)</a:t>
                      </a:r>
                      <a:endParaRPr lang="nl-BE" sz="1000" b="0" kern="1200" dirty="0">
                        <a:solidFill>
                          <a:schemeClr val="tx1">
                            <a:lumMod val="50000"/>
                            <a:lumOff val="50000"/>
                          </a:schemeClr>
                        </a:solidFill>
                        <a:latin typeface="+mn-lt"/>
                        <a:ea typeface="+mn-ea"/>
                        <a:cs typeface="+mn-cs"/>
                      </a:endParaRP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000" b="0" dirty="0">
                          <a:solidFill>
                            <a:schemeClr val="tx1">
                              <a:lumMod val="50000"/>
                              <a:lumOff val="50000"/>
                            </a:schemeClr>
                          </a:solidFill>
                          <a:latin typeface="+mn-lt"/>
                        </a:rPr>
                        <a:t>(n=390)</a:t>
                      </a: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000" b="0" dirty="0">
                          <a:solidFill>
                            <a:schemeClr val="tx1">
                              <a:lumMod val="50000"/>
                              <a:lumOff val="50000"/>
                            </a:schemeClr>
                          </a:solidFill>
                          <a:latin typeface="+mn-lt"/>
                        </a:rPr>
                        <a:t>(n=373)</a:t>
                      </a: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000" b="0" dirty="0">
                          <a:solidFill>
                            <a:schemeClr val="tx1">
                              <a:lumMod val="50000"/>
                              <a:lumOff val="50000"/>
                            </a:schemeClr>
                          </a:solidFill>
                          <a:latin typeface="+mn-lt"/>
                        </a:rPr>
                        <a:t>(n=164)</a:t>
                      </a:r>
                      <a:endParaRPr lang="nl-BE" sz="1000" b="0" kern="1200" dirty="0">
                        <a:solidFill>
                          <a:schemeClr val="tx1">
                            <a:lumMod val="50000"/>
                            <a:lumOff val="50000"/>
                          </a:schemeClr>
                        </a:solidFill>
                        <a:latin typeface="+mn-lt"/>
                        <a:ea typeface="+mn-ea"/>
                        <a:cs typeface="+mn-cs"/>
                      </a:endParaRP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8023055"/>
                  </a:ext>
                </a:extLst>
              </a:tr>
            </a:tbl>
          </a:graphicData>
        </a:graphic>
      </p:graphicFrame>
      <p:pic>
        <p:nvPicPr>
          <p:cNvPr id="8" name="Picture 7"/>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graphicFrame>
        <p:nvGraphicFramePr>
          <p:cNvPr id="13" name="Table 12">
            <a:extLst>
              <a:ext uri="{FF2B5EF4-FFF2-40B4-BE49-F238E27FC236}">
                <a16:creationId xmlns:a16="http://schemas.microsoft.com/office/drawing/2014/main" id="{D31FDBF2-F694-4F36-BC4B-E2199D3278DA}"/>
              </a:ext>
            </a:extLst>
          </p:cNvPr>
          <p:cNvGraphicFramePr>
            <a:graphicFrameLocks noGrp="1"/>
          </p:cNvGraphicFramePr>
          <p:nvPr>
            <p:extLst>
              <p:ext uri="{D42A27DB-BD31-4B8C-83A1-F6EECF244321}">
                <p14:modId xmlns:p14="http://schemas.microsoft.com/office/powerpoint/2010/main" val="1218137321"/>
              </p:ext>
            </p:extLst>
          </p:nvPr>
        </p:nvGraphicFramePr>
        <p:xfrm>
          <a:off x="407987" y="2386084"/>
          <a:ext cx="11376000" cy="3779844"/>
        </p:xfrm>
        <a:graphic>
          <a:graphicData uri="http://schemas.openxmlformats.org/drawingml/2006/table">
            <a:tbl>
              <a:tblPr bandRow="1">
                <a:tableStyleId>{2D5ABB26-0587-4C30-8999-92F81FD0307C}</a:tableStyleId>
              </a:tblPr>
              <a:tblGrid>
                <a:gridCol w="2088000">
                  <a:extLst>
                    <a:ext uri="{9D8B030D-6E8A-4147-A177-3AD203B41FA5}">
                      <a16:colId xmlns:a16="http://schemas.microsoft.com/office/drawing/2014/main" val="2245668422"/>
                    </a:ext>
                  </a:extLst>
                </a:gridCol>
                <a:gridCol w="1548000">
                  <a:extLst>
                    <a:ext uri="{9D8B030D-6E8A-4147-A177-3AD203B41FA5}">
                      <a16:colId xmlns:a16="http://schemas.microsoft.com/office/drawing/2014/main" val="1174669407"/>
                    </a:ext>
                  </a:extLst>
                </a:gridCol>
                <a:gridCol w="900000">
                  <a:extLst>
                    <a:ext uri="{9D8B030D-6E8A-4147-A177-3AD203B41FA5}">
                      <a16:colId xmlns:a16="http://schemas.microsoft.com/office/drawing/2014/main" val="1117935958"/>
                    </a:ext>
                  </a:extLst>
                </a:gridCol>
                <a:gridCol w="648000">
                  <a:extLst>
                    <a:ext uri="{9D8B030D-6E8A-4147-A177-3AD203B41FA5}">
                      <a16:colId xmlns:a16="http://schemas.microsoft.com/office/drawing/2014/main" val="3265188216"/>
                    </a:ext>
                  </a:extLst>
                </a:gridCol>
                <a:gridCol w="900000">
                  <a:extLst>
                    <a:ext uri="{9D8B030D-6E8A-4147-A177-3AD203B41FA5}">
                      <a16:colId xmlns:a16="http://schemas.microsoft.com/office/drawing/2014/main" val="220380547"/>
                    </a:ext>
                  </a:extLst>
                </a:gridCol>
                <a:gridCol w="648000">
                  <a:extLst>
                    <a:ext uri="{9D8B030D-6E8A-4147-A177-3AD203B41FA5}">
                      <a16:colId xmlns:a16="http://schemas.microsoft.com/office/drawing/2014/main" val="3869394448"/>
                    </a:ext>
                  </a:extLst>
                </a:gridCol>
                <a:gridCol w="900000">
                  <a:extLst>
                    <a:ext uri="{9D8B030D-6E8A-4147-A177-3AD203B41FA5}">
                      <a16:colId xmlns:a16="http://schemas.microsoft.com/office/drawing/2014/main" val="3344296110"/>
                    </a:ext>
                  </a:extLst>
                </a:gridCol>
                <a:gridCol w="648000">
                  <a:extLst>
                    <a:ext uri="{9D8B030D-6E8A-4147-A177-3AD203B41FA5}">
                      <a16:colId xmlns:a16="http://schemas.microsoft.com/office/drawing/2014/main" val="4105162657"/>
                    </a:ext>
                  </a:extLst>
                </a:gridCol>
                <a:gridCol w="900000">
                  <a:extLst>
                    <a:ext uri="{9D8B030D-6E8A-4147-A177-3AD203B41FA5}">
                      <a16:colId xmlns:a16="http://schemas.microsoft.com/office/drawing/2014/main" val="4282315004"/>
                    </a:ext>
                  </a:extLst>
                </a:gridCol>
                <a:gridCol w="648000">
                  <a:extLst>
                    <a:ext uri="{9D8B030D-6E8A-4147-A177-3AD203B41FA5}">
                      <a16:colId xmlns:a16="http://schemas.microsoft.com/office/drawing/2014/main" val="3225369381"/>
                    </a:ext>
                  </a:extLst>
                </a:gridCol>
                <a:gridCol w="900000">
                  <a:extLst>
                    <a:ext uri="{9D8B030D-6E8A-4147-A177-3AD203B41FA5}">
                      <a16:colId xmlns:a16="http://schemas.microsoft.com/office/drawing/2014/main" val="3665334307"/>
                    </a:ext>
                  </a:extLst>
                </a:gridCol>
                <a:gridCol w="648000">
                  <a:extLst>
                    <a:ext uri="{9D8B030D-6E8A-4147-A177-3AD203B41FA5}">
                      <a16:colId xmlns:a16="http://schemas.microsoft.com/office/drawing/2014/main" val="2197311300"/>
                    </a:ext>
                  </a:extLst>
                </a:gridCol>
              </a:tblGrid>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srgbClr val="282828"/>
                          </a:solidFill>
                          <a:effectLst/>
                          <a:uLnTx/>
                          <a:uFillTx/>
                          <a:latin typeface="+mn-lt"/>
                          <a:ea typeface="+mn-ea"/>
                          <a:cs typeface="+mn-cs"/>
                        </a:rPr>
                        <a:t>Paiement électronique des factures</a:t>
                      </a:r>
                    </a:p>
                  </a:txBody>
                  <a:tcPr marL="36000" marR="3600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a:r>
                        <a:rPr lang="fr-BE" sz="1200" b="0" noProof="0" dirty="0">
                          <a:solidFill>
                            <a:schemeClr val="tx1"/>
                          </a:solidFill>
                        </a:rPr>
                        <a:t>% (très) faible</a:t>
                      </a:r>
                    </a:p>
                  </a:txBody>
                  <a:tcPr marL="36000" marR="3600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8</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9</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10</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05277250"/>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BE" sz="1200" b="0" noProof="0">
                          <a:solidFill>
                            <a:schemeClr val="tx1"/>
                          </a:solidFill>
                        </a:rPr>
                        <a:t>% (très) important</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71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76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72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78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62388341"/>
                  </a:ext>
                </a:extLst>
              </a:tr>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Gestion de vos finances (Internet ou services bancaires mobiles)</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r"/>
                      <a:r>
                        <a:rPr lang="fr-BE" sz="1200" b="0" noProof="0" dirty="0">
                          <a:solidFill>
                            <a:schemeClr val="tx1"/>
                          </a:solidFill>
                        </a:rPr>
                        <a:t>% (très) faible</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123229781"/>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BE" sz="1200" b="0" noProof="0" dirty="0">
                          <a:solidFill>
                            <a:schemeClr val="tx1"/>
                          </a:solidFill>
                        </a:rPr>
                        <a:t>% (très) important</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67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62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20754808"/>
                  </a:ext>
                </a:extLst>
              </a:tr>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Réception électronique des factures</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a:r>
                        <a:rPr lang="fr-BE" sz="1200" b="0" noProof="0" dirty="0">
                          <a:solidFill>
                            <a:schemeClr val="tx1"/>
                          </a:solidFill>
                        </a:rPr>
                        <a:t>% (très) faible</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56816134"/>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BE" sz="1200" b="0" noProof="0" dirty="0">
                          <a:solidFill>
                            <a:schemeClr val="tx1"/>
                          </a:solidFill>
                        </a:rPr>
                        <a:t>% (très) important</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72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53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3677424"/>
                  </a:ext>
                </a:extLst>
              </a:tr>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Réception électronique de vos fiches de salaire</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r"/>
                      <a:r>
                        <a:rPr lang="fr-BE" sz="1200" b="0" noProof="0" dirty="0">
                          <a:solidFill>
                            <a:schemeClr val="tx1"/>
                          </a:solidFill>
                        </a:rPr>
                        <a:t>% (très) faible</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9</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20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813651952"/>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BE" sz="1200" b="0" noProof="0" dirty="0">
                          <a:solidFill>
                            <a:schemeClr val="tx1"/>
                          </a:solidFill>
                        </a:rPr>
                        <a:t>% (très) important</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67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67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57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52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287856525"/>
                  </a:ext>
                </a:extLst>
              </a:tr>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Achat en ligne de produits dans des commerces en ligne</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a:r>
                        <a:rPr lang="fr-BE" sz="1200" b="0" noProof="0" dirty="0">
                          <a:solidFill>
                            <a:schemeClr val="tx1"/>
                          </a:solidFill>
                        </a:rPr>
                        <a:t>% (très) faible</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9</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20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19</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13259332"/>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BE" sz="1200" b="0" noProof="0" dirty="0">
                          <a:solidFill>
                            <a:schemeClr val="tx1"/>
                          </a:solidFill>
                        </a:rPr>
                        <a:t>% (très) important</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44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48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62762982"/>
                  </a:ext>
                </a:extLst>
              </a:tr>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Transmission de vos données personnelles via Internet</a:t>
                      </a:r>
                    </a:p>
                  </a:txBody>
                  <a:tcPr marL="36000" marR="36000" marT="0"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algn="r"/>
                      <a:r>
                        <a:rPr lang="fr-BE" sz="1200" b="0" noProof="0" dirty="0">
                          <a:solidFill>
                            <a:schemeClr val="tx1"/>
                          </a:solidFill>
                        </a:rPr>
                        <a:t>% (très) faible</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24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32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51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33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35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167947940"/>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BE" sz="1200" b="0" noProof="0" dirty="0">
                          <a:solidFill>
                            <a:schemeClr val="tx1"/>
                          </a:solidFill>
                        </a:rPr>
                        <a:t>% (très) important</a:t>
                      </a:r>
                    </a:p>
                  </a:txBody>
                  <a:tcPr marL="36000" marR="36000" marT="0"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35</a:t>
                      </a: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24</a:t>
                      </a: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15</a:t>
                      </a: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26</a:t>
                      </a: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23</a:t>
                      </a: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extLst>
                  <a:ext uri="{0D108BD9-81ED-4DB2-BD59-A6C34878D82A}">
                    <a16:rowId xmlns:a16="http://schemas.microsoft.com/office/drawing/2014/main" val="836207705"/>
                  </a:ext>
                </a:extLst>
              </a:tr>
            </a:tbl>
          </a:graphicData>
        </a:graphic>
      </p:graphicFrame>
    </p:spTree>
    <p:extLst>
      <p:ext uri="{BB962C8B-B14F-4D97-AF65-F5344CB8AC3E}">
        <p14:creationId xmlns:p14="http://schemas.microsoft.com/office/powerpoint/2010/main" val="295130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IPSOS - Classical Template - 16x9">
  <a:themeElements>
    <a:clrScheme name="Ipsos 2019">
      <a:dk1>
        <a:srgbClr val="282828"/>
      </a:dk1>
      <a:lt1>
        <a:sysClr val="window" lastClr="FFFFFF"/>
      </a:lt1>
      <a:dk2>
        <a:srgbClr val="009D9C"/>
      </a:dk2>
      <a:lt2>
        <a:srgbClr val="2F469C"/>
      </a:lt2>
      <a:accent1>
        <a:srgbClr val="002554"/>
      </a:accent1>
      <a:accent2>
        <a:srgbClr val="F1BE48"/>
      </a:accent2>
      <a:accent3>
        <a:srgbClr val="E87722"/>
      </a:accent3>
      <a:accent4>
        <a:srgbClr val="84329B"/>
      </a:accent4>
      <a:accent5>
        <a:srgbClr val="C43A3A"/>
      </a:accent5>
      <a:accent6>
        <a:srgbClr val="8E9696"/>
      </a:accent6>
      <a:hlink>
        <a:srgbClr val="2F469C"/>
      </a:hlink>
      <a:folHlink>
        <a:srgbClr val="009D9C"/>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36000" tIns="36000" rIns="36000" bIns="36000"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E057FD7-895D-441C-A19C-C9147ED10698}">
  <we:reference id="wa104380121" version="2.0.0.0" store="nl-NL"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2EF6D72-CC95-47E9-88E3-C0EE2123D92E}">
  <we:reference id="wa104379997" version="2.0.0.0" store="nl-NL" storeType="OMEX"/>
  <we:alternateReferences>
    <we:reference id="wa104379997" version="2.0.0.0" store="WA10437999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6" ma:contentTypeDescription="Create a new document." ma:contentTypeScope="" ma:versionID="5a25462a6051fd44c8b6fecdb0076c96">
  <xsd:schema xmlns:xsd="http://www.w3.org/2001/XMLSchema" xmlns:xs="http://www.w3.org/2001/XMLSchema" xmlns:p="http://schemas.microsoft.com/office/2006/metadata/properties" xmlns:ns2="85c76272-7e4d-4f8f-89d1-3b227e52ef43" xmlns:ns3="a1549414-1dcc-402f-ba9b-44c1b3f5d57c" targetNamespace="http://schemas.microsoft.com/office/2006/metadata/properties" ma:root="true" ma:fieldsID="6936dcceafec7982565e6ff282441213" ns2:_="" ns3:_="">
    <xsd:import namespace="85c76272-7e4d-4f8f-89d1-3b227e52ef43"/>
    <xsd:import namespace="a1549414-1dcc-402f-ba9b-44c1b3f5d5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549414-1dcc-402f-ba9b-44c1b3f5d57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AEDD75-BD82-4EC9-85F3-3A986E14B054}">
  <ds:schemaRefs>
    <ds:schemaRef ds:uri="http://schemas.microsoft.com/sharepoint/v3/contenttype/forms"/>
  </ds:schemaRefs>
</ds:datastoreItem>
</file>

<file path=customXml/itemProps2.xml><?xml version="1.0" encoding="utf-8"?>
<ds:datastoreItem xmlns:ds="http://schemas.openxmlformats.org/officeDocument/2006/customXml" ds:itemID="{09B42295-196D-47F9-B16B-36ECDB7CB2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1549414-1dcc-402f-ba9b-44c1b3f5d57c"/>
    <ds:schemaRef ds:uri="85c76272-7e4d-4f8f-89d1-3b227e52ef43"/>
    <ds:schemaRef ds:uri="http://www.w3.org/XML/1998/namespace"/>
    <ds:schemaRef ds:uri="http://purl.org/dc/dcmitype/"/>
  </ds:schemaRefs>
</ds:datastoreItem>
</file>

<file path=customXml/itemProps3.xml><?xml version="1.0" encoding="utf-8"?>
<ds:datastoreItem xmlns:ds="http://schemas.openxmlformats.org/officeDocument/2006/customXml" ds:itemID="{C28F434E-81C1-4563-8BB2-6E4C7A334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a1549414-1dcc-402f-ba9b-44c1b3f5d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TotalTime>
  <Words>3212</Words>
  <Application>Microsoft Office PowerPoint</Application>
  <PresentationFormat>Grand écran</PresentationFormat>
  <Paragraphs>831</Paragraphs>
  <Slides>30</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Arial Black</vt:lpstr>
      <vt:lpstr>Calibri</vt:lpstr>
      <vt:lpstr>Wingdings 2</vt:lpstr>
      <vt:lpstr>IPSOS - Classical Template - 16x9</vt:lpstr>
      <vt:lpstr>Présentation PowerPoint</vt:lpstr>
      <vt:lpstr>Contexte</vt:lpstr>
      <vt:lpstr>Structure de l’échantillon</vt:lpstr>
      <vt:lpstr>Structure de l’échantillon</vt:lpstr>
      <vt:lpstr>Analyse des résultats</vt:lpstr>
      <vt:lpstr>Confiance DANS internet pour les opérations financières</vt:lpstr>
      <vt:lpstr>Confiance DANS internet pour les opérations financières</vt:lpstr>
      <vt:lpstr>Quel est le taux de confiance des belges dans internet pour le traitement des opérations financières ?</vt:lpstr>
      <vt:lpstr>Quel est le taux de confiance des belges dans internet pour leurs opérations financières ?</vt:lpstr>
      <vt:lpstr>Réception de factures et administration</vt:lpstr>
      <vt:lpstr>Réception de factures et administration</vt:lpstr>
      <vt:lpstr>Sous quel format les belges souhaitent-ils recevoir leurs documents administratifs ?</vt:lpstr>
      <vt:lpstr>À quelle fréquence les belges reçoivent-ils des factures et d’où proviennent-elles ?</vt:lpstr>
      <vt:lpstr>Sous quel format les belges souhaitent-ils recevoir leurs factures ?</vt:lpstr>
      <vt:lpstr>Comment les belges règlent-ils leurs factures ?</vt:lpstr>
      <vt:lpstr>Plateformes numériques pour les factures et l’administration</vt:lpstr>
      <vt:lpstr>Plateformes numériques pour les factures et l’administration</vt:lpstr>
      <vt:lpstr>Dans quelle mesure les belges sont-ils familiarisés avec les plateformes numériques ?</vt:lpstr>
      <vt:lpstr>À quelle fréquence les belges utilisent-ils les plateformes numériques ?</vt:lpstr>
      <vt:lpstr>Attitudes face aux applications numériques</vt:lpstr>
      <vt:lpstr>Attitudes face aux applications numériques</vt:lpstr>
      <vt:lpstr>DANS QUELLE MESURE LES BELGES SONT-ILS FAMILIARISÉS AVEC LES APPLICATIONS NUMÉRIQUES ?</vt:lpstr>
      <vt:lpstr>à quelle fréquence les belges utilisent-ils les applications numériques ?</vt:lpstr>
      <vt:lpstr>Attitudes face à la facturation électronique</vt:lpstr>
      <vt:lpstr>Attitudes face à la facturation électronique</vt:lpstr>
      <vt:lpstr>Quelle est la perception des belges par rapport à la facturation électronique ?</vt:lpstr>
      <vt:lpstr>Quel est l’avis des belges sur la boîte numérique ?</vt:lpstr>
      <vt:lpstr>Changement de comportement des citoyens (concernant la facturation électronique) en 2020</vt:lpstr>
      <vt:lpstr>Changement de comportement concernant l’envoi/la réception de factures électroniques en 2020</vt:lpstr>
      <vt:lpstr>résumé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dc:title>
  <dc:creator>Ipsos</dc:creator>
  <cp:lastModifiedBy>Geyduschek Laurence</cp:lastModifiedBy>
  <cp:revision>1066</cp:revision>
  <cp:lastPrinted>2021-01-26T08:11:01Z</cp:lastPrinted>
  <dcterms:created xsi:type="dcterms:W3CDTF">2019-04-23T08:35:40Z</dcterms:created>
  <dcterms:modified xsi:type="dcterms:W3CDTF">2021-02-10T14:49:44Z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y fmtid="{D5CDD505-2E9C-101B-9397-08002B2CF9AE}" pid="3" name="dLanguage">
    <vt:lpwstr>nl-BE</vt:lpwstr>
  </property>
</Properties>
</file>